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8" r:id="rId4"/>
    <p:sldId id="274" r:id="rId5"/>
    <p:sldId id="259" r:id="rId6"/>
    <p:sldId id="260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CFEE2303-73A1-4993-9544-101F0B495784}">
          <p14:sldIdLst>
            <p14:sldId id="256"/>
            <p14:sldId id="275"/>
            <p14:sldId id="258"/>
            <p14:sldId id="274"/>
            <p14:sldId id="259"/>
            <p14:sldId id="260"/>
            <p14:sldId id="276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01" autoAdjust="0"/>
  </p:normalViewPr>
  <p:slideViewPr>
    <p:cSldViewPr>
      <p:cViewPr varScale="1">
        <p:scale>
          <a:sx n="80" d="100"/>
          <a:sy n="80" d="100"/>
        </p:scale>
        <p:origin x="8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9ACB7-F3DA-4E06-BA94-0C1CE3C46F13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0004B-B1C4-4549-8EF9-B69E2CD927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67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itude.nl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itude.nl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04B-B1C4-4549-8EF9-B69E2CD9275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809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Didactische werkvormen</a:t>
            </a:r>
          </a:p>
          <a:p>
            <a:r>
              <a:rPr lang="nl-NL" dirty="0" smtClean="0"/>
              <a:t>Korte teksten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04B-B1C4-4549-8EF9-B69E2CD9275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283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04B-B1C4-4549-8EF9-B69E2CD9275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396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Docenten direct boek sturen in vakantie</a:t>
            </a:r>
          </a:p>
          <a:p>
            <a:r>
              <a:rPr lang="nl-NL" dirty="0" smtClean="0"/>
              <a:t>Kosten</a:t>
            </a:r>
            <a:r>
              <a:rPr lang="nl-NL" baseline="0" dirty="0" smtClean="0"/>
              <a:t> boek</a:t>
            </a:r>
          </a:p>
          <a:p>
            <a:r>
              <a:rPr lang="nl-NL" baseline="0" dirty="0" smtClean="0"/>
              <a:t>Waarom zo'n haast, gaat ten koste </a:t>
            </a:r>
            <a:r>
              <a:rPr lang="nl-NL" baseline="0" smtClean="0"/>
              <a:t>van kwaliteit.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04B-B1C4-4549-8EF9-B69E2CD9275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92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-Wie gebruikt de methode al?</a:t>
            </a:r>
          </a:p>
          <a:p>
            <a:r>
              <a:rPr lang="nl-NL" baseline="0" dirty="0" smtClean="0"/>
              <a:t>-Waar ligt de behoefte voor een methode?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04B-B1C4-4549-8EF9-B69E2CD9275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34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 LO2 vmbo (tl/gl)</a:t>
            </a:r>
          </a:p>
          <a:p>
            <a:r>
              <a:rPr lang="nl-NL" dirty="0" smtClean="0"/>
              <a:t>‘van</a:t>
            </a:r>
            <a:r>
              <a:rPr lang="nl-NL" baseline="0" dirty="0" smtClean="0"/>
              <a:t> houding tot beroepshouding’</a:t>
            </a:r>
            <a:endParaRPr lang="nl-NL" dirty="0" smtClean="0"/>
          </a:p>
          <a:p>
            <a:r>
              <a:rPr lang="nl-NL" dirty="0" smtClean="0"/>
              <a:t>Website met opdrachten, </a:t>
            </a:r>
            <a:r>
              <a:rPr lang="nl-NL" dirty="0" err="1" smtClean="0"/>
              <a:t>toetsvragen</a:t>
            </a:r>
            <a:r>
              <a:rPr lang="nl-NL" dirty="0" smtClean="0"/>
              <a:t> en achtergrondinformatie </a:t>
            </a:r>
            <a:r>
              <a:rPr lang="nl-NL" dirty="0" smtClean="0">
                <a:hlinkClick r:id="rId3"/>
              </a:rPr>
              <a:t>www.sportitude.nl</a:t>
            </a:r>
            <a:r>
              <a:rPr lang="nl-NL" dirty="0" smtClean="0"/>
              <a:t> </a:t>
            </a:r>
          </a:p>
          <a:p>
            <a:r>
              <a:rPr lang="nl-NL" dirty="0" smtClean="0"/>
              <a:t>Auteurs Be Sports-</a:t>
            </a:r>
            <a:r>
              <a:rPr lang="nl-NL" dirty="0" err="1" smtClean="0"/>
              <a:t>Minded</a:t>
            </a:r>
            <a:r>
              <a:rPr lang="nl-NL" dirty="0" smtClean="0"/>
              <a:t> (voor BSM)</a:t>
            </a:r>
          </a:p>
          <a:p>
            <a:r>
              <a:rPr lang="nl-NL" dirty="0" smtClean="0"/>
              <a:t>ISBN 978 90 3722 640 9</a:t>
            </a:r>
          </a:p>
          <a:p>
            <a:r>
              <a:rPr lang="nl-NL" dirty="0" smtClean="0"/>
              <a:t>Uitgever </a:t>
            </a:r>
            <a:r>
              <a:rPr lang="nl-NL" dirty="0" err="1" smtClean="0"/>
              <a:t>Edu'Actief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04B-B1C4-4549-8EF9-B69E2CD9275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8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Lessen</a:t>
            </a:r>
            <a:r>
              <a:rPr lang="nl-NL" baseline="0" dirty="0" smtClean="0"/>
              <a:t> LO2 in de zaal</a:t>
            </a:r>
          </a:p>
          <a:p>
            <a:r>
              <a:rPr lang="nl-NL" baseline="0" dirty="0" smtClean="0"/>
              <a:t>Introductie opdrachten</a:t>
            </a:r>
          </a:p>
          <a:p>
            <a:r>
              <a:rPr lang="nl-NL" baseline="0" dirty="0" smtClean="0"/>
              <a:t>Theorieboek over het wat van LO2</a:t>
            </a:r>
          </a:p>
          <a:p>
            <a:endParaRPr lang="nl-NL" sz="1200" baseline="0" dirty="0" smtClean="0"/>
          </a:p>
          <a:p>
            <a:r>
              <a:rPr lang="nl-NL" sz="1200" dirty="0" smtClean="0"/>
              <a:t>Praktijkopdrachten ondersteund met theorieboek en website </a:t>
            </a:r>
            <a:r>
              <a:rPr lang="nl-NL" sz="1200" dirty="0" smtClean="0">
                <a:hlinkClick r:id="rId3"/>
              </a:rPr>
              <a:t>www.sportitude.nl</a:t>
            </a:r>
            <a:r>
              <a:rPr lang="nl-NL" sz="1200" dirty="0" smtClean="0"/>
              <a:t> </a:t>
            </a:r>
          </a:p>
          <a:p>
            <a:r>
              <a:rPr lang="nl-NL" sz="1200" dirty="0" smtClean="0"/>
              <a:t>Inloggen via de site:</a:t>
            </a:r>
            <a:r>
              <a:rPr lang="nl-NL" sz="1200" baseline="0" dirty="0" smtClean="0"/>
              <a:t> vraag docentencode aan!</a:t>
            </a:r>
            <a:endParaRPr lang="nl-NL" sz="1200" dirty="0" smtClean="0"/>
          </a:p>
          <a:p>
            <a:r>
              <a:rPr lang="nl-NL" sz="1200" dirty="0" smtClean="0"/>
              <a:t>Exameneisen LO2 als leidraad </a:t>
            </a:r>
          </a:p>
          <a:p>
            <a:r>
              <a:rPr lang="nl-NL" sz="1200" dirty="0" err="1" smtClean="0"/>
              <a:t>Toetsvoorbeelden</a:t>
            </a:r>
            <a:r>
              <a:rPr lang="nl-NL" sz="1200" dirty="0" smtClean="0"/>
              <a:t> LO2 bij </a:t>
            </a:r>
            <a:r>
              <a:rPr lang="nl-NL" sz="1200" dirty="0" err="1" smtClean="0"/>
              <a:t>PO's</a:t>
            </a:r>
            <a:endParaRPr lang="nl-NL" sz="12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04B-B1C4-4549-8EF9-B69E2CD9275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627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Van houding zoals de leerlingen binnen</a:t>
            </a:r>
            <a:r>
              <a:rPr lang="nl-NL" baseline="0" dirty="0" smtClean="0"/>
              <a:t> komen</a:t>
            </a:r>
          </a:p>
          <a:p>
            <a:r>
              <a:rPr lang="nl-NL" dirty="0" smtClean="0"/>
              <a:t>			organiseren</a:t>
            </a:r>
          </a:p>
          <a:p>
            <a:r>
              <a:rPr lang="nl-NL" dirty="0" smtClean="0"/>
              <a:t>	            Gezond</a:t>
            </a:r>
            <a:r>
              <a:rPr lang="nl-NL" baseline="0" dirty="0" smtClean="0"/>
              <a:t> bewegen		trainen</a:t>
            </a:r>
            <a:endParaRPr lang="nl-NL" dirty="0" smtClean="0"/>
          </a:p>
          <a:p>
            <a:r>
              <a:rPr lang="nl-NL" baseline="0" dirty="0" smtClean="0"/>
              <a:t>              </a:t>
            </a:r>
            <a:r>
              <a:rPr lang="nl-NL" dirty="0" smtClean="0"/>
              <a:t>Algemene vaardigheden		</a:t>
            </a:r>
            <a:r>
              <a:rPr lang="nl-NL" baseline="0" dirty="0" smtClean="0"/>
              <a:t>          Samenleving &amp; stage </a:t>
            </a:r>
            <a:r>
              <a:rPr lang="nl-NL" dirty="0" smtClean="0"/>
              <a:t>	</a:t>
            </a:r>
          </a:p>
          <a:p>
            <a:r>
              <a:rPr lang="nl-NL" dirty="0" smtClean="0"/>
              <a:t>Houding			naar		Beroepshouding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04B-B1C4-4549-8EF9-B69E2CD9275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37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Regelende rollen binnen LO2</a:t>
            </a:r>
            <a:r>
              <a:rPr lang="nl-NL" baseline="0" dirty="0" smtClean="0"/>
              <a:t> .... Beter 'regelende rollen'</a:t>
            </a:r>
          </a:p>
          <a:p>
            <a:endParaRPr lang="nl-NL" baseline="0" dirty="0" smtClean="0"/>
          </a:p>
          <a:p>
            <a:r>
              <a:rPr lang="nl-NL" baseline="0" dirty="0" smtClean="0"/>
              <a:t>Jurylid of beoordelaar?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04B-B1C4-4549-8EF9-B69E2CD9275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7871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Fitheid testen en meten</a:t>
            </a:r>
          </a:p>
          <a:p>
            <a:r>
              <a:rPr lang="nl-NL" dirty="0" smtClean="0"/>
              <a:t>Eurofitheidtesten</a:t>
            </a:r>
          </a:p>
          <a:p>
            <a:r>
              <a:rPr lang="nl-NL" dirty="0" smtClean="0"/>
              <a:t>Mediakaarten</a:t>
            </a:r>
          </a:p>
          <a:p>
            <a:r>
              <a:rPr lang="nl-NL" dirty="0" smtClean="0"/>
              <a:t>Instructiefilmbeelden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04B-B1C4-4549-8EF9-B69E2CD9275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77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Onderwerpen uit bewegen en samenleving koppelen aan stage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04B-B1C4-4549-8EF9-B69E2CD9275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348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Vooraf</a:t>
            </a:r>
            <a:r>
              <a:rPr lang="nl-NL" baseline="0" dirty="0" smtClean="0"/>
              <a:t> context uitleg</a:t>
            </a:r>
          </a:p>
          <a:p>
            <a:r>
              <a:rPr lang="nl-NL" baseline="0" dirty="0" smtClean="0"/>
              <a:t>Opdracht: doel</a:t>
            </a:r>
          </a:p>
          <a:p>
            <a:r>
              <a:rPr lang="nl-NL" baseline="0" dirty="0" smtClean="0"/>
              <a:t>Drie stappen met puntsgewijze opdrachten</a:t>
            </a:r>
          </a:p>
          <a:p>
            <a:r>
              <a:rPr lang="nl-NL" baseline="0" dirty="0" smtClean="0"/>
              <a:t>Hulp informatie</a:t>
            </a:r>
          </a:p>
          <a:p>
            <a:r>
              <a:rPr lang="nl-NL" baseline="0" dirty="0" smtClean="0"/>
              <a:t>Fasering opdrachten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04B-B1C4-4549-8EF9-B69E2CD9275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64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383-2F26-4A8E-BFD7-27179E12C836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02C6-C3CC-432A-9670-50BAA06D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64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383-2F26-4A8E-BFD7-27179E12C836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02C6-C3CC-432A-9670-50BAA06D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0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383-2F26-4A8E-BFD7-27179E12C836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02C6-C3CC-432A-9670-50BAA06D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81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383-2F26-4A8E-BFD7-27179E12C836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02C6-C3CC-432A-9670-50BAA06D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66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383-2F26-4A8E-BFD7-27179E12C836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02C6-C3CC-432A-9670-50BAA06D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43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383-2F26-4A8E-BFD7-27179E12C836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02C6-C3CC-432A-9670-50BAA06D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38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383-2F26-4A8E-BFD7-27179E12C836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02C6-C3CC-432A-9670-50BAA06D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46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383-2F26-4A8E-BFD7-27179E12C836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02C6-C3CC-432A-9670-50BAA06D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43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383-2F26-4A8E-BFD7-27179E12C836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02C6-C3CC-432A-9670-50BAA06D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4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383-2F26-4A8E-BFD7-27179E12C836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02C6-C3CC-432A-9670-50BAA06D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23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383-2F26-4A8E-BFD7-27179E12C836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02C6-C3CC-432A-9670-50BAA06D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54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03383-2F26-4A8E-BFD7-27179E12C836}" type="datetimeFigureOut">
              <a:rPr lang="nl-NL" smtClean="0"/>
              <a:t>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302C6-C3CC-432A-9670-50BAA06D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37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itude.n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C:\Users\e.swinkels\Documents\Eric (back-up 140128)\BSM methode\LO2 methode\sportitude_logo_definitief_0902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0" y="2492896"/>
            <a:ext cx="7952346" cy="221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accent1"/>
                </a:solidFill>
              </a:rPr>
              <a:t>Hoofdstuk 2: Rollen binnen LO2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nl-NL" sz="3600" dirty="0" smtClean="0"/>
              <a:t>Observator</a:t>
            </a:r>
            <a:r>
              <a:rPr lang="nl-NL" sz="3600" dirty="0"/>
              <a:t>, instructeur en coach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3600" dirty="0" smtClean="0"/>
              <a:t>Spelleider </a:t>
            </a:r>
            <a:r>
              <a:rPr lang="nl-NL" sz="3600" dirty="0"/>
              <a:t>en Scheidsrechter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3600" dirty="0" smtClean="0"/>
              <a:t>Jurylid</a:t>
            </a:r>
            <a:endParaRPr lang="nl-NL" sz="3600" dirty="0"/>
          </a:p>
          <a:p>
            <a:pPr marL="742950" indent="-742950">
              <a:buFont typeface="+mj-lt"/>
              <a:buAutoNum type="arabicPeriod"/>
            </a:pPr>
            <a:r>
              <a:rPr lang="nl-NL" sz="3600" dirty="0" smtClean="0"/>
              <a:t>Lesgever </a:t>
            </a:r>
            <a:r>
              <a:rPr lang="nl-NL" sz="3600" dirty="0"/>
              <a:t>(warming-up)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 smtClean="0">
                <a:solidFill>
                  <a:schemeClr val="accent4"/>
                </a:solidFill>
              </a:rPr>
              <a:t>Hoofdstuk 3: Gezond bewegen</a:t>
            </a:r>
            <a:endParaRPr lang="nl-NL" sz="4800" b="1" dirty="0">
              <a:solidFill>
                <a:schemeClr val="accent4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600" dirty="0" smtClean="0"/>
              <a:t>Gezonde leefstijl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dirty="0" smtClean="0"/>
              <a:t>Bewegingsapparaat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dirty="0" smtClean="0"/>
              <a:t>Blessurepreventie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dirty="0" smtClean="0"/>
              <a:t>Eerste Hulp Verlenen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 smtClean="0">
                <a:solidFill>
                  <a:srgbClr val="0070C0"/>
                </a:solidFill>
              </a:rPr>
              <a:t>Hoofdstuk 4: Organiseren</a:t>
            </a:r>
            <a:endParaRPr lang="nl-NL" sz="48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600" dirty="0" smtClean="0"/>
              <a:t>Toernooi organisatie</a:t>
            </a:r>
          </a:p>
          <a:p>
            <a:pPr marL="514350" indent="-514350">
              <a:buFont typeface="+mj-lt"/>
              <a:buAutoNum type="arabicPeriod"/>
            </a:pPr>
            <a:endParaRPr lang="nl-NL" sz="3600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 smtClean="0">
                <a:solidFill>
                  <a:srgbClr val="00B050"/>
                </a:solidFill>
              </a:rPr>
              <a:t>Hoofdstuk 5: Trainen</a:t>
            </a:r>
            <a:endParaRPr lang="nl-NL" sz="48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600" dirty="0" smtClean="0"/>
              <a:t>Fitheid testen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dirty="0" smtClean="0"/>
              <a:t>Krachttraining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dirty="0" smtClean="0"/>
              <a:t>Duurtraining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 smtClean="0">
                <a:solidFill>
                  <a:srgbClr val="FFC000"/>
                </a:solidFill>
              </a:rPr>
              <a:t>Hoofdstuk 6: Samenleving </a:t>
            </a:r>
            <a:endParaRPr lang="nl-NL" sz="4800" b="1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600" dirty="0" smtClean="0"/>
              <a:t>Huidige bewegingscultuur, motieven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dirty="0" smtClean="0"/>
              <a:t>Organisatie van de sportwereld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dirty="0" smtClean="0"/>
              <a:t>Beroepspraktijkvorming en stage</a:t>
            </a:r>
            <a:endParaRPr lang="nl-NL" sz="3600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 stramien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Vooraf</a:t>
            </a:r>
          </a:p>
          <a:p>
            <a:r>
              <a:rPr lang="nl-NL" dirty="0" smtClean="0"/>
              <a:t>Opdracht</a:t>
            </a:r>
          </a:p>
          <a:p>
            <a:r>
              <a:rPr lang="nl-NL" dirty="0" smtClean="0"/>
              <a:t>Stap 1: voorbereiden</a:t>
            </a:r>
          </a:p>
          <a:p>
            <a:r>
              <a:rPr lang="nl-NL" dirty="0" smtClean="0"/>
              <a:t>Stap 2: uitvoeren</a:t>
            </a:r>
          </a:p>
          <a:p>
            <a:r>
              <a:rPr lang="nl-NL" dirty="0" smtClean="0"/>
              <a:t>Stap 3: terugkijken</a:t>
            </a:r>
          </a:p>
          <a:p>
            <a:r>
              <a:rPr lang="nl-NL" dirty="0" smtClean="0"/>
              <a:t>Hulp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www.sportitude.nl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Inloggen als leerlingen</a:t>
            </a:r>
          </a:p>
          <a:p>
            <a:r>
              <a:rPr lang="nl-NL" dirty="0" smtClean="0"/>
              <a:t>Inloggen als docent</a:t>
            </a:r>
          </a:p>
          <a:p>
            <a:r>
              <a:rPr lang="nl-NL" dirty="0" smtClean="0"/>
              <a:t>Opdrachten</a:t>
            </a:r>
          </a:p>
          <a:p>
            <a:r>
              <a:rPr lang="nl-NL" dirty="0" smtClean="0"/>
              <a:t>Achtergrondinformatie/ bijlagen/ spelregels</a:t>
            </a:r>
          </a:p>
          <a:p>
            <a:r>
              <a:rPr lang="nl-NL" dirty="0" smtClean="0"/>
              <a:t>Toetsvragen (Bloom)</a:t>
            </a:r>
          </a:p>
          <a:p>
            <a:r>
              <a:rPr lang="nl-NL" dirty="0" smtClean="0"/>
              <a:t>Diagnostische (pre)toetsvragen</a:t>
            </a:r>
            <a:endParaRPr lang="nl-NL" dirty="0"/>
          </a:p>
          <a:p>
            <a:r>
              <a:rPr lang="nl-NL" dirty="0" smtClean="0"/>
              <a:t>Docentenhandleiding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Auteurs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Koen Anthoni</a:t>
            </a:r>
          </a:p>
          <a:p>
            <a:r>
              <a:rPr lang="nl-NL" dirty="0" smtClean="0"/>
              <a:t>Wessel van de Kamp</a:t>
            </a:r>
          </a:p>
          <a:p>
            <a:r>
              <a:rPr lang="nl-NL" dirty="0" smtClean="0"/>
              <a:t>Oscar Linde</a:t>
            </a:r>
          </a:p>
          <a:p>
            <a:r>
              <a:rPr lang="nl-NL" dirty="0" smtClean="0"/>
              <a:t>Eric Swinkels</a:t>
            </a:r>
          </a:p>
          <a:p>
            <a:r>
              <a:rPr lang="nl-NL" dirty="0" smtClean="0"/>
              <a:t>Dennis Witsiers</a:t>
            </a:r>
            <a:endParaRPr lang="nl-NL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Voorlichtingsbijeenkomsten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Regionale bijeenkomsten</a:t>
            </a:r>
          </a:p>
          <a:p>
            <a:r>
              <a:rPr lang="nl-NL" smtClean="0"/>
              <a:t>Voorjaar 2016 </a:t>
            </a:r>
            <a:r>
              <a:rPr lang="nl-NL" dirty="0" smtClean="0"/>
              <a:t>LO2 studiedag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/>
        </p:nvSpPr>
        <p:spPr bwMode="auto">
          <a:xfrm>
            <a:off x="558800" y="1362075"/>
            <a:ext cx="80454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nl-NL" sz="3200">
              <a:solidFill>
                <a:schemeClr val="accent1"/>
              </a:solidFill>
              <a:latin typeface="Calibri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765175"/>
            <a:ext cx="11541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765175"/>
            <a:ext cx="12112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765175"/>
            <a:ext cx="13303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765175"/>
            <a:ext cx="140017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765175"/>
            <a:ext cx="12239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2852936"/>
            <a:ext cx="2362200" cy="3429000"/>
          </a:xfrm>
          <a:prstGeom prst="rect">
            <a:avLst/>
          </a:prstGeom>
        </p:spPr>
      </p:pic>
      <p:pic>
        <p:nvPicPr>
          <p:cNvPr id="11" name="Tijdelijke aanduiding voor inhoud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3368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39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1562100"/>
            <a:ext cx="5969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Methode </a:t>
            </a:r>
            <a:r>
              <a:rPr lang="nl-NL" dirty="0" err="1" smtClean="0"/>
              <a:t>Sportitude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3100"/>
            <a:ext cx="9144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Methode voor LO2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200"/>
            <a:ext cx="9144000" cy="64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Visie op LO2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Van houding naar beroepshouding</a:t>
            </a:r>
          </a:p>
          <a:p>
            <a:r>
              <a:rPr lang="nl-NL" sz="3600" dirty="0" smtClean="0"/>
              <a:t>Via opdrachten naar thema's in het boek</a:t>
            </a:r>
          </a:p>
          <a:p>
            <a:r>
              <a:rPr lang="nl-NL" sz="3600" dirty="0" smtClean="0"/>
              <a:t>Volgorde zelf te bepalen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 elkaar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Koen:	Aan de slag met </a:t>
            </a:r>
            <a:r>
              <a:rPr lang="nl-NL" dirty="0" err="1" smtClean="0"/>
              <a:t>Sportitude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Dennis: Introductie </a:t>
            </a:r>
            <a:r>
              <a:rPr lang="nl-NL" smtClean="0"/>
              <a:t>Sportitude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10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600" b="1" dirty="0" smtClean="0">
                <a:solidFill>
                  <a:srgbClr val="7030A0"/>
                </a:solidFill>
              </a:rPr>
              <a:t>Algemene vaardigheden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b="1" dirty="0" smtClean="0">
                <a:solidFill>
                  <a:srgbClr val="00B0F0"/>
                </a:solidFill>
              </a:rPr>
              <a:t>Rollen binnen LO2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b="1" dirty="0" smtClean="0">
                <a:solidFill>
                  <a:schemeClr val="accent4"/>
                </a:solidFill>
              </a:rPr>
              <a:t>Gezond bewegen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b="1" dirty="0" smtClean="0">
                <a:solidFill>
                  <a:srgbClr val="0070C0"/>
                </a:solidFill>
              </a:rPr>
              <a:t>Organiseren</a:t>
            </a:r>
            <a:r>
              <a:rPr lang="nl-NL" sz="3600" b="1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b="1" dirty="0" smtClean="0">
                <a:solidFill>
                  <a:srgbClr val="00B050"/>
                </a:solidFill>
              </a:rPr>
              <a:t>Trainen</a:t>
            </a:r>
            <a:r>
              <a:rPr lang="nl-NL" sz="3600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b="1" dirty="0" smtClean="0">
                <a:solidFill>
                  <a:srgbClr val="FFC000"/>
                </a:solidFill>
              </a:rPr>
              <a:t>Samenleving</a:t>
            </a:r>
            <a:endParaRPr lang="nl-NL" sz="3600" b="1" dirty="0">
              <a:solidFill>
                <a:srgbClr val="FFC000"/>
              </a:solidFill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7030A0"/>
                </a:solidFill>
              </a:rPr>
              <a:t>Hoofdstuk 1: Algemene vaardigheden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600" dirty="0" smtClean="0"/>
              <a:t>Communiceren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dirty="0" smtClean="0"/>
              <a:t>Presenteren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dirty="0" smtClean="0"/>
              <a:t>Samenwerken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dirty="0" smtClean="0"/>
              <a:t>Fair play (omgaan met winst en verlies)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 smtClean="0"/>
              <a:t>Starten met 'houding'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17232"/>
            <a:ext cx="4023368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854694664375418C0DFD97ECA4320E" ma:contentTypeVersion="30" ma:contentTypeDescription="Een nieuw document maken." ma:contentTypeScope="" ma:versionID="deebfdf51245d71492e9f55ee35e9d79">
  <xsd:schema xmlns:xsd="http://www.w3.org/2001/XMLSchema" xmlns:xs="http://www.w3.org/2001/XMLSchema" xmlns:p="http://schemas.microsoft.com/office/2006/metadata/properties" xmlns:ns1="http://schemas.microsoft.com/sharepoint/v3" xmlns:ns2="7106a2ac-038a-457f-8b58-ec67130d9d6d" targetNamespace="http://schemas.microsoft.com/office/2006/metadata/properties" ma:root="true" ma:fieldsID="cd6365111a56e2db6761eb0a3e30232b" ns1:_="" ns2:_="">
    <xsd:import namespace="http://schemas.microsoft.com/sharepoint/v3"/>
    <xsd:import namespace="7106a2ac-038a-457f-8b58-ec67130d9d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Summary" minOccurs="0"/>
                <xsd:element ref="ns1:RepAuthorInternal" minOccurs="0"/>
                <xsd:element ref="ns1:RepAuthor_0" minOccurs="0"/>
                <xsd:element ref="ns2:TaxCatchAll" minOccurs="0"/>
                <xsd:element ref="ns1:RepYear_0" minOccurs="0"/>
                <xsd:element ref="ns1:RepApaNotation" minOccurs="0"/>
                <xsd:element ref="ns1:RepIsbn" minOccurs="0"/>
                <xsd:element ref="ns1:RepAN" minOccurs="0"/>
                <xsd:element ref="ns1:RepANNumber" minOccurs="0"/>
                <xsd:element ref="ns1:RepProjectManager" minOccurs="0"/>
                <xsd:element ref="ns1:RepProjectName" minOccurs="0"/>
                <xsd:element ref="ns1:RepSector_0" minOccurs="0"/>
                <xsd:element ref="ns1:RepCurricularTheme_0" minOccurs="0"/>
                <xsd:element ref="ns1:RepSectionSpecificTheme_0" minOccurs="0"/>
                <xsd:element ref="ns1:RepSection_0" minOccurs="0"/>
                <xsd:element ref="ns1:RepAreasOfExpertise_0" minOccurs="0"/>
                <xsd:element ref="ns1:RepSubjectContent_0" minOccurs="0"/>
                <xsd:element ref="ns1:RepDocumentType_0" minOccurs="0"/>
                <xsd:element ref="ns1:RepRelationOtherSloProjects" minOccurs="0"/>
                <xsd:element ref="ns1:RepFileFormat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Summary" ma:index="11" nillable="true" ma:displayName="Samenvatting" ma:internalName="RepSummary">
      <xsd:simpleType>
        <xsd:restriction base="dms:Unknown"/>
      </xsd:simpleType>
    </xsd:element>
    <xsd:element name="RepAuthorInternal" ma:index="12" nillable="true" ma:displayName="Interne auteur" ma:internalName="RepAuthorInterna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pAuthor_0" ma:index="14" nillable="true" ma:taxonomy="true" ma:internalName="RepAuthor_0" ma:taxonomyFieldName="RepAuthor" ma:displayName="Externe auteur" ma:fieldId="{41811730-f000-45b3-bd8b-16482267924b}" ma:sspId="65bb9fad-8ecd-4e58-b951-1b0a685157da" ma:termSetId="ba36eed1-563e-4e70-a8a2-c86cb59a99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Year_0" ma:index="17" nillable="true" ma:taxonomy="true" ma:internalName="RepYear_0" ma:taxonomyFieldName="RepYear" ma:displayName="Jaar van uitgave" ma:fieldId="{41811730-f000-48c8-bfe2-0d366b82495f}" ma:sspId="65bb9fad-8ecd-4e58-b951-1b0a685157da" ma:termSetId="d63ed34c-aaa4-4b39-8e2b-bccf6e334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paNotation" ma:index="18" nillable="true" ma:displayName="APA-notatie" ma:internalName="RepApaNotation">
      <xsd:simpleType>
        <xsd:restriction base="dms:Unknown"/>
      </xsd:simpleType>
    </xsd:element>
    <xsd:element name="RepIsbn" ma:index="19" nillable="true" ma:displayName="ISBN" ma:internalName="RepIsbn">
      <xsd:simpleType>
        <xsd:restriction base="dms:Text"/>
      </xsd:simpleType>
    </xsd:element>
    <xsd:element name="RepAN" ma:index="20" nillable="true" ma:displayName="AN" ma:default="FALSE" ma:internalName="RepAN">
      <xsd:simpleType>
        <xsd:restriction base="dms:Boolean"/>
      </xsd:simpleType>
    </xsd:element>
    <xsd:element name="RepANNumber" ma:index="21" nillable="true" ma:displayName="AN Nummer" ma:internalName="RepANNumber">
      <xsd:simpleType>
        <xsd:restriction base="dms:Text"/>
      </xsd:simpleType>
    </xsd:element>
    <xsd:element name="RepProjectManager" ma:index="22" nillable="true" ma:displayName="Projectleider" ma:internalName="RepProjectManager">
      <xsd:simpleType>
        <xsd:restriction base="dms:Text"/>
      </xsd:simpleType>
    </xsd:element>
    <xsd:element name="RepProjectName" ma:index="23" nillable="true" ma:displayName="Projectnaam" ma:internalName="RepProjectName">
      <xsd:simpleType>
        <xsd:restriction base="dms:Text"/>
      </xsd:simpleType>
    </xsd:element>
    <xsd:element name="RepSector_0" ma:index="25" nillable="true" ma:taxonomy="true" ma:internalName="RepSector_0" ma:taxonomyFieldName="RepSector" ma:displayName="Sector" ma:default="" ma:fieldId="{41811730-f000-4dc0-a699-476cd67ba1ec}" ma:taxonomyMulti="true" ma:sspId="65bb9fad-8ecd-4e58-b951-1b0a685157da" ma:termSetId="f094b31b-0180-4851-9ebd-5c7d9552b1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CurricularTheme_0" ma:index="27" nillable="true" ma:taxonomy="true" ma:internalName="RepCurricularTheme_0" ma:taxonomyFieldName="RepCurricularTheme" ma:displayName="Leerplankundig thema" ma:fieldId="{41811730-f000-49a6-962c-7d5942b261fc}" ma:sspId="65bb9fad-8ecd-4e58-b951-1b0a685157da" ma:termSetId="c46f7ee8-50c4-42e2-9209-7c6adacde0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SpecificTheme_0" ma:index="29" nillable="true" ma:taxonomy="true" ma:internalName="RepSectionSpecificTheme_0" ma:taxonomyFieldName="RepSectionSpecificTheme" ma:displayName="Vakspecifiek thema" ma:fieldId="{41811730-f000-47c9-8a06-df9868361aab}" ma:sspId="65bb9fad-8ecd-4e58-b951-1b0a685157da" ma:termSetId="d6eaa525-a5d0-4a07-b890-e923374378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_0" ma:index="31" nillable="true" ma:taxonomy="true" ma:internalName="RepSection_0" ma:taxonomyFieldName="RepSection" ma:displayName="Vaksectie" ma:fieldId="{41811730-f000-4881-8daa-6e8dd38b1ab1}" ma:sspId="65bb9fad-8ecd-4e58-b951-1b0a685157da" ma:termSetId="c6f33e55-e762-4fa4-8346-db1fc1809b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reasOfExpertise_0" ma:index="33" nillable="true" ma:taxonomy="true" ma:internalName="RepAreasOfExpertise_0" ma:taxonomyFieldName="RepAreasOfExpertise" ma:displayName="Vakgebied" ma:fieldId="{41811730-f000-41a6-9b8a-29f77b277b4a}" ma:sspId="65bb9fad-8ecd-4e58-b951-1b0a685157da" ma:termSetId="53b2aeb1-af69-41af-ab5c-dcba5f532ad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SubjectContent_0" ma:index="35" nillable="true" ma:taxonomy="true" ma:internalName="RepSubjectContent_0" ma:taxonomyFieldName="RepSubjectContent" ma:displayName="Vakinhoud" ma:fieldId="{41811730-f000-43d1-9a5c-533514ab0582}" ma:sspId="65bb9fad-8ecd-4e58-b951-1b0a685157da" ma:termSetId="3eef768d-4fe2-4c08-af8a-4dfaa4cac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DocumentType_0" ma:index="37" nillable="true" ma:taxonomy="true" ma:internalName="RepDocumentType_0" ma:taxonomyFieldName="RepDocumentType" ma:displayName="Documenttypering" ma:fieldId="{41811730-f000-4c72-b54d-df109a5aaa00}" ma:sspId="65bb9fad-8ecd-4e58-b951-1b0a685157da" ma:termSetId="54bd4068-eea5-4eb8-b4d4-e740f64d998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RelationOtherSloProjects" ma:index="38" nillable="true" ma:displayName="Relatie met andere projecten" ma:internalName="RepRelationOtherSloProjects">
      <xsd:simpleType>
        <xsd:restriction base="dms:Unknown"/>
      </xsd:simpleType>
    </xsd:element>
    <xsd:element name="RepFileFormat_0" ma:index="40" nillable="true" ma:taxonomy="true" ma:internalName="RepFileFormat_0" ma:taxonomyFieldName="RepFileFormat" ma:displayName="Bestandsformaat" ma:fieldId="{41811730-f000-458e-badf-a33146a595e3}" ma:sspId="65bb9fad-8ecd-4e58-b951-1b0a685157da" ma:termSetId="5467ae8d-8919-4592-b5d8-720a7073244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6a2ac-038a-457f-8b58-ec67130d9d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38f83059-1491-4012-b4c3-84f3b7dad14e}" ma:internalName="TaxCatchAll" ma:showField="CatchAllData" ma:web="7106a2ac-038a-457f-8b58-ec67130d9d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pAN xmlns="http://schemas.microsoft.com/sharepoint/v3">false</RepAN>
    <RepSector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Vmbo</TermName>
          <TermId xmlns="http://schemas.microsoft.com/office/infopath/2007/PartnerControls">a0882a19-c86b-49cc-ac4f-e64db7811433</TermId>
        </TermInfo>
        <TermInfo xmlns="http://schemas.microsoft.com/office/infopath/2007/PartnerControls">
          <TermName xmlns="http://schemas.microsoft.com/office/infopath/2007/PartnerControls">Havo</TermName>
          <TermId xmlns="http://schemas.microsoft.com/office/infopath/2007/PartnerControls">5c680633-f887-4fd6-b251-1433ea4c0e0c</TermId>
        </TermInfo>
        <TermInfo xmlns="http://schemas.microsoft.com/office/infopath/2007/PartnerControls">
          <TermName xmlns="http://schemas.microsoft.com/office/infopath/2007/PartnerControls">Vwo</TermName>
          <TermId xmlns="http://schemas.microsoft.com/office/infopath/2007/PartnerControls">727be79a-a453-4484-876a-bcb3e4442a7f</TermId>
        </TermInfo>
      </Terms>
    </RepSector_0>
    <RepDocumentType_0 xmlns="http://schemas.microsoft.com/sharepoint/v3">
      <Terms xmlns="http://schemas.microsoft.com/office/infopath/2007/PartnerControls"/>
    </RepDocumentType_0>
    <RepSectionSpecificTheme_0 xmlns="http://schemas.microsoft.com/sharepoint/v3">
      <Terms xmlns="http://schemas.microsoft.com/office/infopath/2007/PartnerControls"/>
    </RepSectionSpecificTheme_0>
    <RepProjectManager xmlns="http://schemas.microsoft.com/sharepoint/v3" xsi:nil="true"/>
    <RepAuthor_0 xmlns="http://schemas.microsoft.com/sharepoint/v3">
      <Terms xmlns="http://schemas.microsoft.com/office/infopath/2007/PartnerControls"/>
    </RepAuthor_0>
    <RepCurricularTheme_0 xmlns="http://schemas.microsoft.com/sharepoint/v3">
      <Terms xmlns="http://schemas.microsoft.com/office/infopath/2007/PartnerControls"/>
    </RepCurricularTheme_0>
    <RepSection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Bewegingsonderwijs en sport</TermName>
          <TermId xmlns="http://schemas.microsoft.com/office/infopath/2007/PartnerControls">9b533ed7-2783-467e-8de9-c5c201be90f8</TermId>
        </TermInfo>
      </Terms>
    </RepSection_0>
    <RepSummary xmlns="http://schemas.microsoft.com/sharepoint/v3" xsi:nil="true"/>
    <RepRelationOtherSloProjects xmlns="http://schemas.microsoft.com/sharepoint/v3" xsi:nil="true"/>
    <TaxCatchAll xmlns="7106a2ac-038a-457f-8b58-ec67130d9d6d">
      <Value>347</Value>
      <Value>142</Value>
      <Value>141</Value>
      <Value>140</Value>
    </TaxCatchAll>
    <RepFileFormat_0 xmlns="http://schemas.microsoft.com/sharepoint/v3">
      <Terms xmlns="http://schemas.microsoft.com/office/infopath/2007/PartnerControls"/>
    </RepFileFormat_0>
    <RepYear_0 xmlns="http://schemas.microsoft.com/sharepoint/v3">
      <Terms xmlns="http://schemas.microsoft.com/office/infopath/2007/PartnerControls"/>
    </RepYear_0>
    <RepANNumber xmlns="http://schemas.microsoft.com/sharepoint/v3" xsi:nil="true"/>
    <RepAreasOfExpertise_0 xmlns="http://schemas.microsoft.com/sharepoint/v3">
      <Terms xmlns="http://schemas.microsoft.com/office/infopath/2007/PartnerControls"/>
    </RepAreasOfExpertise_0>
    <RepSubjectContent_0 xmlns="http://schemas.microsoft.com/sharepoint/v3">
      <Terms xmlns="http://schemas.microsoft.com/office/infopath/2007/PartnerControls"/>
    </RepSubjectContent_0>
    <RepIsbn xmlns="http://schemas.microsoft.com/sharepoint/v3" xsi:nil="true"/>
    <RepAuthorInternal xmlns="http://schemas.microsoft.com/sharepoint/v3">
      <UserInfo>
        <DisplayName/>
        <AccountId xsi:nil="true"/>
        <AccountType/>
      </UserInfo>
    </RepAuthorInternal>
    <RepProjectName xmlns="http://schemas.microsoft.com/sharepoint/v3">BSM/LO2 studiedag 2016</RepProjectName>
    <RepApaNotation xmlns="http://schemas.microsoft.com/sharepoint/v3" xsi:nil="true"/>
    <_dlc_DocId xmlns="7106a2ac-038a-457f-8b58-ec67130d9d6d">47XQ5P3E4USX-10-3266</_dlc_DocId>
    <_dlc_DocIdUrl xmlns="7106a2ac-038a-457f-8b58-ec67130d9d6d">
      <Url>https://cms-downloads.slo.nl/_layouts/15/DocIdRedir.aspx?ID=47XQ5P3E4USX-10-3266</Url>
      <Description>47XQ5P3E4USX-10-3266</Description>
    </_dlc_DocIdUrl>
  </documentManagement>
</p:properties>
</file>

<file path=customXml/itemProps1.xml><?xml version="1.0" encoding="utf-8"?>
<ds:datastoreItem xmlns:ds="http://schemas.openxmlformats.org/officeDocument/2006/customXml" ds:itemID="{3D06B052-9B6A-415B-B7A4-B62B335BD169}"/>
</file>

<file path=customXml/itemProps2.xml><?xml version="1.0" encoding="utf-8"?>
<ds:datastoreItem xmlns:ds="http://schemas.openxmlformats.org/officeDocument/2006/customXml" ds:itemID="{42962C1D-A133-411F-B73F-BBF1384CE1B0}"/>
</file>

<file path=customXml/itemProps3.xml><?xml version="1.0" encoding="utf-8"?>
<ds:datastoreItem xmlns:ds="http://schemas.openxmlformats.org/officeDocument/2006/customXml" ds:itemID="{D59D05A1-EF0C-4D65-AABC-76EBF0C44D8C}"/>
</file>

<file path=customXml/itemProps4.xml><?xml version="1.0" encoding="utf-8"?>
<ds:datastoreItem xmlns:ds="http://schemas.openxmlformats.org/officeDocument/2006/customXml" ds:itemID="{5D23AEC6-885A-4B13-832B-F56F21833FE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3203</TotalTime>
  <Words>351</Words>
  <Application>Microsoft Office PowerPoint</Application>
  <PresentationFormat>Diavoorstelling (4:3)</PresentationFormat>
  <Paragraphs>121</Paragraphs>
  <Slides>19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Methode Sportitude </vt:lpstr>
      <vt:lpstr>Methode voor LO2</vt:lpstr>
      <vt:lpstr>Visie op LO2</vt:lpstr>
      <vt:lpstr>Uit elkaar</vt:lpstr>
      <vt:lpstr>Hoofdstukken</vt:lpstr>
      <vt:lpstr>Hoofdstuk 1: Algemene vaardigheden</vt:lpstr>
      <vt:lpstr>Hoofdstuk 2: Rollen binnen LO2</vt:lpstr>
      <vt:lpstr>Hoofdstuk 3: Gezond bewegen</vt:lpstr>
      <vt:lpstr>Hoofdstuk 4: Organiseren</vt:lpstr>
      <vt:lpstr>Hoofdstuk 5: Trainen</vt:lpstr>
      <vt:lpstr>Hoofdstuk 6: Samenleving </vt:lpstr>
      <vt:lpstr>Opdrachten stramien</vt:lpstr>
      <vt:lpstr>www.sportitude.nl </vt:lpstr>
      <vt:lpstr>Auteurs</vt:lpstr>
      <vt:lpstr>Vragen?</vt:lpstr>
      <vt:lpstr>Voorlichtingsbijeenkomsten</vt:lpstr>
    </vt:vector>
  </TitlesOfParts>
  <Company>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Sportitude</dc:title>
  <dc:creator>Eric Swinkels</dc:creator>
  <cp:lastModifiedBy>Bianca Kuiphuis</cp:lastModifiedBy>
  <cp:revision>21</cp:revision>
  <dcterms:created xsi:type="dcterms:W3CDTF">2015-03-30T11:02:56Z</dcterms:created>
  <dcterms:modified xsi:type="dcterms:W3CDTF">2016-10-06T07:50:10Z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0x010100D2854694664375418C0DFD97ECA4320E</vt:lpwstr>
  </property>
  <property fmtid="{D5CDD505-2E9C-101B-9397-08002B2CF9AE}" pid="3" name="_dlc_DocIdItemGuid">
    <vt:lpwstr>00117ced-263a-40a6-bf74-467da46b6ec9</vt:lpwstr>
  </property>
  <property fmtid="{D5CDD505-2E9C-101B-9397-08002B2CF9AE}" pid="4" name="RepAreasOfExpertise">
    <vt:lpwstr/>
  </property>
  <property fmtid="{D5CDD505-2E9C-101B-9397-08002B2CF9AE}" pid="5" name="TaxKeyword">
    <vt:lpwstr/>
  </property>
  <property fmtid="{D5CDD505-2E9C-101B-9397-08002B2CF9AE}" pid="6" name="RepDocumentType">
    <vt:lpwstr/>
  </property>
  <property fmtid="{D5CDD505-2E9C-101B-9397-08002B2CF9AE}" pid="7" name="RepSectionSpecificTheme">
    <vt:lpwstr/>
  </property>
  <property fmtid="{D5CDD505-2E9C-101B-9397-08002B2CF9AE}" pid="8" name="RepCurricularTheme">
    <vt:lpwstr/>
  </property>
  <property fmtid="{D5CDD505-2E9C-101B-9397-08002B2CF9AE}" pid="9" name="TaxKeywordTaxHTField">
    <vt:lpwstr/>
  </property>
  <property fmtid="{D5CDD505-2E9C-101B-9397-08002B2CF9AE}" pid="10" name="RepSection">
    <vt:lpwstr>347;#Bewegingsonderwijs en sport|9b533ed7-2783-467e-8de9-c5c201be90f8</vt:lpwstr>
  </property>
  <property fmtid="{D5CDD505-2E9C-101B-9397-08002B2CF9AE}" pid="11" name="RepAuthor">
    <vt:lpwstr/>
  </property>
  <property fmtid="{D5CDD505-2E9C-101B-9397-08002B2CF9AE}" pid="12" name="RepSubjectContent">
    <vt:lpwstr/>
  </property>
  <property fmtid="{D5CDD505-2E9C-101B-9397-08002B2CF9AE}" pid="13" name="RepSector">
    <vt:lpwstr>140;#Vmbo|a0882a19-c86b-49cc-ac4f-e64db7811433;#141;#Havo|5c680633-f887-4fd6-b251-1433ea4c0e0c;#142;#Vwo|727be79a-a453-4484-876a-bcb3e4442a7f</vt:lpwstr>
  </property>
  <property fmtid="{D5CDD505-2E9C-101B-9397-08002B2CF9AE}" pid="14" name="RepFileFormat">
    <vt:lpwstr/>
  </property>
  <property fmtid="{D5CDD505-2E9C-101B-9397-08002B2CF9AE}" pid="15" name="RepYear">
    <vt:lpwstr/>
  </property>
</Properties>
</file>