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84" r:id="rId1"/>
  </p:sldMasterIdLst>
  <p:notesMasterIdLst>
    <p:notesMasterId r:id="rId14"/>
  </p:notesMasterIdLst>
  <p:handoutMasterIdLst>
    <p:handoutMasterId r:id="rId15"/>
  </p:handoutMasterIdLst>
  <p:sldIdLst>
    <p:sldId id="256" r:id="rId2"/>
    <p:sldId id="605" r:id="rId3"/>
    <p:sldId id="611" r:id="rId4"/>
    <p:sldId id="603" r:id="rId5"/>
    <p:sldId id="608" r:id="rId6"/>
    <p:sldId id="604" r:id="rId7"/>
    <p:sldId id="607" r:id="rId8"/>
    <p:sldId id="610" r:id="rId9"/>
    <p:sldId id="318" r:id="rId10"/>
    <p:sldId id="613" r:id="rId11"/>
    <p:sldId id="609" r:id="rId12"/>
    <p:sldId id="612" r:id="rId13"/>
  </p:sldIdLst>
  <p:sldSz cx="9144000" cy="6858000" type="screen4x3"/>
  <p:notesSz cx="6648450" cy="98504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71" autoAdjust="0"/>
  </p:normalViewPr>
  <p:slideViewPr>
    <p:cSldViewPr>
      <p:cViewPr varScale="1">
        <p:scale>
          <a:sx n="66" d="100"/>
          <a:sy n="66" d="100"/>
        </p:scale>
        <p:origin x="1300" y="48"/>
      </p:cViewPr>
      <p:guideLst>
        <p:guide orient="horz" pos="2160"/>
        <p:guide pos="2880"/>
      </p:guideLst>
    </p:cSldViewPr>
  </p:slideViewPr>
  <p:outlineViewPr>
    <p:cViewPr>
      <p:scale>
        <a:sx n="33" d="100"/>
        <a:sy n="33" d="100"/>
      </p:scale>
      <p:origin x="0" y="1314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23"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0995" cy="492522"/>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765916" y="0"/>
            <a:ext cx="2880995" cy="492522"/>
          </a:xfrm>
          <a:prstGeom prst="rect">
            <a:avLst/>
          </a:prstGeom>
        </p:spPr>
        <p:txBody>
          <a:bodyPr vert="horz" lIns="91440" tIns="45720" rIns="91440" bIns="45720" rtlCol="0"/>
          <a:lstStyle>
            <a:lvl1pPr algn="r">
              <a:defRPr sz="1200"/>
            </a:lvl1pPr>
          </a:lstStyle>
          <a:p>
            <a:fld id="{256701B2-CA37-45F3-9A5E-6C47EE7F1F07}" type="datetimeFigureOut">
              <a:rPr lang="nl-NL" smtClean="0"/>
              <a:pPr/>
              <a:t>27-3-2017</a:t>
            </a:fld>
            <a:endParaRPr lang="nl-NL" dirty="0"/>
          </a:p>
        </p:txBody>
      </p:sp>
      <p:sp>
        <p:nvSpPr>
          <p:cNvPr id="4" name="Tijdelijke aanduiding voor voettekst 3"/>
          <p:cNvSpPr>
            <a:spLocks noGrp="1"/>
          </p:cNvSpPr>
          <p:nvPr>
            <p:ph type="ftr" sz="quarter" idx="2"/>
          </p:nvPr>
        </p:nvSpPr>
        <p:spPr>
          <a:xfrm>
            <a:off x="0" y="9356206"/>
            <a:ext cx="2880995" cy="492522"/>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765916" y="9356206"/>
            <a:ext cx="2880995" cy="492522"/>
          </a:xfrm>
          <a:prstGeom prst="rect">
            <a:avLst/>
          </a:prstGeom>
        </p:spPr>
        <p:txBody>
          <a:bodyPr vert="horz" lIns="91440" tIns="45720" rIns="91440" bIns="45720" rtlCol="0" anchor="b"/>
          <a:lstStyle>
            <a:lvl1pPr algn="r">
              <a:defRPr sz="1200"/>
            </a:lvl1pPr>
          </a:lstStyle>
          <a:p>
            <a:fld id="{96C81B81-435C-4388-8231-DEBE589A61C9}" type="slidenum">
              <a:rPr lang="nl-NL" smtClean="0"/>
              <a:pPr/>
              <a:t>‹nr.›</a:t>
            </a:fld>
            <a:endParaRPr lang="nl-NL" dirty="0"/>
          </a:p>
        </p:txBody>
      </p:sp>
    </p:spTree>
    <p:extLst>
      <p:ext uri="{BB962C8B-B14F-4D97-AF65-F5344CB8AC3E}">
        <p14:creationId xmlns:p14="http://schemas.microsoft.com/office/powerpoint/2010/main" val="2432999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0995" cy="492522"/>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765916" y="0"/>
            <a:ext cx="2880995" cy="492522"/>
          </a:xfrm>
          <a:prstGeom prst="rect">
            <a:avLst/>
          </a:prstGeom>
        </p:spPr>
        <p:txBody>
          <a:bodyPr vert="horz" lIns="91440" tIns="45720" rIns="91440" bIns="45720" rtlCol="0"/>
          <a:lstStyle>
            <a:lvl1pPr algn="r">
              <a:defRPr sz="1200"/>
            </a:lvl1pPr>
          </a:lstStyle>
          <a:p>
            <a:fld id="{486D703A-0643-4535-ACFD-C299DAFA6227}" type="datetimeFigureOut">
              <a:rPr lang="nl-NL" smtClean="0"/>
              <a:pPr/>
              <a:t>27-3-2017</a:t>
            </a:fld>
            <a:endParaRPr lang="nl-NL" dirty="0"/>
          </a:p>
        </p:txBody>
      </p:sp>
      <p:sp>
        <p:nvSpPr>
          <p:cNvPr id="4" name="Tijdelijke aanduiding voor dia-afbeelding 3"/>
          <p:cNvSpPr>
            <a:spLocks noGrp="1" noRot="1" noChangeAspect="1"/>
          </p:cNvSpPr>
          <p:nvPr>
            <p:ph type="sldImg" idx="2"/>
          </p:nvPr>
        </p:nvSpPr>
        <p:spPr>
          <a:xfrm>
            <a:off x="862013" y="738188"/>
            <a:ext cx="4924425" cy="3694112"/>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64845" y="4678958"/>
            <a:ext cx="5318760" cy="4432697"/>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356206"/>
            <a:ext cx="2880995" cy="492522"/>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765916" y="9356206"/>
            <a:ext cx="2880995" cy="492522"/>
          </a:xfrm>
          <a:prstGeom prst="rect">
            <a:avLst/>
          </a:prstGeom>
        </p:spPr>
        <p:txBody>
          <a:bodyPr vert="horz" lIns="91440" tIns="45720" rIns="91440" bIns="45720" rtlCol="0" anchor="b"/>
          <a:lstStyle>
            <a:lvl1pPr algn="r">
              <a:defRPr sz="1200"/>
            </a:lvl1pPr>
          </a:lstStyle>
          <a:p>
            <a:fld id="{98B499A4-C76E-4B2A-BD2D-265FC148B5A1}" type="slidenum">
              <a:rPr lang="nl-NL" smtClean="0"/>
              <a:pPr/>
              <a:t>‹nr.›</a:t>
            </a:fld>
            <a:endParaRPr lang="nl-NL" dirty="0"/>
          </a:p>
        </p:txBody>
      </p:sp>
    </p:spTree>
    <p:extLst>
      <p:ext uri="{BB962C8B-B14F-4D97-AF65-F5344CB8AC3E}">
        <p14:creationId xmlns:p14="http://schemas.microsoft.com/office/powerpoint/2010/main" val="2561880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hthoe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hthoe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hthoe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Ond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ondertitelstijl van het model te bewerken</a:t>
            </a:r>
            <a:endParaRPr kumimoji="0" lang="en-US"/>
          </a:p>
        </p:txBody>
      </p:sp>
      <p:sp>
        <p:nvSpPr>
          <p:cNvPr id="28" name="Tijdelijke aanduiding voor datum 27"/>
          <p:cNvSpPr>
            <a:spLocks noGrp="1"/>
          </p:cNvSpPr>
          <p:nvPr>
            <p:ph type="dt" sz="half" idx="10"/>
          </p:nvPr>
        </p:nvSpPr>
        <p:spPr/>
        <p:txBody>
          <a:bodyPr/>
          <a:lstStyle/>
          <a:p>
            <a:fld id="{931637C0-9021-4310-A6BC-B4F76D5176E4}" type="datetimeFigureOut">
              <a:rPr lang="nl-NL" smtClean="0"/>
              <a:pPr/>
              <a:t>27-3-2017</a:t>
            </a:fld>
            <a:endParaRPr lang="nl-NL" dirty="0"/>
          </a:p>
        </p:txBody>
      </p:sp>
      <p:sp>
        <p:nvSpPr>
          <p:cNvPr id="17" name="Tijdelijke aanduiding voor voettekst 16"/>
          <p:cNvSpPr>
            <a:spLocks noGrp="1"/>
          </p:cNvSpPr>
          <p:nvPr>
            <p:ph type="ftr" sz="quarter" idx="11"/>
          </p:nvPr>
        </p:nvSpPr>
        <p:spPr/>
        <p:txBody>
          <a:bodyPr/>
          <a:lstStyle/>
          <a:p>
            <a:endParaRPr lang="nl-NL" dirty="0"/>
          </a:p>
        </p:txBody>
      </p:sp>
      <p:sp>
        <p:nvSpPr>
          <p:cNvPr id="7" name="Rechte verbindingslijn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hthoe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Tijdelijke aanduiding voor dianumm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AF96BFB-BD71-4F07-885F-A699E15FE6CC}" type="slidenum">
              <a:rPr lang="nl-NL" smtClean="0"/>
              <a:pPr/>
              <a:t>‹nr.›</a:t>
            </a:fld>
            <a:endParaRPr lang="nl-NL" dirty="0"/>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931637C0-9021-4310-A6BC-B4F76D5176E4}" type="datetimeFigureOut">
              <a:rPr lang="nl-NL" smtClean="0"/>
              <a:pPr/>
              <a:t>27-3-2017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4AF96BFB-BD71-4F07-885F-A699E15FE6CC}" type="slidenum">
              <a:rPr lang="nl-NL" smtClean="0"/>
              <a:pPr/>
              <a:t>‹nr.›</a:t>
            </a:fld>
            <a:endParaRPr lang="nl-NL"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bg>
      <p:bgRef idx="1001">
        <a:schemeClr val="bg2"/>
      </p:bgRef>
    </p:bg>
    <p:spTree>
      <p:nvGrpSpPr>
        <p:cNvPr id="1" name=""/>
        <p:cNvGrpSpPr/>
        <p:nvPr/>
      </p:nvGrpSpPr>
      <p:grpSpPr>
        <a:xfrm>
          <a:off x="0" y="0"/>
          <a:ext cx="0" cy="0"/>
          <a:chOff x="0" y="0"/>
          <a:chExt cx="0" cy="0"/>
        </a:xfrm>
      </p:grpSpPr>
      <p:sp>
        <p:nvSpPr>
          <p:cNvPr id="7" name="Rechthoe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hthoe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hthoe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hthoe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hthoe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hthoe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hte verbindingslijn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Tijdelijke aanduiding voor dianummer 5"/>
          <p:cNvSpPr>
            <a:spLocks noGrp="1"/>
          </p:cNvSpPr>
          <p:nvPr>
            <p:ph type="sldNum" sz="quarter" idx="12"/>
          </p:nvPr>
        </p:nvSpPr>
        <p:spPr>
          <a:xfrm>
            <a:off x="6915912" y="3009901"/>
            <a:ext cx="457200" cy="441325"/>
          </a:xfrm>
        </p:spPr>
        <p:txBody>
          <a:bodyPr/>
          <a:lstStyle/>
          <a:p>
            <a:fld id="{4AF96BFB-BD71-4F07-885F-A699E15FE6CC}" type="slidenum">
              <a:rPr lang="nl-NL" smtClean="0"/>
              <a:pPr/>
              <a:t>‹nr.›</a:t>
            </a:fld>
            <a:endParaRPr lang="nl-NL" dirty="0"/>
          </a:p>
        </p:txBody>
      </p:sp>
      <p:sp>
        <p:nvSpPr>
          <p:cNvPr id="3" name="Tijdelijke aanduiding voor verticale tekst 2"/>
          <p:cNvSpPr>
            <a:spLocks noGrp="1"/>
          </p:cNvSpPr>
          <p:nvPr>
            <p:ph type="body" orient="vert" idx="1"/>
          </p:nvPr>
        </p:nvSpPr>
        <p:spPr>
          <a:xfrm>
            <a:off x="304800" y="304800"/>
            <a:ext cx="6553200" cy="5821366"/>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931637C0-9021-4310-A6BC-B4F76D5176E4}" type="datetimeFigureOut">
              <a:rPr lang="nl-NL" smtClean="0"/>
              <a:pPr/>
              <a:t>27-3-2017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2" name="Verticale titel 1"/>
          <p:cNvSpPr>
            <a:spLocks noGrp="1"/>
          </p:cNvSpPr>
          <p:nvPr>
            <p:ph type="title" orient="vert"/>
          </p:nvPr>
        </p:nvSpPr>
        <p:spPr>
          <a:xfrm>
            <a:off x="7391400" y="304801"/>
            <a:ext cx="1447800" cy="5851525"/>
          </a:xfrm>
        </p:spPr>
        <p:txBody>
          <a:bodyPr vert="eaVert"/>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nl-NL" smtClean="0"/>
              <a:t>Klik om de stijl te bewerken</a:t>
            </a:r>
            <a:endParaRPr kumimoji="0" lang="en-US"/>
          </a:p>
        </p:txBody>
      </p:sp>
      <p:sp>
        <p:nvSpPr>
          <p:cNvPr id="4" name="Tijdelijke aanduiding voor datum 3"/>
          <p:cNvSpPr>
            <a:spLocks noGrp="1"/>
          </p:cNvSpPr>
          <p:nvPr>
            <p:ph type="dt" sz="half" idx="10"/>
          </p:nvPr>
        </p:nvSpPr>
        <p:spPr/>
        <p:txBody>
          <a:bodyPr/>
          <a:lstStyle/>
          <a:p>
            <a:fld id="{931637C0-9021-4310-A6BC-B4F76D5176E4}" type="datetimeFigureOut">
              <a:rPr lang="nl-NL" smtClean="0"/>
              <a:pPr/>
              <a:t>27-3-2017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a:xfrm>
            <a:off x="4361688" y="1026372"/>
            <a:ext cx="457200" cy="441325"/>
          </a:xfrm>
        </p:spPr>
        <p:txBody>
          <a:bodyPr/>
          <a:lstStyle/>
          <a:p>
            <a:fld id="{4AF96BFB-BD71-4F07-885F-A699E15FE6CC}" type="slidenum">
              <a:rPr lang="nl-NL" smtClean="0"/>
              <a:pPr/>
              <a:t>‹nr.›</a:t>
            </a:fld>
            <a:endParaRPr lang="nl-NL" dirty="0"/>
          </a:p>
        </p:txBody>
      </p:sp>
      <p:sp>
        <p:nvSpPr>
          <p:cNvPr id="8" name="Tijdelijke aanduiding voor inhoud 7"/>
          <p:cNvSpPr>
            <a:spLocks noGrp="1"/>
          </p:cNvSpPr>
          <p:nvPr>
            <p:ph sz="quarter" idx="1"/>
          </p:nvPr>
        </p:nvSpPr>
        <p:spPr>
          <a:xfrm>
            <a:off x="301752" y="1527048"/>
            <a:ext cx="850392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1"/>
      </p:bgRef>
    </p:bg>
    <p:spTree>
      <p:nvGrpSpPr>
        <p:cNvPr id="1" name=""/>
        <p:cNvGrpSpPr/>
        <p:nvPr/>
      </p:nvGrpSpPr>
      <p:grpSpPr>
        <a:xfrm>
          <a:off x="0" y="0"/>
          <a:ext cx="0" cy="0"/>
          <a:chOff x="0" y="0"/>
          <a:chExt cx="0" cy="0"/>
        </a:xfrm>
      </p:grpSpPr>
      <p:sp>
        <p:nvSpPr>
          <p:cNvPr id="17" name="Rechthoe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hthoe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hthoe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hthoe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hthoe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ijdelijke aanduiding voor teks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13" name="Rechthoe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hthoe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Tijdelijke aanduiding voor voettekst 4"/>
          <p:cNvSpPr>
            <a:spLocks noGrp="1"/>
          </p:cNvSpPr>
          <p:nvPr>
            <p:ph type="ftr" sz="quarter" idx="11"/>
          </p:nvPr>
        </p:nvSpPr>
        <p:spPr/>
        <p:txBody>
          <a:bodyPr/>
          <a:lstStyle/>
          <a:p>
            <a:endParaRPr lang="nl-NL" dirty="0"/>
          </a:p>
        </p:txBody>
      </p:sp>
      <p:sp>
        <p:nvSpPr>
          <p:cNvPr id="4" name="Tijdelijke aanduiding voor datum 3"/>
          <p:cNvSpPr>
            <a:spLocks noGrp="1"/>
          </p:cNvSpPr>
          <p:nvPr>
            <p:ph type="dt" sz="half" idx="10"/>
          </p:nvPr>
        </p:nvSpPr>
        <p:spPr/>
        <p:txBody>
          <a:bodyPr/>
          <a:lstStyle/>
          <a:p>
            <a:fld id="{931637C0-9021-4310-A6BC-B4F76D5176E4}" type="datetimeFigureOut">
              <a:rPr lang="nl-NL" smtClean="0"/>
              <a:pPr/>
              <a:t>27-3-2017</a:t>
            </a:fld>
            <a:endParaRPr lang="nl-NL" dirty="0"/>
          </a:p>
        </p:txBody>
      </p:sp>
      <p:sp>
        <p:nvSpPr>
          <p:cNvPr id="8" name="Rechte verbindingslijn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Tijdelijke aanduiding voor dianumm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AF96BFB-BD71-4F07-885F-A699E15FE6CC}" type="slidenum">
              <a:rPr lang="nl-NL" smtClean="0"/>
              <a:pPr/>
              <a:t>‹nr.›</a:t>
            </a:fld>
            <a:endParaRPr lang="nl-NL" dirty="0"/>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a:xfrm>
            <a:off x="5791200" y="6409944"/>
            <a:ext cx="3044952" cy="365760"/>
          </a:xfrm>
        </p:spPr>
        <p:txBody>
          <a:bodyPr/>
          <a:lstStyle/>
          <a:p>
            <a:fld id="{931637C0-9021-4310-A6BC-B4F76D5176E4}" type="datetimeFigureOut">
              <a:rPr lang="nl-NL" smtClean="0"/>
              <a:pPr/>
              <a:t>27-3-2017</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4AF96BFB-BD71-4F07-885F-A699E15FE6CC}" type="slidenum">
              <a:rPr lang="nl-NL" smtClean="0"/>
              <a:pPr/>
              <a:t>‹nr.›</a:t>
            </a:fld>
            <a:endParaRPr lang="nl-NL" dirty="0"/>
          </a:p>
        </p:txBody>
      </p:sp>
      <p:sp>
        <p:nvSpPr>
          <p:cNvPr id="8" name="Rechte verbindingslijn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Tijdelijke aanduiding voor inhoud 9"/>
          <p:cNvSpPr>
            <a:spLocks noGrp="1"/>
          </p:cNvSpPr>
          <p:nvPr>
            <p:ph sz="half" idx="1"/>
          </p:nvPr>
        </p:nvSpPr>
        <p:spPr>
          <a:xfrm>
            <a:off x="301752" y="1371600"/>
            <a:ext cx="4038600" cy="4681728"/>
          </a:xfrm>
        </p:spPr>
        <p:txBody>
          <a:bodyPr/>
          <a:lstStyle>
            <a:lvl1pPr>
              <a:defRPr sz="2500"/>
            </a:lvl1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2" name="Tijdelijke aanduiding voor inhoud 11"/>
          <p:cNvSpPr>
            <a:spLocks noGrp="1"/>
          </p:cNvSpPr>
          <p:nvPr>
            <p:ph sz="half" idx="2"/>
          </p:nvPr>
        </p:nvSpPr>
        <p:spPr>
          <a:xfrm>
            <a:off x="4800600" y="1371600"/>
            <a:ext cx="4038600" cy="4681728"/>
          </a:xfrm>
        </p:spPr>
        <p:txBody>
          <a:bodyPr/>
          <a:lstStyle>
            <a:lvl1pPr>
              <a:defRPr sz="2500"/>
            </a:lvl1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1">
        <a:schemeClr val="bg2"/>
      </p:bgRef>
    </p:bg>
    <p:spTree>
      <p:nvGrpSpPr>
        <p:cNvPr id="1" name=""/>
        <p:cNvGrpSpPr/>
        <p:nvPr/>
      </p:nvGrpSpPr>
      <p:grpSpPr>
        <a:xfrm>
          <a:off x="0" y="0"/>
          <a:ext cx="0" cy="0"/>
          <a:chOff x="0" y="0"/>
          <a:chExt cx="0" cy="0"/>
        </a:xfrm>
      </p:grpSpPr>
      <p:sp>
        <p:nvSpPr>
          <p:cNvPr id="10" name="Rechte verbindingslijn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hthoe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hthoe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hthoe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hthoe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hthoe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hthoe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ijdelijke aanduiding voor teks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7" name="Tijdelijke aanduiding voor datum 6"/>
          <p:cNvSpPr>
            <a:spLocks noGrp="1"/>
          </p:cNvSpPr>
          <p:nvPr>
            <p:ph type="dt" sz="half" idx="10"/>
          </p:nvPr>
        </p:nvSpPr>
        <p:spPr/>
        <p:txBody>
          <a:bodyPr/>
          <a:lstStyle/>
          <a:p>
            <a:fld id="{931637C0-9021-4310-A6BC-B4F76D5176E4}" type="datetimeFigureOut">
              <a:rPr lang="nl-NL" smtClean="0"/>
              <a:pPr/>
              <a:t>27-3-2017</a:t>
            </a:fld>
            <a:endParaRPr lang="nl-NL" dirty="0"/>
          </a:p>
        </p:txBody>
      </p:sp>
      <p:sp>
        <p:nvSpPr>
          <p:cNvPr id="8" name="Tijdelijke aanduiding voor voettekst 7"/>
          <p:cNvSpPr>
            <a:spLocks noGrp="1"/>
          </p:cNvSpPr>
          <p:nvPr>
            <p:ph type="ftr" sz="quarter" idx="11"/>
          </p:nvPr>
        </p:nvSpPr>
        <p:spPr>
          <a:xfrm>
            <a:off x="304800" y="6409944"/>
            <a:ext cx="3581400" cy="365760"/>
          </a:xfrm>
        </p:spPr>
        <p:txBody>
          <a:bodyPr/>
          <a:lstStyle/>
          <a:p>
            <a:endParaRPr lang="nl-NL" dirty="0"/>
          </a:p>
        </p:txBody>
      </p:sp>
      <p:sp>
        <p:nvSpPr>
          <p:cNvPr id="15" name="Rechte verbindingslijn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hthoe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Tijdelijke aanduiding voor inhoud 23"/>
          <p:cNvSpPr>
            <a:spLocks noGrp="1"/>
          </p:cNvSpPr>
          <p:nvPr>
            <p:ph sz="quarter" idx="2"/>
          </p:nvPr>
        </p:nvSpPr>
        <p:spPr>
          <a:xfrm>
            <a:off x="301752" y="2471383"/>
            <a:ext cx="4041648" cy="3818404"/>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6" name="Tijdelijke aanduiding voor inhoud 25"/>
          <p:cNvSpPr>
            <a:spLocks noGrp="1"/>
          </p:cNvSpPr>
          <p:nvPr>
            <p:ph sz="quarter" idx="4"/>
          </p:nvPr>
        </p:nvSpPr>
        <p:spPr>
          <a:xfrm>
            <a:off x="4800600" y="2471383"/>
            <a:ext cx="4038600" cy="3822192"/>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5" name="Ova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jdelijke aanduiding voor dianummer 8"/>
          <p:cNvSpPr>
            <a:spLocks noGrp="1"/>
          </p:cNvSpPr>
          <p:nvPr>
            <p:ph type="sldNum" sz="quarter" idx="12"/>
          </p:nvPr>
        </p:nvSpPr>
        <p:spPr>
          <a:xfrm>
            <a:off x="4343400" y="1042416"/>
            <a:ext cx="457200" cy="441325"/>
          </a:xfrm>
        </p:spPr>
        <p:txBody>
          <a:bodyPr/>
          <a:lstStyle>
            <a:lvl1pPr algn="ctr">
              <a:defRPr/>
            </a:lvl1pPr>
          </a:lstStyle>
          <a:p>
            <a:fld id="{4AF96BFB-BD71-4F07-885F-A699E15FE6CC}" type="slidenum">
              <a:rPr lang="nl-NL" smtClean="0"/>
              <a:pPr/>
              <a:t>‹nr.›</a:t>
            </a:fld>
            <a:endParaRPr lang="nl-NL" dirty="0"/>
          </a:p>
        </p:txBody>
      </p:sp>
      <p:sp>
        <p:nvSpPr>
          <p:cNvPr id="23" name="Titel 22"/>
          <p:cNvSpPr>
            <a:spLocks noGrp="1"/>
          </p:cNvSpPr>
          <p:nvPr>
            <p:ph type="title"/>
          </p:nvPr>
        </p:nvSpPr>
        <p:spPr/>
        <p:txBody>
          <a:bodyPr rtlCol="0" anchor="b" anchorCtr="0"/>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931637C0-9021-4310-A6BC-B4F76D5176E4}" type="datetimeFigureOut">
              <a:rPr lang="nl-NL" smtClean="0"/>
              <a:pPr/>
              <a:t>27-3-2017</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a:xfrm>
            <a:off x="4343400" y="1036020"/>
            <a:ext cx="457200" cy="441325"/>
          </a:xfrm>
        </p:spPr>
        <p:txBody>
          <a:bodyPr/>
          <a:lstStyle/>
          <a:p>
            <a:fld id="{4AF96BFB-BD71-4F07-885F-A699E15FE6CC}" type="slidenum">
              <a:rPr lang="nl-NL" smtClean="0"/>
              <a:pPr/>
              <a:t>‹nr.›</a:t>
            </a:fld>
            <a:endParaRPr lang="nl-N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7" name="Rechthoe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hthoe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hthoe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hthoe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hthoe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hthoe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Tijdelijke aanduiding voor datum 1"/>
          <p:cNvSpPr>
            <a:spLocks noGrp="1"/>
          </p:cNvSpPr>
          <p:nvPr>
            <p:ph type="dt" sz="half" idx="10"/>
          </p:nvPr>
        </p:nvSpPr>
        <p:spPr/>
        <p:txBody>
          <a:bodyPr/>
          <a:lstStyle/>
          <a:p>
            <a:fld id="{931637C0-9021-4310-A6BC-B4F76D5176E4}" type="datetimeFigureOut">
              <a:rPr lang="nl-NL" smtClean="0"/>
              <a:pPr/>
              <a:t>27-3-2017</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AF96BFB-BD71-4F07-885F-A699E15FE6CC}" type="slidenum">
              <a:rPr lang="nl-NL" smtClean="0"/>
              <a:pPr/>
              <a:t>‹nr.›</a:t>
            </a:fld>
            <a:endParaRPr lang="nl-N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1"/>
      </p:bgRef>
    </p:bg>
    <p:spTree>
      <p:nvGrpSpPr>
        <p:cNvPr id="1" name=""/>
        <p:cNvGrpSpPr/>
        <p:nvPr/>
      </p:nvGrpSpPr>
      <p:grpSpPr>
        <a:xfrm>
          <a:off x="0" y="0"/>
          <a:ext cx="0" cy="0"/>
          <a:chOff x="0" y="0"/>
          <a:chExt cx="0" cy="0"/>
        </a:xfrm>
      </p:grpSpPr>
      <p:sp>
        <p:nvSpPr>
          <p:cNvPr id="19" name="Rechthoe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hthoe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hthoe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hthoe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hthoe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8" name="Rechthoe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hte verbindingslijn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Tijdelijke aanduiding voor inhoud 19"/>
          <p:cNvSpPr>
            <a:spLocks noGrp="1"/>
          </p:cNvSpPr>
          <p:nvPr>
            <p:ph sz="quarter" idx="1"/>
          </p:nvPr>
        </p:nvSpPr>
        <p:spPr>
          <a:xfrm>
            <a:off x="3124200" y="685800"/>
            <a:ext cx="5638800" cy="54102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0" name="Ova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Tijdelijke aanduiding voor dianumm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AF96BFB-BD71-4F07-885F-A699E15FE6CC}" type="slidenum">
              <a:rPr lang="nl-NL" smtClean="0"/>
              <a:pPr/>
              <a:t>‹nr.›</a:t>
            </a:fld>
            <a:endParaRPr lang="nl-NL" dirty="0"/>
          </a:p>
        </p:txBody>
      </p:sp>
      <p:sp>
        <p:nvSpPr>
          <p:cNvPr id="21" name="Rechthoe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Tijdelijke aanduiding voor datum 4"/>
          <p:cNvSpPr>
            <a:spLocks noGrp="1"/>
          </p:cNvSpPr>
          <p:nvPr>
            <p:ph type="dt" sz="half" idx="10"/>
          </p:nvPr>
        </p:nvSpPr>
        <p:spPr/>
        <p:txBody>
          <a:bodyPr/>
          <a:lstStyle/>
          <a:p>
            <a:fld id="{931637C0-9021-4310-A6BC-B4F76D5176E4}" type="datetimeFigureOut">
              <a:rPr lang="nl-NL" smtClean="0"/>
              <a:pPr/>
              <a:t>27-3-2017</a:t>
            </a:fld>
            <a:endParaRPr lang="nl-NL" dirty="0"/>
          </a:p>
        </p:txBody>
      </p:sp>
      <p:sp>
        <p:nvSpPr>
          <p:cNvPr id="6" name="Tijdelijke aanduiding voor voettekst 5"/>
          <p:cNvSpPr>
            <a:spLocks noGrp="1"/>
          </p:cNvSpPr>
          <p:nvPr>
            <p:ph type="ftr" sz="quarter" idx="11"/>
          </p:nvPr>
        </p:nvSpPr>
        <p:spPr>
          <a:xfrm>
            <a:off x="301752" y="6410848"/>
            <a:ext cx="3383280" cy="365760"/>
          </a:xfrm>
        </p:spPr>
        <p:txBody>
          <a:bodyPr/>
          <a:lstStyle/>
          <a:p>
            <a:endParaRPr lang="nl-NL"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1" name="Rechte verbindingslijn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hthoe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hthoe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hthoe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hoe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hthoe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hthoe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Tijdelijke aanduiding voor dianummer 6"/>
          <p:cNvSpPr>
            <a:spLocks noGrp="1"/>
          </p:cNvSpPr>
          <p:nvPr>
            <p:ph type="sldNum" sz="quarter" idx="12"/>
          </p:nvPr>
        </p:nvSpPr>
        <p:spPr>
          <a:xfrm>
            <a:off x="1371600" y="312738"/>
            <a:ext cx="457200" cy="441325"/>
          </a:xfrm>
        </p:spPr>
        <p:txBody>
          <a:bodyPr/>
          <a:lstStyle/>
          <a:p>
            <a:fld id="{4AF96BFB-BD71-4F07-885F-A699E15FE6CC}" type="slidenum">
              <a:rPr lang="nl-NL" smtClean="0"/>
              <a:pPr/>
              <a:t>‹nr.›</a:t>
            </a:fld>
            <a:endParaRPr lang="nl-NL" dirty="0"/>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3000375" y="609600"/>
            <a:ext cx="5867400" cy="4267200"/>
          </a:xfrm>
        </p:spPr>
        <p:txBody>
          <a:bodyPr/>
          <a:lstStyle>
            <a:lvl1pPr marL="0" indent="0">
              <a:buNone/>
              <a:defRPr sz="3200"/>
            </a:lvl1pPr>
          </a:lstStyle>
          <a:p>
            <a:r>
              <a:rPr kumimoji="0" lang="nl-NL" dirty="0"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22" name="Rechthoe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Tijdelijke aanduiding voor datum 4"/>
          <p:cNvSpPr>
            <a:spLocks noGrp="1"/>
          </p:cNvSpPr>
          <p:nvPr>
            <p:ph type="dt" sz="half" idx="10"/>
          </p:nvPr>
        </p:nvSpPr>
        <p:spPr>
          <a:xfrm>
            <a:off x="5788152" y="6404984"/>
            <a:ext cx="3044952" cy="365760"/>
          </a:xfrm>
        </p:spPr>
        <p:txBody>
          <a:bodyPr/>
          <a:lstStyle/>
          <a:p>
            <a:fld id="{931637C0-9021-4310-A6BC-B4F76D5176E4}" type="datetimeFigureOut">
              <a:rPr lang="nl-NL" smtClean="0"/>
              <a:pPr/>
              <a:t>27-3-2017</a:t>
            </a:fld>
            <a:endParaRPr lang="nl-NL" dirty="0"/>
          </a:p>
        </p:txBody>
      </p:sp>
      <p:sp>
        <p:nvSpPr>
          <p:cNvPr id="6" name="Tijdelijke aanduiding voor voettekst 5"/>
          <p:cNvSpPr>
            <a:spLocks noGrp="1"/>
          </p:cNvSpPr>
          <p:nvPr>
            <p:ph type="ftr" sz="quarter" idx="11"/>
          </p:nvPr>
        </p:nvSpPr>
        <p:spPr>
          <a:xfrm>
            <a:off x="301752" y="6410848"/>
            <a:ext cx="3584448" cy="365760"/>
          </a:xfrm>
        </p:spPr>
        <p:txBody>
          <a:bodyPr/>
          <a:lstStyle/>
          <a:p>
            <a:endParaRPr lang="nl-N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hoe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hthoe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hthoe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hthoe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Tijdelijke aanduiding voor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31637C0-9021-4310-A6BC-B4F76D5176E4}" type="datetimeFigureOut">
              <a:rPr lang="nl-NL" smtClean="0"/>
              <a:pPr/>
              <a:t>27-3-2017</a:t>
            </a:fld>
            <a:endParaRPr lang="nl-NL" dirty="0"/>
          </a:p>
        </p:txBody>
      </p:sp>
      <p:sp>
        <p:nvSpPr>
          <p:cNvPr id="3" name="Tijdelijke aanduiding voor voettekst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nl-NL" dirty="0"/>
          </a:p>
        </p:txBody>
      </p:sp>
      <p:sp>
        <p:nvSpPr>
          <p:cNvPr id="8" name="Rechthoe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hte verbindingslijn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Tijdelijke aanduiding voor dianumm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AF96BFB-BD71-4F07-885F-A699E15FE6CC}" type="slidenum">
              <a:rPr lang="nl-NL" smtClean="0"/>
              <a:pPr/>
              <a:t>‹nr.›</a:t>
            </a:fld>
            <a:endParaRPr lang="nl-NL" dirty="0"/>
          </a:p>
        </p:txBody>
      </p:sp>
      <p:sp>
        <p:nvSpPr>
          <p:cNvPr id="22" name="Tijdelijke aanduiding voor titel 21"/>
          <p:cNvSpPr>
            <a:spLocks noGrp="1"/>
          </p:cNvSpPr>
          <p:nvPr>
            <p:ph type="title"/>
          </p:nvPr>
        </p:nvSpPr>
        <p:spPr>
          <a:xfrm>
            <a:off x="301752" y="228600"/>
            <a:ext cx="8534400" cy="758952"/>
          </a:xfrm>
          <a:prstGeom prst="rect">
            <a:avLst/>
          </a:prstGeom>
        </p:spPr>
        <p:txBody>
          <a:bodyPr vert="horz" anchor="b">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611560" y="2819400"/>
            <a:ext cx="8352928" cy="1752600"/>
          </a:xfrm>
        </p:spPr>
        <p:txBody>
          <a:bodyPr>
            <a:normAutofit/>
          </a:bodyPr>
          <a:lstStyle/>
          <a:p>
            <a:r>
              <a:rPr lang="nl-NL" sz="3200" dirty="0" smtClean="0">
                <a:latin typeface="Calibri" pitchFamily="34" charset="0"/>
                <a:cs typeface="Calibri" pitchFamily="34" charset="0"/>
              </a:rPr>
              <a:t>Voorlichting leerlingen klas </a:t>
            </a:r>
            <a:r>
              <a:rPr lang="nl-NL" sz="3200" dirty="0" smtClean="0">
                <a:latin typeface="Calibri" pitchFamily="34" charset="0"/>
                <a:cs typeface="Calibri" pitchFamily="34" charset="0"/>
              </a:rPr>
              <a:t>4</a:t>
            </a:r>
          </a:p>
          <a:p>
            <a:endParaRPr lang="nl-NL" sz="3200" dirty="0">
              <a:latin typeface="Calibri" pitchFamily="34" charset="0"/>
              <a:cs typeface="Calibri" pitchFamily="34" charset="0"/>
            </a:endParaRPr>
          </a:p>
        </p:txBody>
      </p:sp>
      <p:sp>
        <p:nvSpPr>
          <p:cNvPr id="2" name="Titel 1"/>
          <p:cNvSpPr>
            <a:spLocks noGrp="1"/>
          </p:cNvSpPr>
          <p:nvPr>
            <p:ph type="ctrTitle"/>
          </p:nvPr>
        </p:nvSpPr>
        <p:spPr>
          <a:xfrm>
            <a:off x="685800" y="381000"/>
            <a:ext cx="8206680" cy="1752600"/>
          </a:xfrm>
        </p:spPr>
        <p:txBody>
          <a:bodyPr>
            <a:normAutofit/>
          </a:bodyPr>
          <a:lstStyle/>
          <a:p>
            <a:r>
              <a:rPr lang="nl-NL" b="1" dirty="0" smtClean="0">
                <a:latin typeface="Calibri" pitchFamily="34" charset="0"/>
                <a:cs typeface="Calibri" pitchFamily="34" charset="0"/>
              </a:rPr>
              <a:t>Maatschappijwetenschappen in </a:t>
            </a:r>
            <a:br>
              <a:rPr lang="nl-NL" b="1" dirty="0" smtClean="0">
                <a:latin typeface="Calibri" pitchFamily="34" charset="0"/>
                <a:cs typeface="Calibri" pitchFamily="34" charset="0"/>
              </a:rPr>
            </a:br>
            <a:r>
              <a:rPr lang="nl-NL" b="1" dirty="0" smtClean="0">
                <a:latin typeface="Calibri" pitchFamily="34" charset="0"/>
                <a:cs typeface="Calibri" pitchFamily="34" charset="0"/>
              </a:rPr>
              <a:t>klas 5 en 6</a:t>
            </a:r>
            <a:endParaRPr lang="nl-NL" b="1" dirty="0">
              <a:latin typeface="Calibri" pitchFamily="34" charset="0"/>
              <a:cs typeface="Calibri" pitchFamily="34" charset="0"/>
            </a:endParaRPr>
          </a:p>
        </p:txBody>
      </p:sp>
    </p:spTree>
    <p:extLst>
      <p:ext uri="{BB962C8B-B14F-4D97-AF65-F5344CB8AC3E}">
        <p14:creationId xmlns:p14="http://schemas.microsoft.com/office/powerpoint/2010/main" val="3079376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C00000"/>
                </a:solidFill>
                <a:latin typeface="Calibri" panose="020F0502020204030204" pitchFamily="34" charset="0"/>
              </a:rPr>
              <a:t>Onderzoekend, PGO, Actualiteit …</a:t>
            </a:r>
            <a:endParaRPr lang="nl-NL" b="1" dirty="0">
              <a:solidFill>
                <a:srgbClr val="C00000"/>
              </a:solidFill>
              <a:latin typeface="Calibri" panose="020F0502020204030204" pitchFamily="34" charset="0"/>
            </a:endParaRPr>
          </a:p>
        </p:txBody>
      </p:sp>
      <p:sp>
        <p:nvSpPr>
          <p:cNvPr id="3" name="Tijdelijke aanduiding voor inhoud 2"/>
          <p:cNvSpPr>
            <a:spLocks noGrp="1"/>
          </p:cNvSpPr>
          <p:nvPr>
            <p:ph sz="quarter" idx="1"/>
          </p:nvPr>
        </p:nvSpPr>
        <p:spPr/>
        <p:txBody>
          <a:bodyPr>
            <a:normAutofit fontScale="85000" lnSpcReduction="20000"/>
          </a:bodyPr>
          <a:lstStyle/>
          <a:p>
            <a:r>
              <a:rPr lang="nl-NL" sz="2800" b="1" dirty="0">
                <a:latin typeface="Calibri" panose="020F0502020204030204" pitchFamily="34" charset="0"/>
              </a:rPr>
              <a:t>Praktische opdrachten </a:t>
            </a:r>
            <a:endParaRPr lang="nl-NL" sz="2800" dirty="0">
              <a:latin typeface="Calibri" panose="020F0502020204030204" pitchFamily="34" charset="0"/>
            </a:endParaRPr>
          </a:p>
          <a:p>
            <a:r>
              <a:rPr lang="nl-NL" sz="2800" dirty="0">
                <a:latin typeface="Calibri" panose="020F0502020204030204" pitchFamily="34" charset="0"/>
              </a:rPr>
              <a:t>→bijvoorbeeld eigen onderzoek onder burgers met enquêtes, actuele verkiezingen, vergelijking verkiezingen VS en </a:t>
            </a:r>
            <a:r>
              <a:rPr lang="nl-NL" sz="2800" dirty="0" smtClean="0">
                <a:latin typeface="Calibri" panose="020F0502020204030204" pitchFamily="34" charset="0"/>
              </a:rPr>
              <a:t>Nederland; interviews houden voor het onderwerp religie; sociale experimenten opzetten en uitvoeren </a:t>
            </a:r>
          </a:p>
          <a:p>
            <a:r>
              <a:rPr lang="nl-NL" sz="2800" dirty="0" smtClean="0">
                <a:latin typeface="Calibri" panose="020F0502020204030204" pitchFamily="34" charset="0"/>
              </a:rPr>
              <a:t>→ kritisch omgaan met berichten en statistische gegevens </a:t>
            </a:r>
          </a:p>
          <a:p>
            <a:pPr marL="0" indent="0">
              <a:buNone/>
            </a:pPr>
            <a:endParaRPr lang="nl-NL" sz="2800" dirty="0">
              <a:latin typeface="Calibri" panose="020F0502020204030204" pitchFamily="34" charset="0"/>
            </a:endParaRPr>
          </a:p>
          <a:p>
            <a:r>
              <a:rPr lang="nl-NL" sz="2800" b="1" dirty="0">
                <a:latin typeface="Calibri" panose="020F0502020204030204" pitchFamily="34" charset="0"/>
              </a:rPr>
              <a:t>Actualiteit met …. </a:t>
            </a:r>
            <a:endParaRPr lang="nl-NL" sz="2800" dirty="0">
              <a:latin typeface="Calibri" panose="020F0502020204030204" pitchFamily="34" charset="0"/>
            </a:endParaRPr>
          </a:p>
          <a:p>
            <a:r>
              <a:rPr lang="nl-NL" sz="2800" b="1" dirty="0">
                <a:latin typeface="Calibri" panose="020F0502020204030204" pitchFamily="34" charset="0"/>
              </a:rPr>
              <a:t> </a:t>
            </a:r>
            <a:r>
              <a:rPr lang="nl-NL" sz="2800" dirty="0" smtClean="0">
                <a:latin typeface="Calibri" panose="020F0502020204030204" pitchFamily="34" charset="0"/>
              </a:rPr>
              <a:t>→ </a:t>
            </a:r>
            <a:r>
              <a:rPr lang="nl-NL" sz="2800" dirty="0">
                <a:latin typeface="Calibri" panose="020F0502020204030204" pitchFamily="34" charset="0"/>
              </a:rPr>
              <a:t>elke maandag opent met actualiteit met .. gepresenteerd door een van de leerlingen </a:t>
            </a:r>
            <a:endParaRPr lang="nl-NL" sz="2800" dirty="0" smtClean="0">
              <a:latin typeface="Calibri" panose="020F0502020204030204" pitchFamily="34" charset="0"/>
            </a:endParaRPr>
          </a:p>
          <a:p>
            <a:endParaRPr lang="nl-NL" sz="2800" dirty="0">
              <a:latin typeface="Calibri" panose="020F0502020204030204" pitchFamily="34" charset="0"/>
            </a:endParaRPr>
          </a:p>
          <a:p>
            <a:r>
              <a:rPr lang="nl-NL" sz="2800" b="1" dirty="0" smtClean="0">
                <a:latin typeface="Calibri" panose="020F0502020204030204" pitchFamily="34" charset="0"/>
              </a:rPr>
              <a:t>Gastlessen en excursies </a:t>
            </a:r>
            <a:r>
              <a:rPr lang="nl-NL" sz="2800" dirty="0" smtClean="0">
                <a:latin typeface="Calibri" panose="020F0502020204030204" pitchFamily="34" charset="0"/>
              </a:rPr>
              <a:t>(Den Haag Tweede Kamer en rechtbank Arnhem) </a:t>
            </a:r>
            <a:endParaRPr lang="nl-NL" sz="2800" dirty="0">
              <a:latin typeface="Calibri" panose="020F0502020204030204" pitchFamily="34" charset="0"/>
            </a:endParaRPr>
          </a:p>
          <a:p>
            <a:endParaRPr lang="nl-NL" dirty="0"/>
          </a:p>
        </p:txBody>
      </p:sp>
    </p:spTree>
    <p:extLst>
      <p:ext uri="{BB962C8B-B14F-4D97-AF65-F5344CB8AC3E}">
        <p14:creationId xmlns:p14="http://schemas.microsoft.com/office/powerpoint/2010/main" val="3271341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691680" y="1412776"/>
            <a:ext cx="5370188" cy="923330"/>
          </a:xfrm>
          <a:prstGeom prst="rect">
            <a:avLst/>
          </a:prstGeom>
          <a:noFill/>
        </p:spPr>
        <p:txBody>
          <a:bodyPr wrap="none" rtlCol="0">
            <a:spAutoFit/>
          </a:bodyPr>
          <a:lstStyle/>
          <a:p>
            <a:r>
              <a:rPr lang="nl-NL" dirty="0" smtClean="0">
                <a:solidFill>
                  <a:srgbClr val="FF0000"/>
                </a:solidFill>
                <a:latin typeface="Calibri" panose="020F0502020204030204" pitchFamily="34" charset="0"/>
              </a:rPr>
              <a:t>Hier stond een grafiek over de kans dat een Amerikaan </a:t>
            </a:r>
            <a:br>
              <a:rPr lang="nl-NL" dirty="0" smtClean="0">
                <a:solidFill>
                  <a:srgbClr val="FF0000"/>
                </a:solidFill>
                <a:latin typeface="Calibri" panose="020F0502020204030204" pitchFamily="34" charset="0"/>
              </a:rPr>
            </a:br>
            <a:r>
              <a:rPr lang="nl-NL" dirty="0" smtClean="0">
                <a:solidFill>
                  <a:srgbClr val="FF0000"/>
                </a:solidFill>
                <a:latin typeface="Calibri" panose="020F0502020204030204" pitchFamily="34" charset="0"/>
              </a:rPr>
              <a:t>in een andere inkomensgroep komt dan </a:t>
            </a:r>
            <a:br>
              <a:rPr lang="nl-NL" dirty="0" smtClean="0">
                <a:solidFill>
                  <a:srgbClr val="FF0000"/>
                </a:solidFill>
                <a:latin typeface="Calibri" panose="020F0502020204030204" pitchFamily="34" charset="0"/>
              </a:rPr>
            </a:br>
            <a:r>
              <a:rPr lang="nl-NL" dirty="0" smtClean="0">
                <a:solidFill>
                  <a:srgbClr val="FF0000"/>
                </a:solidFill>
                <a:latin typeface="Calibri" panose="020F0502020204030204" pitchFamily="34" charset="0"/>
              </a:rPr>
              <a:t>zijn ouders (uit NRC 13 oktober 2012)  </a:t>
            </a:r>
            <a:endParaRPr lang="nl-NL" dirty="0">
              <a:solidFill>
                <a:srgbClr val="FF0000"/>
              </a:solidFill>
              <a:latin typeface="Calibri" panose="020F0502020204030204" pitchFamily="34" charset="0"/>
            </a:endParaRPr>
          </a:p>
        </p:txBody>
      </p:sp>
    </p:spTree>
    <p:extLst>
      <p:ext uri="{BB962C8B-B14F-4D97-AF65-F5344CB8AC3E}">
        <p14:creationId xmlns:p14="http://schemas.microsoft.com/office/powerpoint/2010/main" val="88273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C00000"/>
                </a:solidFill>
                <a:latin typeface="Calibri" panose="020F0502020204030204" pitchFamily="34" charset="0"/>
              </a:rPr>
              <a:t>Vragen? </a:t>
            </a:r>
            <a:endParaRPr lang="nl-NL" b="1" dirty="0">
              <a:solidFill>
                <a:srgbClr val="C00000"/>
              </a:solidFill>
              <a:latin typeface="Calibri" panose="020F0502020204030204" pitchFamily="34" charset="0"/>
            </a:endParaRPr>
          </a:p>
        </p:txBody>
      </p:sp>
      <p:sp>
        <p:nvSpPr>
          <p:cNvPr id="3" name="Tijdelijke aanduiding voor inhoud 2"/>
          <p:cNvSpPr>
            <a:spLocks noGrp="1"/>
          </p:cNvSpPr>
          <p:nvPr>
            <p:ph sz="quarter" idx="1"/>
          </p:nvPr>
        </p:nvSpPr>
        <p:spPr/>
        <p:txBody>
          <a:bodyPr/>
          <a:lstStyle/>
          <a:p>
            <a:pPr marL="0" indent="0">
              <a:buNone/>
            </a:pPr>
            <a:r>
              <a:rPr lang="nl-NL" dirty="0" smtClean="0">
                <a:latin typeface="Calibri" panose="020F0502020204030204" pitchFamily="34" charset="0"/>
              </a:rPr>
              <a:t>En ja veel aandacht voor politiek! </a:t>
            </a:r>
            <a:endParaRPr lang="nl-NL" dirty="0">
              <a:latin typeface="Calibri" panose="020F0502020204030204" pitchFamily="34" charset="0"/>
            </a:endParaRPr>
          </a:p>
        </p:txBody>
      </p:sp>
      <p:pic>
        <p:nvPicPr>
          <p:cNvPr id="3078" name="Picture 6" descr="http://www.joscollignon.nl/site/Media/transparen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84138"/>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1187624" y="3068960"/>
            <a:ext cx="4923464" cy="1200329"/>
          </a:xfrm>
          <a:prstGeom prst="rect">
            <a:avLst/>
          </a:prstGeom>
          <a:noFill/>
        </p:spPr>
        <p:txBody>
          <a:bodyPr wrap="none" rtlCol="0">
            <a:spAutoFit/>
          </a:bodyPr>
          <a:lstStyle/>
          <a:p>
            <a:r>
              <a:rPr lang="nl-NL" dirty="0" smtClean="0">
                <a:solidFill>
                  <a:srgbClr val="FF0000"/>
                </a:solidFill>
                <a:latin typeface="Calibri" panose="020F0502020204030204" pitchFamily="34" charset="0"/>
              </a:rPr>
              <a:t>Hier stonden:</a:t>
            </a:r>
          </a:p>
          <a:p>
            <a:pPr marL="285750" indent="-285750">
              <a:buFontTx/>
              <a:buChar char="-"/>
            </a:pPr>
            <a:r>
              <a:rPr lang="nl-NL" dirty="0" smtClean="0">
                <a:solidFill>
                  <a:srgbClr val="FF0000"/>
                </a:solidFill>
                <a:latin typeface="Calibri" panose="020F0502020204030204" pitchFamily="34" charset="0"/>
              </a:rPr>
              <a:t>Een cartoon over de PVV</a:t>
            </a:r>
          </a:p>
          <a:p>
            <a:pPr marL="285750" indent="-285750">
              <a:buFontTx/>
              <a:buChar char="-"/>
            </a:pPr>
            <a:r>
              <a:rPr lang="nl-NL" dirty="0" smtClean="0">
                <a:solidFill>
                  <a:srgbClr val="FF0000"/>
                </a:solidFill>
                <a:latin typeface="Calibri" panose="020F0502020204030204" pitchFamily="34" charset="0"/>
              </a:rPr>
              <a:t>Een foto van Diederik Samsom en Mark Rutte </a:t>
            </a:r>
          </a:p>
          <a:p>
            <a:pPr marL="285750" indent="-285750">
              <a:buFontTx/>
              <a:buChar char="-"/>
            </a:pPr>
            <a:r>
              <a:rPr lang="nl-NL" dirty="0" smtClean="0">
                <a:solidFill>
                  <a:srgbClr val="FF0000"/>
                </a:solidFill>
                <a:latin typeface="Calibri" panose="020F0502020204030204" pitchFamily="34" charset="0"/>
              </a:rPr>
              <a:t>Een afbeelding van stembiljet en rood potlood. </a:t>
            </a:r>
            <a:endParaRPr lang="nl-NL" dirty="0">
              <a:solidFill>
                <a:srgbClr val="FF0000"/>
              </a:solidFill>
              <a:latin typeface="Calibri" panose="020F0502020204030204" pitchFamily="34" charset="0"/>
            </a:endParaRPr>
          </a:p>
        </p:txBody>
      </p:sp>
    </p:spTree>
    <p:extLst>
      <p:ext uri="{BB962C8B-B14F-4D97-AF65-F5344CB8AC3E}">
        <p14:creationId xmlns:p14="http://schemas.microsoft.com/office/powerpoint/2010/main" val="1886712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C00000"/>
                </a:solidFill>
                <a:latin typeface="Calibri" panose="020F0502020204030204" pitchFamily="34" charset="0"/>
              </a:rPr>
              <a:t>Beelden van een vak </a:t>
            </a:r>
            <a:endParaRPr lang="nl-NL" b="1" dirty="0">
              <a:solidFill>
                <a:srgbClr val="C00000"/>
              </a:solidFill>
              <a:latin typeface="Calibri" panose="020F0502020204030204" pitchFamily="34" charset="0"/>
            </a:endParaRPr>
          </a:p>
        </p:txBody>
      </p:sp>
      <p:sp>
        <p:nvSpPr>
          <p:cNvPr id="3" name="Tekstvak 2"/>
          <p:cNvSpPr txBox="1"/>
          <p:nvPr/>
        </p:nvSpPr>
        <p:spPr>
          <a:xfrm>
            <a:off x="1259632" y="1833607"/>
            <a:ext cx="6533071" cy="1754326"/>
          </a:xfrm>
          <a:prstGeom prst="rect">
            <a:avLst/>
          </a:prstGeom>
          <a:noFill/>
        </p:spPr>
        <p:txBody>
          <a:bodyPr wrap="none" rtlCol="0">
            <a:spAutoFit/>
          </a:bodyPr>
          <a:lstStyle/>
          <a:p>
            <a:r>
              <a:rPr lang="nl-NL" dirty="0" smtClean="0">
                <a:solidFill>
                  <a:srgbClr val="FF0000"/>
                </a:solidFill>
                <a:latin typeface="Calibri" panose="020F0502020204030204" pitchFamily="34" charset="0"/>
              </a:rPr>
              <a:t>Hier stond:</a:t>
            </a:r>
          </a:p>
          <a:p>
            <a:pPr marL="285750" indent="-285750">
              <a:buFont typeface="Arial" panose="020B0604020202020204" pitchFamily="34" charset="0"/>
              <a:buChar char="•"/>
            </a:pPr>
            <a:r>
              <a:rPr lang="nl-NL" dirty="0" smtClean="0">
                <a:solidFill>
                  <a:srgbClr val="FF0000"/>
                </a:solidFill>
                <a:latin typeface="Calibri" panose="020F0502020204030204" pitchFamily="34" charset="0"/>
              </a:rPr>
              <a:t>De voorkant van een boek van </a:t>
            </a:r>
            <a:r>
              <a:rPr lang="nl-NL" dirty="0" smtClean="0">
                <a:solidFill>
                  <a:srgbClr val="FF0000"/>
                </a:solidFill>
                <a:latin typeface="Calibri" panose="020F0502020204030204" pitchFamily="34" charset="0"/>
              </a:rPr>
              <a:t>Jared</a:t>
            </a:r>
            <a:r>
              <a:rPr lang="nl-NL" dirty="0" smtClean="0">
                <a:solidFill>
                  <a:srgbClr val="FF0000"/>
                </a:solidFill>
                <a:latin typeface="Calibri" panose="020F0502020204030204" pitchFamily="34" charset="0"/>
              </a:rPr>
              <a:t> </a:t>
            </a:r>
            <a:r>
              <a:rPr lang="nl-NL" dirty="0" smtClean="0">
                <a:solidFill>
                  <a:srgbClr val="FF0000"/>
                </a:solidFill>
                <a:latin typeface="Calibri" panose="020F0502020204030204" pitchFamily="34" charset="0"/>
              </a:rPr>
              <a:t>Diamond</a:t>
            </a:r>
            <a:r>
              <a:rPr lang="nl-NL" dirty="0" smtClean="0">
                <a:solidFill>
                  <a:srgbClr val="FF0000"/>
                </a:solidFill>
                <a:latin typeface="Calibri" panose="020F0502020204030204" pitchFamily="34" charset="0"/>
              </a:rPr>
              <a:t> </a:t>
            </a:r>
            <a:br>
              <a:rPr lang="nl-NL" dirty="0" smtClean="0">
                <a:solidFill>
                  <a:srgbClr val="FF0000"/>
                </a:solidFill>
                <a:latin typeface="Calibri" panose="020F0502020204030204" pitchFamily="34" charset="0"/>
              </a:rPr>
            </a:br>
            <a:r>
              <a:rPr lang="nl-NL" dirty="0" smtClean="0">
                <a:solidFill>
                  <a:srgbClr val="FF0000"/>
                </a:solidFill>
                <a:latin typeface="Calibri" panose="020F0502020204030204" pitchFamily="34" charset="0"/>
              </a:rPr>
              <a:t>met de titel 'Wat kunnen we van haar leren'</a:t>
            </a:r>
          </a:p>
          <a:p>
            <a:pPr marL="285750" indent="-285750">
              <a:buFont typeface="Arial" panose="020B0604020202020204" pitchFamily="34" charset="0"/>
              <a:buChar char="•"/>
            </a:pPr>
            <a:r>
              <a:rPr lang="nl-NL" dirty="0" smtClean="0">
                <a:solidFill>
                  <a:srgbClr val="FF0000"/>
                </a:solidFill>
                <a:latin typeface="Calibri" panose="020F0502020204030204" pitchFamily="34" charset="0"/>
              </a:rPr>
              <a:t>Een foto van twee dames in boerka met smartphones in de hand</a:t>
            </a:r>
          </a:p>
          <a:p>
            <a:pPr marL="285750" indent="-285750">
              <a:buFont typeface="Arial" panose="020B0604020202020204" pitchFamily="34" charset="0"/>
              <a:buChar char="•"/>
            </a:pPr>
            <a:r>
              <a:rPr lang="nl-NL" dirty="0" smtClean="0">
                <a:solidFill>
                  <a:srgbClr val="FF0000"/>
                </a:solidFill>
                <a:latin typeface="Calibri" panose="020F0502020204030204" pitchFamily="34" charset="0"/>
              </a:rPr>
              <a:t>Een artikeltje uit de krant over smartphones in </a:t>
            </a:r>
            <a:r>
              <a:rPr lang="nl-NL" dirty="0" smtClean="0">
                <a:solidFill>
                  <a:srgbClr val="FF0000"/>
                </a:solidFill>
                <a:latin typeface="Calibri" panose="020F0502020204030204" pitchFamily="34" charset="0"/>
              </a:rPr>
              <a:t>Saoudi</a:t>
            </a:r>
            <a:r>
              <a:rPr lang="nl-NL" dirty="0" smtClean="0">
                <a:solidFill>
                  <a:srgbClr val="FF0000"/>
                </a:solidFill>
                <a:latin typeface="Calibri" panose="020F0502020204030204" pitchFamily="34" charset="0"/>
              </a:rPr>
              <a:t>- Arabië. </a:t>
            </a:r>
          </a:p>
          <a:p>
            <a:pPr marL="285750" indent="-285750">
              <a:buFont typeface="Arial" panose="020B0604020202020204" pitchFamily="34" charset="0"/>
              <a:buChar char="•"/>
            </a:pPr>
            <a:endParaRPr lang="nl-NL" dirty="0"/>
          </a:p>
        </p:txBody>
      </p:sp>
      <p:sp>
        <p:nvSpPr>
          <p:cNvPr id="4" name="Tijdelijke aanduiding voor inhoud 3"/>
          <p:cNvSpPr>
            <a:spLocks noGrp="1"/>
          </p:cNvSpPr>
          <p:nvPr>
            <p:ph sz="quarter" idx="1"/>
          </p:nvPr>
        </p:nvSpPr>
        <p:spPr>
          <a:xfrm>
            <a:off x="645437" y="4572000"/>
            <a:ext cx="8503920" cy="4572000"/>
          </a:xfrm>
        </p:spPr>
        <p:txBody>
          <a:bodyPr/>
          <a:lstStyle/>
          <a:p>
            <a:pPr marL="0" indent="0">
              <a:buNone/>
            </a:pPr>
            <a:endParaRPr lang="nl-NL" dirty="0"/>
          </a:p>
        </p:txBody>
      </p:sp>
    </p:spTree>
    <p:extLst>
      <p:ext uri="{BB962C8B-B14F-4D97-AF65-F5344CB8AC3E}">
        <p14:creationId xmlns:p14="http://schemas.microsoft.com/office/powerpoint/2010/main" val="3673500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solidFill>
                  <a:srgbClr val="C00000"/>
                </a:solidFill>
                <a:latin typeface="Calibri" panose="020F0502020204030204" pitchFamily="34" charset="0"/>
              </a:rPr>
              <a:t>Beelden van een vak </a:t>
            </a:r>
            <a:endParaRPr lang="nl-NL" dirty="0"/>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62040" y="1484784"/>
            <a:ext cx="2754287" cy="2774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kstvak 2"/>
          <p:cNvSpPr txBox="1"/>
          <p:nvPr/>
        </p:nvSpPr>
        <p:spPr>
          <a:xfrm>
            <a:off x="179512" y="1971997"/>
            <a:ext cx="4504182" cy="1754326"/>
          </a:xfrm>
          <a:prstGeom prst="rect">
            <a:avLst/>
          </a:prstGeom>
          <a:noFill/>
        </p:spPr>
        <p:txBody>
          <a:bodyPr wrap="none" rtlCol="0">
            <a:spAutoFit/>
          </a:bodyPr>
          <a:lstStyle/>
          <a:p>
            <a:r>
              <a:rPr lang="nl-NL" dirty="0" smtClean="0">
                <a:solidFill>
                  <a:srgbClr val="FF0000"/>
                </a:solidFill>
                <a:latin typeface="Calibri" panose="020F0502020204030204" pitchFamily="34" charset="0"/>
              </a:rPr>
              <a:t>Hier stond: </a:t>
            </a:r>
          </a:p>
          <a:p>
            <a:endParaRPr lang="nl-NL" dirty="0">
              <a:solidFill>
                <a:srgbClr val="FF0000"/>
              </a:solidFill>
              <a:latin typeface="Calibri" panose="020F0502020204030204" pitchFamily="34" charset="0"/>
            </a:endParaRPr>
          </a:p>
          <a:p>
            <a:pPr marL="285750" indent="-285750">
              <a:buFont typeface="Arial" panose="020B0604020202020204" pitchFamily="34" charset="0"/>
              <a:buChar char="•"/>
            </a:pPr>
            <a:r>
              <a:rPr lang="nl-NL" dirty="0" smtClean="0">
                <a:solidFill>
                  <a:srgbClr val="FF0000"/>
                </a:solidFill>
                <a:latin typeface="Calibri" panose="020F0502020204030204" pitchFamily="34" charset="0"/>
              </a:rPr>
              <a:t>Voorkant van een boek Paul Verhaeghe </a:t>
            </a:r>
            <a:br>
              <a:rPr lang="nl-NL" dirty="0" smtClean="0">
                <a:solidFill>
                  <a:srgbClr val="FF0000"/>
                </a:solidFill>
                <a:latin typeface="Calibri" panose="020F0502020204030204" pitchFamily="34" charset="0"/>
              </a:rPr>
            </a:br>
            <a:r>
              <a:rPr lang="nl-NL" dirty="0" smtClean="0">
                <a:solidFill>
                  <a:srgbClr val="FF0000"/>
                </a:solidFill>
                <a:latin typeface="Calibri" panose="020F0502020204030204" pitchFamily="34" charset="0"/>
              </a:rPr>
              <a:t>met de titel </a:t>
            </a:r>
            <a:r>
              <a:rPr lang="nl-NL" i="1" dirty="0" smtClean="0">
                <a:solidFill>
                  <a:srgbClr val="FF0000"/>
                </a:solidFill>
                <a:latin typeface="Calibri" panose="020F0502020204030204" pitchFamily="34" charset="0"/>
              </a:rPr>
              <a:t>Identiteit</a:t>
            </a:r>
            <a:r>
              <a:rPr lang="nl-NL" dirty="0" smtClean="0">
                <a:solidFill>
                  <a:srgbClr val="FF0000"/>
                </a:solidFill>
                <a:latin typeface="Calibri" panose="020F0502020204030204" pitchFamily="34" charset="0"/>
              </a:rPr>
              <a:t>. </a:t>
            </a:r>
          </a:p>
          <a:p>
            <a:pPr marL="285750" indent="-285750">
              <a:buFont typeface="Arial" panose="020B0604020202020204" pitchFamily="34" charset="0"/>
              <a:buChar char="•"/>
            </a:pPr>
            <a:r>
              <a:rPr lang="nl-NL" dirty="0" smtClean="0">
                <a:solidFill>
                  <a:srgbClr val="FF0000"/>
                </a:solidFill>
                <a:latin typeface="Calibri" panose="020F0502020204030204" pitchFamily="34" charset="0"/>
              </a:rPr>
              <a:t>Foto van Mark Rutte en Klaas de Vries met </a:t>
            </a:r>
            <a:br>
              <a:rPr lang="nl-NL" dirty="0" smtClean="0">
                <a:solidFill>
                  <a:srgbClr val="FF0000"/>
                </a:solidFill>
                <a:latin typeface="Calibri" panose="020F0502020204030204" pitchFamily="34" charset="0"/>
              </a:rPr>
            </a:br>
            <a:r>
              <a:rPr lang="nl-NL" dirty="0" smtClean="0">
                <a:solidFill>
                  <a:srgbClr val="FF0000"/>
                </a:solidFill>
                <a:latin typeface="Calibri" panose="020F0502020204030204" pitchFamily="34" charset="0"/>
              </a:rPr>
              <a:t>een aantal leerlingen van de school </a:t>
            </a:r>
            <a:endParaRPr lang="nl-NL" dirty="0">
              <a:solidFill>
                <a:srgbClr val="FF0000"/>
              </a:solidFill>
              <a:latin typeface="Calibri" panose="020F0502020204030204" pitchFamily="34" charset="0"/>
            </a:endParaRPr>
          </a:p>
        </p:txBody>
      </p:sp>
      <p:sp>
        <p:nvSpPr>
          <p:cNvPr id="4" name="Tijdelijke aanduiding voor inhoud 3"/>
          <p:cNvSpPr>
            <a:spLocks noGrp="1"/>
          </p:cNvSpPr>
          <p:nvPr>
            <p:ph sz="quarter" idx="1"/>
          </p:nvPr>
        </p:nvSpPr>
        <p:spPr>
          <a:xfrm>
            <a:off x="437378" y="4416287"/>
            <a:ext cx="8503920" cy="4572000"/>
          </a:xfrm>
        </p:spPr>
        <p:txBody>
          <a:bodyPr>
            <a:normAutofit/>
          </a:bodyPr>
          <a:lstStyle/>
          <a:p>
            <a:pPr marL="0" indent="0">
              <a:buNone/>
            </a:pPr>
            <a:endParaRPr lang="nl-NL" dirty="0"/>
          </a:p>
        </p:txBody>
      </p:sp>
    </p:spTree>
    <p:extLst>
      <p:ext uri="{BB962C8B-B14F-4D97-AF65-F5344CB8AC3E}">
        <p14:creationId xmlns:p14="http://schemas.microsoft.com/office/powerpoint/2010/main" val="2503741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smtClean="0">
                <a:solidFill>
                  <a:srgbClr val="C00000"/>
                </a:solidFill>
                <a:latin typeface="Calibri" panose="020F0502020204030204" pitchFamily="34" charset="0"/>
              </a:rPr>
              <a:t>Eindexamenvak maatschappijwetenschappen</a:t>
            </a:r>
            <a:endParaRPr lang="nl-NL" b="1" dirty="0">
              <a:solidFill>
                <a:srgbClr val="C00000"/>
              </a:solidFill>
              <a:latin typeface="Calibri" panose="020F0502020204030204" pitchFamily="34" charset="0"/>
            </a:endParaRPr>
          </a:p>
        </p:txBody>
      </p:sp>
      <p:sp>
        <p:nvSpPr>
          <p:cNvPr id="3" name="Tijdelijke aanduiding voor inhoud 2"/>
          <p:cNvSpPr>
            <a:spLocks noGrp="1"/>
          </p:cNvSpPr>
          <p:nvPr>
            <p:ph sz="quarter" idx="1"/>
          </p:nvPr>
        </p:nvSpPr>
        <p:spPr/>
        <p:txBody>
          <a:bodyPr>
            <a:normAutofit fontScale="92500" lnSpcReduction="20000"/>
          </a:bodyPr>
          <a:lstStyle/>
          <a:p>
            <a:r>
              <a:rPr lang="nl-NL" b="1" dirty="0" smtClean="0">
                <a:latin typeface="Calibri" panose="020F0502020204030204" pitchFamily="34" charset="0"/>
              </a:rPr>
              <a:t>Maatschappijwetenschappen</a:t>
            </a:r>
            <a:r>
              <a:rPr lang="nl-NL" dirty="0" smtClean="0">
                <a:latin typeface="Calibri" panose="020F0502020204030204" pitchFamily="34" charset="0"/>
              </a:rPr>
              <a:t> </a:t>
            </a:r>
            <a:r>
              <a:rPr lang="nl-NL" dirty="0">
                <a:latin typeface="Calibri" panose="020F0502020204030204" pitchFamily="34" charset="0"/>
              </a:rPr>
              <a:t>is op onze school een eindexamenvak dat in klas 5 en 6 gekozen kan worden, zowel in </a:t>
            </a:r>
            <a:r>
              <a:rPr lang="nl-NL" b="1" dirty="0">
                <a:latin typeface="Calibri" panose="020F0502020204030204" pitchFamily="34" charset="0"/>
              </a:rPr>
              <a:t>de vrije ruimte </a:t>
            </a:r>
            <a:r>
              <a:rPr lang="nl-NL" dirty="0">
                <a:latin typeface="Calibri" panose="020F0502020204030204" pitchFamily="34" charset="0"/>
              </a:rPr>
              <a:t>als in het </a:t>
            </a:r>
            <a:r>
              <a:rPr lang="nl-NL" b="1" dirty="0">
                <a:latin typeface="Calibri" panose="020F0502020204030204" pitchFamily="34" charset="0"/>
              </a:rPr>
              <a:t>profieldeel CM &amp; EM</a:t>
            </a:r>
            <a:r>
              <a:rPr lang="nl-NL" dirty="0">
                <a:latin typeface="Calibri" panose="020F0502020204030204" pitchFamily="34" charset="0"/>
              </a:rPr>
              <a:t>. Het vak is in vrije ruimte ook te kiezen door leerlingen uit </a:t>
            </a:r>
            <a:r>
              <a:rPr lang="nl-NL" b="1" dirty="0">
                <a:latin typeface="Calibri" panose="020F0502020204030204" pitchFamily="34" charset="0"/>
              </a:rPr>
              <a:t>NG &amp; NT</a:t>
            </a:r>
            <a:r>
              <a:rPr lang="nl-NL" dirty="0">
                <a:latin typeface="Calibri" panose="020F0502020204030204" pitchFamily="34" charset="0"/>
              </a:rPr>
              <a:t>. </a:t>
            </a:r>
            <a:endParaRPr lang="nl-NL" dirty="0" smtClean="0">
              <a:latin typeface="Calibri" panose="020F0502020204030204" pitchFamily="34" charset="0"/>
            </a:endParaRPr>
          </a:p>
          <a:p>
            <a:pPr marL="0" indent="0">
              <a:buNone/>
            </a:pPr>
            <a:endParaRPr lang="nl-NL" dirty="0" smtClean="0">
              <a:latin typeface="Calibri" panose="020F0502020204030204" pitchFamily="34" charset="0"/>
            </a:endParaRPr>
          </a:p>
          <a:p>
            <a:r>
              <a:rPr lang="nl-NL" b="1" dirty="0">
                <a:latin typeface="Calibri" panose="020F0502020204030204" pitchFamily="34" charset="0"/>
              </a:rPr>
              <a:t>Is maatschappijwetenschappen iets voor jou?</a:t>
            </a:r>
            <a:r>
              <a:rPr lang="nl-NL" dirty="0">
                <a:latin typeface="Calibri" panose="020F0502020204030204" pitchFamily="34" charset="0"/>
              </a:rPr>
              <a:t> Om daar achter te komen zijn er een aantal mogelijkheden. Je bent geïnteresseerd in actualiteit. Dat blijkt wel uit het feit dat je wel eens kranten leest en het nieuws volgt en daar een mening over vormt. Iemand met maatschappijwetenschappen in de vrije ruimte wil weten hoe de wereld in elkaar zit. Menig les van maatschappijwetenschappen begint met een actuele discussie en napraten over het nieuws. Politiek is het immers een vast onderdeel van het programma. </a:t>
            </a:r>
          </a:p>
          <a:p>
            <a:endParaRPr lang="nl-NL" dirty="0">
              <a:latin typeface="Calibri" panose="020F0502020204030204" pitchFamily="34" charset="0"/>
            </a:endParaRPr>
          </a:p>
        </p:txBody>
      </p:sp>
    </p:spTree>
    <p:extLst>
      <p:ext uri="{BB962C8B-B14F-4D97-AF65-F5344CB8AC3E}">
        <p14:creationId xmlns:p14="http://schemas.microsoft.com/office/powerpoint/2010/main" val="1433390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Titel 2"/>
          <p:cNvSpPr>
            <a:spLocks noGrp="1"/>
          </p:cNvSpPr>
          <p:nvPr>
            <p:ph type="title"/>
          </p:nvPr>
        </p:nvSpPr>
        <p:spPr/>
        <p:txBody>
          <a:bodyPr/>
          <a:lstStyle/>
          <a:p>
            <a:pPr eaLnBrk="1" hangingPunct="1"/>
            <a:r>
              <a:rPr lang="nl-NL" altLang="nl-NL" b="1" dirty="0" smtClean="0">
                <a:solidFill>
                  <a:schemeClr val="accent1"/>
                </a:solidFill>
                <a:latin typeface="Calibri" pitchFamily="34" charset="0"/>
              </a:rPr>
              <a:t>Realistische school </a:t>
            </a:r>
          </a:p>
        </p:txBody>
      </p:sp>
      <p:sp>
        <p:nvSpPr>
          <p:cNvPr id="3" name="Tekstvak 2"/>
          <p:cNvSpPr txBox="1"/>
          <p:nvPr/>
        </p:nvSpPr>
        <p:spPr>
          <a:xfrm>
            <a:off x="1168021" y="2348880"/>
            <a:ext cx="4870116" cy="646331"/>
          </a:xfrm>
          <a:prstGeom prst="rect">
            <a:avLst/>
          </a:prstGeom>
          <a:noFill/>
        </p:spPr>
        <p:txBody>
          <a:bodyPr wrap="none" rtlCol="0">
            <a:spAutoFit/>
          </a:bodyPr>
          <a:lstStyle/>
          <a:p>
            <a:r>
              <a:rPr lang="nl-NL" dirty="0" smtClean="0">
                <a:solidFill>
                  <a:srgbClr val="FF0000"/>
                </a:solidFill>
                <a:latin typeface="Calibri" panose="020F0502020204030204" pitchFamily="34" charset="0"/>
              </a:rPr>
              <a:t>Hier stond een (nep-) afbeelding van een </a:t>
            </a:r>
            <a:r>
              <a:rPr lang="nl-NL" dirty="0" smtClean="0">
                <a:solidFill>
                  <a:srgbClr val="FF0000"/>
                </a:solidFill>
                <a:latin typeface="Calibri" panose="020F0502020204030204" pitchFamily="34" charset="0"/>
              </a:rPr>
              <a:t>shirtloze</a:t>
            </a:r>
            <a:r>
              <a:rPr lang="nl-NL" dirty="0" smtClean="0">
                <a:solidFill>
                  <a:srgbClr val="FF0000"/>
                </a:solidFill>
                <a:latin typeface="Calibri" panose="020F0502020204030204" pitchFamily="34" charset="0"/>
              </a:rPr>
              <a:t/>
            </a:r>
            <a:br>
              <a:rPr lang="nl-NL" dirty="0" smtClean="0">
                <a:solidFill>
                  <a:srgbClr val="FF0000"/>
                </a:solidFill>
                <a:latin typeface="Calibri" panose="020F0502020204030204" pitchFamily="34" charset="0"/>
              </a:rPr>
            </a:br>
            <a:r>
              <a:rPr lang="nl-NL" dirty="0" smtClean="0">
                <a:solidFill>
                  <a:srgbClr val="FF0000"/>
                </a:solidFill>
                <a:latin typeface="Calibri" panose="020F0502020204030204" pitchFamily="34" charset="0"/>
              </a:rPr>
              <a:t>Poetin en </a:t>
            </a:r>
            <a:r>
              <a:rPr lang="nl-NL" dirty="0" smtClean="0">
                <a:solidFill>
                  <a:srgbClr val="FF0000"/>
                </a:solidFill>
                <a:latin typeface="Calibri" panose="020F0502020204030204" pitchFamily="34" charset="0"/>
              </a:rPr>
              <a:t>Trump</a:t>
            </a:r>
            <a:r>
              <a:rPr lang="nl-NL" dirty="0" smtClean="0">
                <a:solidFill>
                  <a:srgbClr val="FF0000"/>
                </a:solidFill>
                <a:latin typeface="Calibri" panose="020F0502020204030204" pitchFamily="34" charset="0"/>
              </a:rPr>
              <a:t> op een paard </a:t>
            </a:r>
            <a:endParaRPr lang="nl-NL" dirty="0">
              <a:solidFill>
                <a:srgbClr val="FF0000"/>
              </a:solidFill>
              <a:latin typeface="Calibri" panose="020F0502020204030204" pitchFamily="34" charset="0"/>
            </a:endParaRPr>
          </a:p>
        </p:txBody>
      </p:sp>
    </p:spTree>
    <p:extLst>
      <p:ext uri="{BB962C8B-B14F-4D97-AF65-F5344CB8AC3E}">
        <p14:creationId xmlns:p14="http://schemas.microsoft.com/office/powerpoint/2010/main" val="3489032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C00000"/>
                </a:solidFill>
                <a:latin typeface="Calibri" panose="020F0502020204030204" pitchFamily="34" charset="0"/>
              </a:rPr>
              <a:t>MAW = Sociale wetenschappen </a:t>
            </a:r>
            <a:endParaRPr lang="nl-NL" b="1" dirty="0">
              <a:solidFill>
                <a:srgbClr val="C00000"/>
              </a:solidFill>
              <a:latin typeface="Calibri" panose="020F0502020204030204" pitchFamily="34" charset="0"/>
            </a:endParaRPr>
          </a:p>
        </p:txBody>
      </p:sp>
      <p:sp>
        <p:nvSpPr>
          <p:cNvPr id="3" name="Tijdelijke aanduiding voor inhoud 2"/>
          <p:cNvSpPr>
            <a:spLocks noGrp="1"/>
          </p:cNvSpPr>
          <p:nvPr>
            <p:ph sz="quarter" idx="1"/>
          </p:nvPr>
        </p:nvSpPr>
        <p:spPr/>
        <p:txBody>
          <a:bodyPr>
            <a:normAutofit fontScale="77500" lnSpcReduction="20000"/>
          </a:bodyPr>
          <a:lstStyle/>
          <a:p>
            <a:r>
              <a:rPr lang="nl-NL" dirty="0">
                <a:latin typeface="Calibri" panose="020F0502020204030204" pitchFamily="34" charset="0"/>
              </a:rPr>
              <a:t>Er is nog een andere reden om maatschappijwetenschappen te kiezen. De reden zit verstopt in de titel van het vak: wetenschappen. Maatschappijwetenschappen sluit naadloos aan op de </a:t>
            </a:r>
            <a:r>
              <a:rPr lang="nl-NL" b="1" dirty="0">
                <a:latin typeface="Calibri" panose="020F0502020204030204" pitchFamily="34" charset="0"/>
              </a:rPr>
              <a:t>sociale wetenschappen</a:t>
            </a:r>
            <a:r>
              <a:rPr lang="nl-NL" dirty="0">
                <a:latin typeface="Calibri" panose="020F0502020204030204" pitchFamily="34" charset="0"/>
              </a:rPr>
              <a:t> aan de universiteit. Denk aan </a:t>
            </a:r>
            <a:r>
              <a:rPr lang="nl-NL" b="1" dirty="0">
                <a:latin typeface="Calibri" panose="020F0502020204030204" pitchFamily="34" charset="0"/>
              </a:rPr>
              <a:t>politicologie</a:t>
            </a:r>
            <a:r>
              <a:rPr lang="nl-NL" dirty="0">
                <a:latin typeface="Calibri" panose="020F0502020204030204" pitchFamily="34" charset="0"/>
              </a:rPr>
              <a:t>, </a:t>
            </a:r>
            <a:r>
              <a:rPr lang="nl-NL" b="1" dirty="0">
                <a:latin typeface="Calibri" panose="020F0502020204030204" pitchFamily="34" charset="0"/>
              </a:rPr>
              <a:t>sociologie</a:t>
            </a:r>
            <a:r>
              <a:rPr lang="nl-NL" dirty="0">
                <a:latin typeface="Calibri" panose="020F0502020204030204" pitchFamily="34" charset="0"/>
              </a:rPr>
              <a:t>, </a:t>
            </a:r>
            <a:r>
              <a:rPr lang="nl-NL" b="1" dirty="0">
                <a:latin typeface="Calibri" panose="020F0502020204030204" pitchFamily="34" charset="0"/>
              </a:rPr>
              <a:t>antropologie </a:t>
            </a:r>
            <a:r>
              <a:rPr lang="nl-NL" dirty="0">
                <a:latin typeface="Calibri" panose="020F0502020204030204" pitchFamily="34" charset="0"/>
              </a:rPr>
              <a:t>en niet te vergeten </a:t>
            </a:r>
            <a:r>
              <a:rPr lang="nl-NL" b="1" dirty="0">
                <a:latin typeface="Calibri" panose="020F0502020204030204" pitchFamily="34" charset="0"/>
              </a:rPr>
              <a:t>rechten</a:t>
            </a:r>
            <a:r>
              <a:rPr lang="nl-NL" dirty="0">
                <a:latin typeface="Calibri" panose="020F0502020204030204" pitchFamily="34" charset="0"/>
              </a:rPr>
              <a:t>. Door maatschappijwetenschappen te volgen bereid je al voor op deze studies. </a:t>
            </a:r>
            <a:endParaRPr lang="nl-NL" dirty="0" smtClean="0">
              <a:latin typeface="Calibri" panose="020F0502020204030204" pitchFamily="34" charset="0"/>
            </a:endParaRPr>
          </a:p>
          <a:p>
            <a:endParaRPr lang="nl-NL" dirty="0">
              <a:latin typeface="Calibri" panose="020F0502020204030204" pitchFamily="34" charset="0"/>
            </a:endParaRPr>
          </a:p>
          <a:p>
            <a:r>
              <a:rPr lang="nl-NL" dirty="0" smtClean="0">
                <a:latin typeface="Calibri" panose="020F0502020204030204" pitchFamily="34" charset="0"/>
              </a:rPr>
              <a:t>Ook </a:t>
            </a:r>
            <a:r>
              <a:rPr lang="nl-NL" dirty="0">
                <a:latin typeface="Calibri" panose="020F0502020204030204" pitchFamily="34" charset="0"/>
              </a:rPr>
              <a:t>kiezen veel leerlingen maatschappijwetenschappen voor hun PWS (profielwerkstuk), waarbij je door middel onderzoek (</a:t>
            </a:r>
            <a:r>
              <a:rPr lang="nl-NL" b="1" dirty="0">
                <a:latin typeface="Calibri" panose="020F0502020204030204" pitchFamily="34" charset="0"/>
              </a:rPr>
              <a:t>enquêtes</a:t>
            </a:r>
            <a:r>
              <a:rPr lang="nl-NL" dirty="0">
                <a:latin typeface="Calibri" panose="020F0502020204030204" pitchFamily="34" charset="0"/>
              </a:rPr>
              <a:t>, </a:t>
            </a:r>
            <a:r>
              <a:rPr lang="nl-NL" b="1" dirty="0">
                <a:latin typeface="Calibri" panose="020F0502020204030204" pitchFamily="34" charset="0"/>
              </a:rPr>
              <a:t>interviews</a:t>
            </a:r>
            <a:r>
              <a:rPr lang="nl-NL" dirty="0">
                <a:latin typeface="Calibri" panose="020F0502020204030204" pitchFamily="34" charset="0"/>
              </a:rPr>
              <a:t>, </a:t>
            </a:r>
            <a:r>
              <a:rPr lang="nl-NL" b="1" dirty="0">
                <a:latin typeface="Calibri" panose="020F0502020204030204" pitchFamily="34" charset="0"/>
              </a:rPr>
              <a:t>experimenten)</a:t>
            </a:r>
            <a:r>
              <a:rPr lang="nl-NL" dirty="0">
                <a:latin typeface="Calibri" panose="020F0502020204030204" pitchFamily="34" charset="0"/>
              </a:rPr>
              <a:t> een actueel vraagstuk uit gaat pluizen. </a:t>
            </a:r>
            <a:endParaRPr lang="nl-NL" dirty="0" smtClean="0">
              <a:latin typeface="Calibri" panose="020F0502020204030204" pitchFamily="34" charset="0"/>
            </a:endParaRPr>
          </a:p>
          <a:p>
            <a:endParaRPr lang="nl-NL" dirty="0">
              <a:latin typeface="Calibri" panose="020F0502020204030204" pitchFamily="34" charset="0"/>
            </a:endParaRPr>
          </a:p>
          <a:p>
            <a:r>
              <a:rPr lang="nl-NL" dirty="0" smtClean="0">
                <a:latin typeface="Calibri" panose="020F0502020204030204" pitchFamily="34" charset="0"/>
              </a:rPr>
              <a:t>Maatschappijwetenschappen </a:t>
            </a:r>
            <a:r>
              <a:rPr lang="nl-NL" dirty="0">
                <a:latin typeface="Calibri" panose="020F0502020204030204" pitchFamily="34" charset="0"/>
              </a:rPr>
              <a:t>leert je dus ook analyseren met behulp van de </a:t>
            </a:r>
            <a:r>
              <a:rPr lang="nl-NL" b="1" dirty="0">
                <a:latin typeface="Calibri" panose="020F0502020204030204" pitchFamily="34" charset="0"/>
              </a:rPr>
              <a:t>begrippen en theorieën uit de sociale wetenschappen </a:t>
            </a:r>
            <a:r>
              <a:rPr lang="nl-NL" dirty="0">
                <a:latin typeface="Calibri" panose="020F0502020204030204" pitchFamily="34" charset="0"/>
              </a:rPr>
              <a:t>en is dus geenszins alleen een leervak. </a:t>
            </a:r>
            <a:r>
              <a:rPr lang="nl-NL" dirty="0" smtClean="0">
                <a:latin typeface="Calibri" panose="020F0502020204030204" pitchFamily="34" charset="0"/>
              </a:rPr>
              <a:t>Deze </a:t>
            </a:r>
            <a:r>
              <a:rPr lang="nl-NL" dirty="0">
                <a:latin typeface="Calibri" panose="020F0502020204030204" pitchFamily="34" charset="0"/>
              </a:rPr>
              <a:t>aanpak sluit ook prima aan bij de brede benadering van sociale wetenschappen aan de </a:t>
            </a:r>
            <a:r>
              <a:rPr lang="nl-NL" dirty="0" smtClean="0">
                <a:latin typeface="Calibri" panose="020F0502020204030204" pitchFamily="34" charset="0"/>
              </a:rPr>
              <a:t>universiteiten of de verschillende </a:t>
            </a:r>
            <a:r>
              <a:rPr lang="nl-NL" dirty="0">
                <a:latin typeface="Calibri" panose="020F0502020204030204" pitchFamily="34" charset="0"/>
              </a:rPr>
              <a:t>University </a:t>
            </a:r>
            <a:r>
              <a:rPr lang="nl-NL" dirty="0" smtClean="0">
                <a:latin typeface="Calibri" panose="020F0502020204030204" pitchFamily="34" charset="0"/>
              </a:rPr>
              <a:t>Colleges.</a:t>
            </a:r>
            <a:endParaRPr lang="nl-NL" dirty="0">
              <a:latin typeface="Calibri" panose="020F0502020204030204" pitchFamily="34" charset="0"/>
            </a:endParaRPr>
          </a:p>
          <a:p>
            <a:endParaRPr lang="nl-NL" dirty="0"/>
          </a:p>
        </p:txBody>
      </p:sp>
    </p:spTree>
    <p:extLst>
      <p:ext uri="{BB962C8B-B14F-4D97-AF65-F5344CB8AC3E}">
        <p14:creationId xmlns:p14="http://schemas.microsoft.com/office/powerpoint/2010/main" val="1971643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eaLnBrk="1" hangingPunct="1">
              <a:defRPr/>
            </a:pPr>
            <a:r>
              <a:rPr lang="nl-NL" sz="3200" b="1" dirty="0">
                <a:solidFill>
                  <a:schemeClr val="accent1"/>
                </a:solidFill>
                <a:latin typeface="Calibri" panose="020F0502020204030204" pitchFamily="34" charset="0"/>
              </a:rPr>
              <a:t>Overzicht van hoofdconcepten en </a:t>
            </a:r>
            <a:r>
              <a:rPr lang="nl-NL" sz="3200" b="1" dirty="0" smtClean="0">
                <a:solidFill>
                  <a:schemeClr val="accent1"/>
                </a:solidFill>
                <a:latin typeface="Calibri" panose="020F0502020204030204" pitchFamily="34" charset="0"/>
              </a:rPr>
              <a:t>kernconcepten</a:t>
            </a:r>
            <a:endParaRPr lang="nl-NL" sz="3200" dirty="0"/>
          </a:p>
        </p:txBody>
      </p:sp>
      <p:graphicFrame>
        <p:nvGraphicFramePr>
          <p:cNvPr id="3" name="Tijdelijke aanduiding voor inhoud 2"/>
          <p:cNvGraphicFramePr>
            <a:graphicFrameLocks noGrp="1"/>
          </p:cNvGraphicFramePr>
          <p:nvPr>
            <p:ph sz="quarter" idx="1"/>
            <p:extLst>
              <p:ext uri="{D42A27DB-BD31-4B8C-83A1-F6EECF244321}">
                <p14:modId xmlns:p14="http://schemas.microsoft.com/office/powerpoint/2010/main" val="1714643023"/>
              </p:ext>
            </p:extLst>
          </p:nvPr>
        </p:nvGraphicFramePr>
        <p:xfrm>
          <a:off x="301625" y="1527175"/>
          <a:ext cx="8504238" cy="4846638"/>
        </p:xfrm>
        <a:graphic>
          <a:graphicData uri="http://schemas.openxmlformats.org/drawingml/2006/table">
            <a:tbl>
              <a:tblPr firstRow="1" bandRow="1">
                <a:tableStyleId>{5C22544A-7EE6-4342-B048-85BDC9FD1C3A}</a:tableStyleId>
              </a:tblPr>
              <a:tblGrid>
                <a:gridCol w="2540664">
                  <a:extLst>
                    <a:ext uri="{9D8B030D-6E8A-4147-A177-3AD203B41FA5}">
                      <a16:colId xmlns="" xmlns:a16="http://schemas.microsoft.com/office/drawing/2014/main" val="20000"/>
                    </a:ext>
                  </a:extLst>
                </a:gridCol>
                <a:gridCol w="3128827">
                  <a:extLst>
                    <a:ext uri="{9D8B030D-6E8A-4147-A177-3AD203B41FA5}">
                      <a16:colId xmlns="" xmlns:a16="http://schemas.microsoft.com/office/drawing/2014/main" val="20001"/>
                    </a:ext>
                  </a:extLst>
                </a:gridCol>
                <a:gridCol w="2834747">
                  <a:extLst>
                    <a:ext uri="{9D8B030D-6E8A-4147-A177-3AD203B41FA5}">
                      <a16:colId xmlns="" xmlns:a16="http://schemas.microsoft.com/office/drawing/2014/main" val="20002"/>
                    </a:ext>
                  </a:extLst>
                </a:gridCol>
              </a:tblGrid>
              <a:tr h="1188802">
                <a:tc>
                  <a:txBody>
                    <a:bodyPr/>
                    <a:lstStyle/>
                    <a:p>
                      <a:endParaRPr lang="nl-NL" sz="1800" dirty="0" smtClean="0">
                        <a:solidFill>
                          <a:schemeClr val="tx1"/>
                        </a:solidFill>
                        <a:latin typeface="Calibri" pitchFamily="34" charset="0"/>
                      </a:endParaRPr>
                    </a:p>
                    <a:p>
                      <a:endParaRPr lang="nl-NL" sz="1800" dirty="0" smtClean="0">
                        <a:solidFill>
                          <a:schemeClr val="tx1"/>
                        </a:solidFill>
                        <a:latin typeface="Calibri" pitchFamily="34" charset="0"/>
                      </a:endParaRPr>
                    </a:p>
                    <a:p>
                      <a:endParaRPr lang="nl-NL" sz="1800" dirty="0" smtClean="0">
                        <a:solidFill>
                          <a:schemeClr val="tx1"/>
                        </a:solidFill>
                        <a:latin typeface="Calibri" pitchFamily="34" charset="0"/>
                      </a:endParaRPr>
                    </a:p>
                    <a:p>
                      <a:r>
                        <a:rPr lang="nl-NL" sz="1800" dirty="0" smtClean="0">
                          <a:solidFill>
                            <a:schemeClr val="tx1"/>
                          </a:solidFill>
                          <a:latin typeface="Calibri" pitchFamily="34" charset="0"/>
                        </a:rPr>
                        <a:t>HOOFDCONCEPTEN</a:t>
                      </a:r>
                      <a:endParaRPr lang="nl-NL" sz="1800" dirty="0">
                        <a:solidFill>
                          <a:schemeClr val="tx1"/>
                        </a:solidFill>
                        <a:latin typeface="Calibri" pitchFamily="34" charset="0"/>
                      </a:endParaRPr>
                    </a:p>
                  </a:txBody>
                  <a:tcPr marL="88521" marR="88521" marT="45715" marB="45715">
                    <a:solidFill>
                      <a:srgbClr val="92D050"/>
                    </a:solidFill>
                  </a:tcPr>
                </a:tc>
                <a:tc>
                  <a:txBody>
                    <a:bodyPr/>
                    <a:lstStyle/>
                    <a:p>
                      <a:r>
                        <a:rPr lang="nl-NL" sz="1800" b="1" dirty="0" smtClean="0">
                          <a:solidFill>
                            <a:schemeClr val="tx1"/>
                          </a:solidFill>
                          <a:latin typeface="Calibri" pitchFamily="34" charset="0"/>
                        </a:rPr>
                        <a:t>SOCIOLOGIE</a:t>
                      </a:r>
                    </a:p>
                    <a:p>
                      <a:r>
                        <a:rPr lang="nl-NL" sz="1800" b="1" dirty="0" smtClean="0">
                          <a:solidFill>
                            <a:schemeClr val="tx1"/>
                          </a:solidFill>
                          <a:latin typeface="Calibri" pitchFamily="34" charset="0"/>
                        </a:rPr>
                        <a:t>Samenleving/maatschappij</a:t>
                      </a:r>
                    </a:p>
                    <a:p>
                      <a:endParaRPr lang="nl-NL" sz="1800" b="1" dirty="0" smtClean="0">
                        <a:solidFill>
                          <a:schemeClr val="tx1"/>
                        </a:solidFill>
                        <a:latin typeface="Calibri" pitchFamily="34" charset="0"/>
                      </a:endParaRPr>
                    </a:p>
                    <a:p>
                      <a:r>
                        <a:rPr lang="nl-NL" sz="1800" b="1" i="1" dirty="0" smtClean="0">
                          <a:solidFill>
                            <a:schemeClr val="tx1"/>
                          </a:solidFill>
                          <a:latin typeface="Calibri" pitchFamily="34" charset="0"/>
                        </a:rPr>
                        <a:t>KERNCONCEPTEN</a:t>
                      </a:r>
                      <a:endParaRPr lang="nl-NL" sz="1800" b="1" i="1" dirty="0">
                        <a:solidFill>
                          <a:schemeClr val="tx1"/>
                        </a:solidFill>
                        <a:latin typeface="Calibri" pitchFamily="34" charset="0"/>
                      </a:endParaRPr>
                    </a:p>
                  </a:txBody>
                  <a:tcPr marL="88521" marR="88521" marT="45715" marB="45715">
                    <a:solidFill>
                      <a:schemeClr val="accent1">
                        <a:lumMod val="60000"/>
                        <a:lumOff val="40000"/>
                      </a:schemeClr>
                    </a:solidFill>
                  </a:tcPr>
                </a:tc>
                <a:tc>
                  <a:txBody>
                    <a:bodyPr/>
                    <a:lstStyle/>
                    <a:p>
                      <a:r>
                        <a:rPr lang="nl-NL" sz="1800" b="1" dirty="0" smtClean="0">
                          <a:solidFill>
                            <a:schemeClr val="tx1"/>
                          </a:solidFill>
                          <a:latin typeface="Calibri" pitchFamily="34" charset="0"/>
                        </a:rPr>
                        <a:t>POLITICOLOGIE</a:t>
                      </a:r>
                    </a:p>
                    <a:p>
                      <a:r>
                        <a:rPr lang="nl-NL" sz="1800" b="1" dirty="0" smtClean="0">
                          <a:solidFill>
                            <a:schemeClr val="tx1"/>
                          </a:solidFill>
                          <a:latin typeface="Calibri" pitchFamily="34" charset="0"/>
                        </a:rPr>
                        <a:t>Politiek/bestuur/staat</a:t>
                      </a:r>
                    </a:p>
                    <a:p>
                      <a:endParaRPr lang="nl-NL" sz="1800" b="1" dirty="0" smtClean="0">
                        <a:solidFill>
                          <a:schemeClr val="tx1"/>
                        </a:solidFill>
                        <a:latin typeface="Calibri" pitchFamily="34" charset="0"/>
                      </a:endParaRPr>
                    </a:p>
                    <a:p>
                      <a:r>
                        <a:rPr lang="nl-NL" sz="1800" b="1" i="1" dirty="0" smtClean="0">
                          <a:solidFill>
                            <a:schemeClr val="tx1"/>
                          </a:solidFill>
                          <a:latin typeface="Calibri" pitchFamily="34" charset="0"/>
                        </a:rPr>
                        <a:t>KERNCONCEPTEN</a:t>
                      </a:r>
                      <a:endParaRPr lang="nl-NL" sz="1800" b="1" i="1" dirty="0">
                        <a:solidFill>
                          <a:schemeClr val="tx1"/>
                        </a:solidFill>
                        <a:latin typeface="Calibri" pitchFamily="34" charset="0"/>
                      </a:endParaRPr>
                    </a:p>
                  </a:txBody>
                  <a:tcPr marL="88521" marR="88521" marT="45715" marB="45715">
                    <a:solidFill>
                      <a:srgbClr val="FFC000"/>
                    </a:solidFill>
                  </a:tcPr>
                </a:tc>
                <a:extLst>
                  <a:ext uri="{0D108BD9-81ED-4DB2-BD59-A6C34878D82A}">
                    <a16:rowId xmlns="" xmlns:a16="http://schemas.microsoft.com/office/drawing/2014/main" val="10000"/>
                  </a:ext>
                </a:extLst>
              </a:tr>
              <a:tr h="914459">
                <a:tc>
                  <a:txBody>
                    <a:bodyPr/>
                    <a:lstStyle/>
                    <a:p>
                      <a:r>
                        <a:rPr lang="nl-NL" sz="1800" b="1" dirty="0" smtClean="0">
                          <a:solidFill>
                            <a:schemeClr val="tx1"/>
                          </a:solidFill>
                          <a:latin typeface="Calibri" pitchFamily="34" charset="0"/>
                        </a:rPr>
                        <a:t>Vorming</a:t>
                      </a:r>
                      <a:endParaRPr lang="nl-NL" sz="1800" b="1" dirty="0">
                        <a:solidFill>
                          <a:schemeClr val="tx1"/>
                        </a:solidFill>
                        <a:latin typeface="Calibri" pitchFamily="34" charset="0"/>
                      </a:endParaRPr>
                    </a:p>
                  </a:txBody>
                  <a:tcPr marL="88521" marR="88521" marT="45715" marB="45715"/>
                </a:tc>
                <a:tc>
                  <a:txBody>
                    <a:bodyPr/>
                    <a:lstStyle/>
                    <a:p>
                      <a:r>
                        <a:rPr lang="nl-NL" sz="1800" dirty="0" smtClean="0">
                          <a:solidFill>
                            <a:schemeClr val="tx1"/>
                          </a:solidFill>
                          <a:latin typeface="Calibri" pitchFamily="34" charset="0"/>
                        </a:rPr>
                        <a:t>Socialisatie/acculturatie</a:t>
                      </a:r>
                    </a:p>
                    <a:p>
                      <a:r>
                        <a:rPr lang="nl-NL" sz="1800" dirty="0" smtClean="0">
                          <a:solidFill>
                            <a:schemeClr val="tx1"/>
                          </a:solidFill>
                          <a:latin typeface="Calibri" pitchFamily="34" charset="0"/>
                        </a:rPr>
                        <a:t>Identiteit</a:t>
                      </a:r>
                    </a:p>
                    <a:p>
                      <a:r>
                        <a:rPr lang="nl-NL" sz="1800" dirty="0" smtClean="0">
                          <a:solidFill>
                            <a:schemeClr val="tx1"/>
                          </a:solidFill>
                          <a:latin typeface="Calibri" pitchFamily="34" charset="0"/>
                        </a:rPr>
                        <a:t>Cultuur</a:t>
                      </a:r>
                      <a:endParaRPr lang="nl-NL" sz="1800" dirty="0">
                        <a:solidFill>
                          <a:schemeClr val="tx1"/>
                        </a:solidFill>
                        <a:latin typeface="Calibri" pitchFamily="34" charset="0"/>
                      </a:endParaRPr>
                    </a:p>
                  </a:txBody>
                  <a:tcPr marL="88521" marR="88521" marT="45715" marB="45715"/>
                </a:tc>
                <a:tc>
                  <a:txBody>
                    <a:bodyPr/>
                    <a:lstStyle/>
                    <a:p>
                      <a:r>
                        <a:rPr lang="nl-NL" sz="1800" dirty="0" smtClean="0">
                          <a:solidFill>
                            <a:schemeClr val="tx1"/>
                          </a:solidFill>
                          <a:latin typeface="Calibri" pitchFamily="34" charset="0"/>
                        </a:rPr>
                        <a:t>Politieke socialisatie</a:t>
                      </a:r>
                    </a:p>
                    <a:p>
                      <a:r>
                        <a:rPr lang="nl-NL" sz="1800" dirty="0" smtClean="0">
                          <a:solidFill>
                            <a:schemeClr val="tx1"/>
                          </a:solidFill>
                          <a:latin typeface="Calibri" pitchFamily="34" charset="0"/>
                        </a:rPr>
                        <a:t>Ideologie</a:t>
                      </a:r>
                      <a:endParaRPr lang="nl-NL" sz="1800" dirty="0">
                        <a:solidFill>
                          <a:schemeClr val="tx1"/>
                        </a:solidFill>
                        <a:latin typeface="Calibri" pitchFamily="34" charset="0"/>
                      </a:endParaRPr>
                    </a:p>
                  </a:txBody>
                  <a:tcPr marL="88521" marR="88521" marT="45715" marB="45715"/>
                </a:tc>
                <a:extLst>
                  <a:ext uri="{0D108BD9-81ED-4DB2-BD59-A6C34878D82A}">
                    <a16:rowId xmlns="" xmlns:a16="http://schemas.microsoft.com/office/drawing/2014/main" val="10001"/>
                  </a:ext>
                </a:extLst>
              </a:tr>
              <a:tr h="640116">
                <a:tc>
                  <a:txBody>
                    <a:bodyPr/>
                    <a:lstStyle/>
                    <a:p>
                      <a:r>
                        <a:rPr lang="nl-NL" sz="1800" b="1" dirty="0" smtClean="0">
                          <a:solidFill>
                            <a:schemeClr val="tx1"/>
                          </a:solidFill>
                          <a:latin typeface="Calibri" pitchFamily="34" charset="0"/>
                        </a:rPr>
                        <a:t>Verhouding</a:t>
                      </a:r>
                      <a:endParaRPr lang="nl-NL" sz="1800" b="1" dirty="0">
                        <a:solidFill>
                          <a:schemeClr val="tx1"/>
                        </a:solidFill>
                        <a:latin typeface="Calibri" pitchFamily="34" charset="0"/>
                      </a:endParaRPr>
                    </a:p>
                  </a:txBody>
                  <a:tcPr marL="88521" marR="88521" marT="45715" marB="45715"/>
                </a:tc>
                <a:tc>
                  <a:txBody>
                    <a:bodyPr/>
                    <a:lstStyle/>
                    <a:p>
                      <a:r>
                        <a:rPr lang="nl-NL" sz="1800" dirty="0" smtClean="0">
                          <a:solidFill>
                            <a:schemeClr val="tx1"/>
                          </a:solidFill>
                          <a:latin typeface="Calibri" pitchFamily="34" charset="0"/>
                        </a:rPr>
                        <a:t>Sociale gelijkheid / sociale ongelijkheid</a:t>
                      </a:r>
                      <a:endParaRPr lang="nl-NL" sz="1800" dirty="0">
                        <a:solidFill>
                          <a:schemeClr val="tx1"/>
                        </a:solidFill>
                        <a:latin typeface="Calibri" pitchFamily="34" charset="0"/>
                      </a:endParaRPr>
                    </a:p>
                  </a:txBody>
                  <a:tcPr marL="88521" marR="88521" marT="45715" marB="45715"/>
                </a:tc>
                <a:tc>
                  <a:txBody>
                    <a:bodyPr/>
                    <a:lstStyle/>
                    <a:p>
                      <a:r>
                        <a:rPr lang="nl-NL" sz="1800" dirty="0" smtClean="0">
                          <a:solidFill>
                            <a:schemeClr val="tx1"/>
                          </a:solidFill>
                          <a:latin typeface="Calibri" pitchFamily="34" charset="0"/>
                        </a:rPr>
                        <a:t>Macht/gezag</a:t>
                      </a:r>
                    </a:p>
                    <a:p>
                      <a:r>
                        <a:rPr lang="nl-NL" sz="1800" dirty="0" smtClean="0">
                          <a:solidFill>
                            <a:schemeClr val="tx1"/>
                          </a:solidFill>
                          <a:latin typeface="Calibri" pitchFamily="34" charset="0"/>
                        </a:rPr>
                        <a:t>Conflict/samenwerking</a:t>
                      </a:r>
                      <a:endParaRPr lang="nl-NL" sz="1800" dirty="0">
                        <a:solidFill>
                          <a:schemeClr val="tx1"/>
                        </a:solidFill>
                        <a:latin typeface="Calibri" pitchFamily="34" charset="0"/>
                      </a:endParaRPr>
                    </a:p>
                  </a:txBody>
                  <a:tcPr marL="88521" marR="88521" marT="45715" marB="45715"/>
                </a:tc>
                <a:extLst>
                  <a:ext uri="{0D108BD9-81ED-4DB2-BD59-A6C34878D82A}">
                    <a16:rowId xmlns="" xmlns:a16="http://schemas.microsoft.com/office/drawing/2014/main" val="10002"/>
                  </a:ext>
                </a:extLst>
              </a:tr>
              <a:tr h="1188802">
                <a:tc>
                  <a:txBody>
                    <a:bodyPr/>
                    <a:lstStyle/>
                    <a:p>
                      <a:r>
                        <a:rPr lang="nl-NL" sz="1800" b="1" dirty="0" smtClean="0">
                          <a:solidFill>
                            <a:schemeClr val="tx1"/>
                          </a:solidFill>
                          <a:latin typeface="Calibri" pitchFamily="34" charset="0"/>
                        </a:rPr>
                        <a:t>Binding</a:t>
                      </a:r>
                      <a:endParaRPr lang="nl-NL" sz="1800" b="1" dirty="0">
                        <a:solidFill>
                          <a:schemeClr val="tx1"/>
                        </a:solidFill>
                        <a:latin typeface="Calibri" pitchFamily="34" charset="0"/>
                      </a:endParaRPr>
                    </a:p>
                  </a:txBody>
                  <a:tcPr marL="88521" marR="88521" marT="45715" marB="45715">
                    <a:solidFill>
                      <a:schemeClr val="tx2">
                        <a:lumMod val="40000"/>
                        <a:lumOff val="60000"/>
                      </a:schemeClr>
                    </a:solidFill>
                  </a:tcPr>
                </a:tc>
                <a:tc>
                  <a:txBody>
                    <a:bodyPr/>
                    <a:lstStyle/>
                    <a:p>
                      <a:r>
                        <a:rPr lang="nl-NL" sz="1800" dirty="0" smtClean="0">
                          <a:solidFill>
                            <a:schemeClr val="tx1"/>
                          </a:solidFill>
                          <a:latin typeface="Calibri" pitchFamily="34" charset="0"/>
                        </a:rPr>
                        <a:t>Sociale cohesie</a:t>
                      </a:r>
                    </a:p>
                    <a:p>
                      <a:r>
                        <a:rPr lang="nl-NL" sz="1800" dirty="0" smtClean="0">
                          <a:solidFill>
                            <a:schemeClr val="tx1"/>
                          </a:solidFill>
                          <a:latin typeface="Calibri" pitchFamily="34" charset="0"/>
                        </a:rPr>
                        <a:t>Sociale instituties</a:t>
                      </a:r>
                    </a:p>
                    <a:p>
                      <a:r>
                        <a:rPr lang="nl-NL" sz="1800" dirty="0" smtClean="0">
                          <a:solidFill>
                            <a:schemeClr val="tx1"/>
                          </a:solidFill>
                          <a:latin typeface="Calibri" pitchFamily="34" charset="0"/>
                        </a:rPr>
                        <a:t>Groepsvorming</a:t>
                      </a:r>
                    </a:p>
                    <a:p>
                      <a:r>
                        <a:rPr lang="nl-NL" sz="1800" dirty="0" smtClean="0">
                          <a:solidFill>
                            <a:schemeClr val="tx1"/>
                          </a:solidFill>
                          <a:latin typeface="Calibri" pitchFamily="34" charset="0"/>
                        </a:rPr>
                        <a:t>Cultuur </a:t>
                      </a:r>
                      <a:endParaRPr lang="nl-NL" sz="1800" dirty="0">
                        <a:solidFill>
                          <a:schemeClr val="tx1"/>
                        </a:solidFill>
                        <a:latin typeface="Calibri" pitchFamily="34" charset="0"/>
                      </a:endParaRPr>
                    </a:p>
                  </a:txBody>
                  <a:tcPr marL="88521" marR="88521" marT="45715" marB="45715">
                    <a:solidFill>
                      <a:schemeClr val="tx2">
                        <a:lumMod val="40000"/>
                        <a:lumOff val="60000"/>
                      </a:schemeClr>
                    </a:solidFill>
                  </a:tcPr>
                </a:tc>
                <a:tc>
                  <a:txBody>
                    <a:bodyPr/>
                    <a:lstStyle/>
                    <a:p>
                      <a:endParaRPr lang="nl-NL" sz="1800" dirty="0" smtClean="0">
                        <a:solidFill>
                          <a:schemeClr val="tx1"/>
                        </a:solidFill>
                        <a:latin typeface="Calibri" pitchFamily="34" charset="0"/>
                      </a:endParaRPr>
                    </a:p>
                    <a:p>
                      <a:r>
                        <a:rPr lang="nl-NL" sz="1800" dirty="0" smtClean="0">
                          <a:solidFill>
                            <a:schemeClr val="tx1"/>
                          </a:solidFill>
                          <a:latin typeface="Calibri" pitchFamily="34" charset="0"/>
                        </a:rPr>
                        <a:t>Politieke</a:t>
                      </a:r>
                      <a:r>
                        <a:rPr lang="nl-NL" sz="1800" baseline="0" dirty="0" smtClean="0">
                          <a:solidFill>
                            <a:schemeClr val="tx1"/>
                          </a:solidFill>
                          <a:latin typeface="Calibri" pitchFamily="34" charset="0"/>
                        </a:rPr>
                        <a:t> instituties</a:t>
                      </a:r>
                    </a:p>
                    <a:p>
                      <a:r>
                        <a:rPr lang="nl-NL" sz="1800" baseline="0" dirty="0" smtClean="0">
                          <a:solidFill>
                            <a:schemeClr val="tx1"/>
                          </a:solidFill>
                          <a:latin typeface="Calibri" pitchFamily="34" charset="0"/>
                        </a:rPr>
                        <a:t>Representatie/</a:t>
                      </a:r>
                    </a:p>
                    <a:p>
                      <a:r>
                        <a:rPr lang="nl-NL" sz="1800" baseline="0" dirty="0" smtClean="0">
                          <a:solidFill>
                            <a:schemeClr val="tx1"/>
                          </a:solidFill>
                          <a:latin typeface="Calibri" pitchFamily="34" charset="0"/>
                        </a:rPr>
                        <a:t>representativiteit</a:t>
                      </a:r>
                      <a:endParaRPr lang="nl-NL" sz="1800" dirty="0">
                        <a:solidFill>
                          <a:schemeClr val="tx1"/>
                        </a:solidFill>
                        <a:latin typeface="Calibri" pitchFamily="34" charset="0"/>
                      </a:endParaRPr>
                    </a:p>
                  </a:txBody>
                  <a:tcPr marL="88521" marR="88521" marT="45715" marB="45715">
                    <a:solidFill>
                      <a:schemeClr val="tx2">
                        <a:lumMod val="40000"/>
                        <a:lumOff val="60000"/>
                      </a:schemeClr>
                    </a:solidFill>
                  </a:tcPr>
                </a:tc>
                <a:extLst>
                  <a:ext uri="{0D108BD9-81ED-4DB2-BD59-A6C34878D82A}">
                    <a16:rowId xmlns="" xmlns:a16="http://schemas.microsoft.com/office/drawing/2014/main" val="10003"/>
                  </a:ext>
                </a:extLst>
              </a:tr>
              <a:tr h="914459">
                <a:tc>
                  <a:txBody>
                    <a:bodyPr/>
                    <a:lstStyle/>
                    <a:p>
                      <a:r>
                        <a:rPr lang="nl-NL" sz="1800" b="1" dirty="0" smtClean="0">
                          <a:solidFill>
                            <a:schemeClr val="tx1"/>
                          </a:solidFill>
                          <a:latin typeface="Calibri" pitchFamily="34" charset="0"/>
                        </a:rPr>
                        <a:t>Verandering</a:t>
                      </a:r>
                      <a:endParaRPr lang="nl-NL" sz="1800" b="1" dirty="0">
                        <a:solidFill>
                          <a:schemeClr val="tx1"/>
                        </a:solidFill>
                        <a:latin typeface="Calibri" pitchFamily="34" charset="0"/>
                      </a:endParaRPr>
                    </a:p>
                  </a:txBody>
                  <a:tcPr marL="88521" marR="88521" marT="45715" marB="45715"/>
                </a:tc>
                <a:tc>
                  <a:txBody>
                    <a:bodyPr/>
                    <a:lstStyle/>
                    <a:p>
                      <a:r>
                        <a:rPr lang="nl-NL" sz="1800" dirty="0" smtClean="0">
                          <a:solidFill>
                            <a:schemeClr val="tx1"/>
                          </a:solidFill>
                          <a:latin typeface="Calibri" pitchFamily="34" charset="0"/>
                        </a:rPr>
                        <a:t>Rationalisering</a:t>
                      </a:r>
                      <a:r>
                        <a:rPr lang="nl-NL" sz="1800" baseline="0" dirty="0" smtClean="0">
                          <a:solidFill>
                            <a:schemeClr val="tx1"/>
                          </a:solidFill>
                          <a:latin typeface="Calibri" pitchFamily="34" charset="0"/>
                        </a:rPr>
                        <a:t> </a:t>
                      </a:r>
                      <a:endParaRPr lang="nl-NL" sz="1800" dirty="0" smtClean="0">
                        <a:solidFill>
                          <a:schemeClr val="tx1"/>
                        </a:solidFill>
                        <a:latin typeface="Calibri" pitchFamily="34" charset="0"/>
                      </a:endParaRPr>
                    </a:p>
                    <a:p>
                      <a:r>
                        <a:rPr lang="nl-NL" sz="1800" dirty="0" smtClean="0">
                          <a:solidFill>
                            <a:schemeClr val="tx1"/>
                          </a:solidFill>
                          <a:latin typeface="Calibri" pitchFamily="34" charset="0"/>
                        </a:rPr>
                        <a:t>Individualisering</a:t>
                      </a:r>
                    </a:p>
                    <a:p>
                      <a:r>
                        <a:rPr lang="nl-NL" sz="1800" dirty="0" smtClean="0">
                          <a:solidFill>
                            <a:schemeClr val="tx1"/>
                          </a:solidFill>
                          <a:latin typeface="Calibri" pitchFamily="34" charset="0"/>
                        </a:rPr>
                        <a:t>Institutionalisering</a:t>
                      </a:r>
                      <a:endParaRPr lang="nl-NL" sz="1800" dirty="0">
                        <a:solidFill>
                          <a:schemeClr val="tx1"/>
                        </a:solidFill>
                        <a:latin typeface="Calibri" pitchFamily="34" charset="0"/>
                      </a:endParaRPr>
                    </a:p>
                  </a:txBody>
                  <a:tcPr marL="88521" marR="88521" marT="45715" marB="45715"/>
                </a:tc>
                <a:tc>
                  <a:txBody>
                    <a:bodyPr/>
                    <a:lstStyle/>
                    <a:p>
                      <a:r>
                        <a:rPr lang="nl-NL" sz="1800" dirty="0" smtClean="0">
                          <a:solidFill>
                            <a:schemeClr val="tx1"/>
                          </a:solidFill>
                          <a:latin typeface="Calibri" pitchFamily="34" charset="0"/>
                        </a:rPr>
                        <a:t>Democratisering</a:t>
                      </a:r>
                    </a:p>
                    <a:p>
                      <a:r>
                        <a:rPr lang="nl-NL" sz="1800" dirty="0" smtClean="0">
                          <a:solidFill>
                            <a:schemeClr val="tx1"/>
                          </a:solidFill>
                          <a:latin typeface="Calibri" pitchFamily="34" charset="0"/>
                        </a:rPr>
                        <a:t>Staatsvorming</a:t>
                      </a:r>
                    </a:p>
                    <a:p>
                      <a:r>
                        <a:rPr lang="nl-NL" sz="1800" dirty="0" smtClean="0">
                          <a:solidFill>
                            <a:schemeClr val="tx1"/>
                          </a:solidFill>
                          <a:latin typeface="Calibri" pitchFamily="34" charset="0"/>
                        </a:rPr>
                        <a:t>Globalisering</a:t>
                      </a:r>
                      <a:endParaRPr lang="nl-NL" sz="1800" dirty="0">
                        <a:solidFill>
                          <a:schemeClr val="tx1"/>
                        </a:solidFill>
                        <a:latin typeface="Calibri" pitchFamily="34" charset="0"/>
                      </a:endParaRPr>
                    </a:p>
                  </a:txBody>
                  <a:tcPr marL="88521" marR="88521" marT="45715" marB="45715"/>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2634901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115616" y="1340768"/>
            <a:ext cx="8004051" cy="923330"/>
          </a:xfrm>
          <a:prstGeom prst="rect">
            <a:avLst/>
          </a:prstGeom>
          <a:noFill/>
        </p:spPr>
        <p:txBody>
          <a:bodyPr wrap="none" rtlCol="0">
            <a:spAutoFit/>
          </a:bodyPr>
          <a:lstStyle/>
          <a:p>
            <a:r>
              <a:rPr lang="nl-NL" dirty="0" smtClean="0">
                <a:solidFill>
                  <a:srgbClr val="FF0000"/>
                </a:solidFill>
                <a:latin typeface="Calibri" panose="020F0502020204030204" pitchFamily="34" charset="0"/>
              </a:rPr>
              <a:t>Hier stond een kop en een deel van een artikel van Evelien Tonkens </a:t>
            </a:r>
            <a:br>
              <a:rPr lang="nl-NL" dirty="0" smtClean="0">
                <a:solidFill>
                  <a:srgbClr val="FF0000"/>
                </a:solidFill>
                <a:latin typeface="Calibri" panose="020F0502020204030204" pitchFamily="34" charset="0"/>
              </a:rPr>
            </a:br>
            <a:r>
              <a:rPr lang="nl-NL" dirty="0" smtClean="0">
                <a:solidFill>
                  <a:srgbClr val="FF0000"/>
                </a:solidFill>
                <a:latin typeface="Calibri" panose="020F0502020204030204" pitchFamily="34" charset="0"/>
              </a:rPr>
              <a:t>en Jan Willen Duyvendak uit NRC van 11 mei 2013 over </a:t>
            </a:r>
            <a:r>
              <a:rPr lang="nl-NL" smtClean="0">
                <a:solidFill>
                  <a:srgbClr val="FF0000"/>
                </a:solidFill>
                <a:latin typeface="Calibri" panose="020F0502020204030204" pitchFamily="34" charset="0"/>
              </a:rPr>
              <a:t>de participatiesamenleving.</a:t>
            </a:r>
          </a:p>
          <a:p>
            <a:endParaRPr lang="nl-NL" dirty="0">
              <a:solidFill>
                <a:srgbClr val="FF0000"/>
              </a:solidFill>
              <a:latin typeface="Calibri" panose="020F0502020204030204" pitchFamily="34" charset="0"/>
            </a:endParaRPr>
          </a:p>
        </p:txBody>
      </p:sp>
    </p:spTree>
    <p:extLst>
      <p:ext uri="{BB962C8B-B14F-4D97-AF65-F5344CB8AC3E}">
        <p14:creationId xmlns:p14="http://schemas.microsoft.com/office/powerpoint/2010/main" val="2870470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23528" y="332656"/>
            <a:ext cx="8534400" cy="758952"/>
          </a:xfrm>
        </p:spPr>
        <p:txBody>
          <a:bodyPr>
            <a:normAutofit/>
          </a:bodyPr>
          <a:lstStyle/>
          <a:p>
            <a:r>
              <a:rPr lang="nl-NL" b="1" dirty="0" smtClean="0">
                <a:solidFill>
                  <a:schemeClr val="accent1"/>
                </a:solidFill>
                <a:latin typeface="Calibri" pitchFamily="34" charset="0"/>
              </a:rPr>
              <a:t>Onderwerpen, lessen en aanpak </a:t>
            </a:r>
            <a:endParaRPr lang="nl-NL" b="1" dirty="0">
              <a:solidFill>
                <a:schemeClr val="accent1"/>
              </a:solidFill>
              <a:latin typeface="Calibri" pitchFamily="34" charset="0"/>
            </a:endParaRPr>
          </a:p>
        </p:txBody>
      </p:sp>
      <p:sp>
        <p:nvSpPr>
          <p:cNvPr id="5" name="Tijdelijke aanduiding voor inhoud 4"/>
          <p:cNvSpPr>
            <a:spLocks noGrp="1"/>
          </p:cNvSpPr>
          <p:nvPr>
            <p:ph sz="quarter" idx="1"/>
          </p:nvPr>
        </p:nvSpPr>
        <p:spPr>
          <a:xfrm>
            <a:off x="301752" y="1527048"/>
            <a:ext cx="8503920" cy="4710264"/>
          </a:xfrm>
        </p:spPr>
        <p:txBody>
          <a:bodyPr>
            <a:noAutofit/>
          </a:bodyPr>
          <a:lstStyle/>
          <a:p>
            <a:r>
              <a:rPr lang="nl-NL" sz="2000" b="1" dirty="0" smtClean="0">
                <a:latin typeface="Calibri" panose="020F0502020204030204" pitchFamily="34" charset="0"/>
              </a:rPr>
              <a:t>Inleiding </a:t>
            </a:r>
            <a:r>
              <a:rPr lang="nl-NL" sz="2000" b="1" dirty="0">
                <a:latin typeface="Calibri" panose="020F0502020204030204" pitchFamily="34" charset="0"/>
              </a:rPr>
              <a:t>in sociologie en politicologie</a:t>
            </a:r>
            <a:endParaRPr lang="nl-NL" sz="2000" dirty="0">
              <a:latin typeface="Calibri" panose="020F0502020204030204" pitchFamily="34" charset="0"/>
            </a:endParaRPr>
          </a:p>
          <a:p>
            <a:r>
              <a:rPr lang="nl-NL" sz="1600" dirty="0">
                <a:latin typeface="Calibri" panose="020F0502020204030204" pitchFamily="34" charset="0"/>
              </a:rPr>
              <a:t> →bijvoorbeeld begrippen als socialisatie, macht, sociale ongelijkheid </a:t>
            </a:r>
          </a:p>
          <a:p>
            <a:r>
              <a:rPr lang="nl-NL" sz="2000" b="1" dirty="0" smtClean="0">
                <a:latin typeface="Calibri" panose="020F0502020204030204" pitchFamily="34" charset="0"/>
              </a:rPr>
              <a:t>Religie in de samenleving (vorming</a:t>
            </a:r>
            <a:r>
              <a:rPr lang="nl-NL" sz="2000" b="1" dirty="0">
                <a:latin typeface="Calibri" panose="020F0502020204030204" pitchFamily="34" charset="0"/>
              </a:rPr>
              <a:t>) </a:t>
            </a:r>
            <a:endParaRPr lang="nl-NL" sz="2000" dirty="0">
              <a:latin typeface="Calibri" panose="020F0502020204030204" pitchFamily="34" charset="0"/>
            </a:endParaRPr>
          </a:p>
          <a:p>
            <a:r>
              <a:rPr lang="nl-NL" sz="1600" dirty="0">
                <a:latin typeface="Calibri" panose="020F0502020204030204" pitchFamily="34" charset="0"/>
              </a:rPr>
              <a:t>→ de rol van religie in  landen bijvoorbeeld Iran of geloof in Nederland, jongeren en geloof in de hedendaagse samenleving </a:t>
            </a:r>
          </a:p>
          <a:p>
            <a:r>
              <a:rPr lang="nl-NL" sz="2000" b="1" dirty="0">
                <a:latin typeface="Calibri" panose="020F0502020204030204" pitchFamily="34" charset="0"/>
              </a:rPr>
              <a:t>Natievorming en de rol van de staat (binding) </a:t>
            </a:r>
            <a:endParaRPr lang="nl-NL" sz="2000" dirty="0">
              <a:latin typeface="Calibri" panose="020F0502020204030204" pitchFamily="34" charset="0"/>
            </a:endParaRPr>
          </a:p>
          <a:p>
            <a:r>
              <a:rPr lang="nl-NL" sz="1600" dirty="0">
                <a:latin typeface="Calibri" panose="020F0502020204030204" pitchFamily="34" charset="0"/>
              </a:rPr>
              <a:t>→ bijvoorbeeld wat is eigenlijk nationaal gevoel, wat is de positie van Nederland in de EU, waarom zijn we verbonden met elkaar in Nederland?  </a:t>
            </a:r>
          </a:p>
          <a:p>
            <a:r>
              <a:rPr lang="nl-NL" sz="2000" b="1" dirty="0">
                <a:latin typeface="Calibri" panose="020F0502020204030204" pitchFamily="34" charset="0"/>
              </a:rPr>
              <a:t>Machtsverhoudingen in de wereld (verhouding) </a:t>
            </a:r>
            <a:endParaRPr lang="nl-NL" sz="2000" dirty="0">
              <a:latin typeface="Calibri" panose="020F0502020204030204" pitchFamily="34" charset="0"/>
            </a:endParaRPr>
          </a:p>
          <a:p>
            <a:r>
              <a:rPr lang="nl-NL" sz="1600" dirty="0">
                <a:latin typeface="Calibri" panose="020F0502020204030204" pitchFamily="34" charset="0"/>
              </a:rPr>
              <a:t>→ bijvoorbeeld internationaal recht, de VN Veiligheidsraad ontwikkelingssamenwerking, internationaal ingrijpen, oorlog en vrede </a:t>
            </a:r>
          </a:p>
          <a:p>
            <a:r>
              <a:rPr lang="nl-NL" sz="2000" b="1" dirty="0">
                <a:latin typeface="Calibri" panose="020F0502020204030204" pitchFamily="34" charset="0"/>
              </a:rPr>
              <a:t>Verandering van de westerse samenleving (verandering)</a:t>
            </a:r>
            <a:endParaRPr lang="nl-NL" sz="2000" dirty="0">
              <a:latin typeface="Calibri" panose="020F0502020204030204" pitchFamily="34" charset="0"/>
            </a:endParaRPr>
          </a:p>
          <a:p>
            <a:r>
              <a:rPr lang="nl-NL" sz="1600" dirty="0">
                <a:latin typeface="Calibri" panose="020F0502020204030204" pitchFamily="34" charset="0"/>
              </a:rPr>
              <a:t> → bijvoorbeeld hoe ontwikkelt zich een samenleving op het gebied van de rechten van mensen, emancipatie, komt er echt steeds meer democratie in de wereld, zijn de Arabische lentes geslaagd? </a:t>
            </a:r>
            <a:endParaRPr lang="nl-NL" sz="1600" dirty="0" smtClean="0">
              <a:latin typeface="Calibri" panose="020F0502020204030204" pitchFamily="34" charset="0"/>
            </a:endParaRPr>
          </a:p>
          <a:p>
            <a:endParaRPr lang="nl-NL" sz="1600" dirty="0">
              <a:latin typeface="Calibri" panose="020F0502020204030204"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el">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ivie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e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D2854694664375418C0DFD97ECA4320E" ma:contentTypeVersion="30" ma:contentTypeDescription="Een nieuw document maken." ma:contentTypeScope="" ma:versionID="deebfdf51245d71492e9f55ee35e9d79">
  <xsd:schema xmlns:xsd="http://www.w3.org/2001/XMLSchema" xmlns:xs="http://www.w3.org/2001/XMLSchema" xmlns:p="http://schemas.microsoft.com/office/2006/metadata/properties" xmlns:ns1="http://schemas.microsoft.com/sharepoint/v3" xmlns:ns2="7106a2ac-038a-457f-8b58-ec67130d9d6d" targetNamespace="http://schemas.microsoft.com/office/2006/metadata/properties" ma:root="true" ma:fieldsID="cd6365111a56e2db6761eb0a3e30232b" ns1:_="" ns2:_="">
    <xsd:import namespace="http://schemas.microsoft.com/sharepoint/v3"/>
    <xsd:import namespace="7106a2ac-038a-457f-8b58-ec67130d9d6d"/>
    <xsd:element name="properties">
      <xsd:complexType>
        <xsd:sequence>
          <xsd:element name="documentManagement">
            <xsd:complexType>
              <xsd:all>
                <xsd:element ref="ns2:_dlc_DocId" minOccurs="0"/>
                <xsd:element ref="ns2:_dlc_DocIdUrl" minOccurs="0"/>
                <xsd:element ref="ns2:_dlc_DocIdPersistId" minOccurs="0"/>
                <xsd:element ref="ns1:RepSummary" minOccurs="0"/>
                <xsd:element ref="ns1:RepAuthorInternal" minOccurs="0"/>
                <xsd:element ref="ns1:RepAuthor_0" minOccurs="0"/>
                <xsd:element ref="ns2:TaxCatchAll" minOccurs="0"/>
                <xsd:element ref="ns1:RepYear_0" minOccurs="0"/>
                <xsd:element ref="ns1:RepApaNotation" minOccurs="0"/>
                <xsd:element ref="ns1:RepIsbn" minOccurs="0"/>
                <xsd:element ref="ns1:RepAN" minOccurs="0"/>
                <xsd:element ref="ns1:RepANNumber" minOccurs="0"/>
                <xsd:element ref="ns1:RepProjectManager" minOccurs="0"/>
                <xsd:element ref="ns1:RepProjectName" minOccurs="0"/>
                <xsd:element ref="ns1:RepSector_0" minOccurs="0"/>
                <xsd:element ref="ns1:RepCurricularTheme_0" minOccurs="0"/>
                <xsd:element ref="ns1:RepSectionSpecificTheme_0" minOccurs="0"/>
                <xsd:element ref="ns1:RepSection_0" minOccurs="0"/>
                <xsd:element ref="ns1:RepAreasOfExpertise_0" minOccurs="0"/>
                <xsd:element ref="ns1:RepSubjectContent_0" minOccurs="0"/>
                <xsd:element ref="ns1:RepDocumentType_0" minOccurs="0"/>
                <xsd:element ref="ns1:RepRelationOtherSloProjects" minOccurs="0"/>
                <xsd:element ref="ns1:RepFileFormat_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epSummary" ma:index="11" nillable="true" ma:displayName="Samenvatting" ma:internalName="RepSummary">
      <xsd:simpleType>
        <xsd:restriction base="dms:Unknown"/>
      </xsd:simpleType>
    </xsd:element>
    <xsd:element name="RepAuthorInternal" ma:index="12" nillable="true" ma:displayName="Interne auteur" ma:internalName="RepAuthorInternal">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pAuthor_0" ma:index="14" nillable="true" ma:taxonomy="true" ma:internalName="RepAuthor_0" ma:taxonomyFieldName="RepAuthor" ma:displayName="Externe auteur" ma:fieldId="{41811730-f000-45b3-bd8b-16482267924b}" ma:sspId="65bb9fad-8ecd-4e58-b951-1b0a685157da" ma:termSetId="ba36eed1-563e-4e70-a8a2-c86cb59a995a" ma:anchorId="00000000-0000-0000-0000-000000000000" ma:open="true" ma:isKeyword="false">
      <xsd:complexType>
        <xsd:sequence>
          <xsd:element ref="pc:Terms" minOccurs="0" maxOccurs="1"/>
        </xsd:sequence>
      </xsd:complexType>
    </xsd:element>
    <xsd:element name="RepYear_0" ma:index="17" nillable="true" ma:taxonomy="true" ma:internalName="RepYear_0" ma:taxonomyFieldName="RepYear" ma:displayName="Jaar van uitgave" ma:fieldId="{41811730-f000-48c8-bfe2-0d366b82495f}" ma:sspId="65bb9fad-8ecd-4e58-b951-1b0a685157da" ma:termSetId="d63ed34c-aaa4-4b39-8e2b-bccf6e3349f5" ma:anchorId="00000000-0000-0000-0000-000000000000" ma:open="false" ma:isKeyword="false">
      <xsd:complexType>
        <xsd:sequence>
          <xsd:element ref="pc:Terms" minOccurs="0" maxOccurs="1"/>
        </xsd:sequence>
      </xsd:complexType>
    </xsd:element>
    <xsd:element name="RepApaNotation" ma:index="18" nillable="true" ma:displayName="APA-notatie" ma:internalName="RepApaNotation">
      <xsd:simpleType>
        <xsd:restriction base="dms:Unknown"/>
      </xsd:simpleType>
    </xsd:element>
    <xsd:element name="RepIsbn" ma:index="19" nillable="true" ma:displayName="ISBN" ma:internalName="RepIsbn">
      <xsd:simpleType>
        <xsd:restriction base="dms:Text"/>
      </xsd:simpleType>
    </xsd:element>
    <xsd:element name="RepAN" ma:index="20" nillable="true" ma:displayName="AN" ma:default="FALSE" ma:internalName="RepAN">
      <xsd:simpleType>
        <xsd:restriction base="dms:Boolean"/>
      </xsd:simpleType>
    </xsd:element>
    <xsd:element name="RepANNumber" ma:index="21" nillable="true" ma:displayName="AN Nummer" ma:internalName="RepANNumber">
      <xsd:simpleType>
        <xsd:restriction base="dms:Text"/>
      </xsd:simpleType>
    </xsd:element>
    <xsd:element name="RepProjectManager" ma:index="22" nillable="true" ma:displayName="Projectleider" ma:internalName="RepProjectManager">
      <xsd:simpleType>
        <xsd:restriction base="dms:Text"/>
      </xsd:simpleType>
    </xsd:element>
    <xsd:element name="RepProjectName" ma:index="23" nillable="true" ma:displayName="Projectnaam" ma:internalName="RepProjectName">
      <xsd:simpleType>
        <xsd:restriction base="dms:Text"/>
      </xsd:simpleType>
    </xsd:element>
    <xsd:element name="RepSector_0" ma:index="25" nillable="true" ma:taxonomy="true" ma:internalName="RepSector_0" ma:taxonomyFieldName="RepSector" ma:displayName="Sector" ma:default="" ma:fieldId="{41811730-f000-4dc0-a699-476cd67ba1ec}" ma:taxonomyMulti="true" ma:sspId="65bb9fad-8ecd-4e58-b951-1b0a685157da" ma:termSetId="f094b31b-0180-4851-9ebd-5c7d9552b19c" ma:anchorId="00000000-0000-0000-0000-000000000000" ma:open="false" ma:isKeyword="false">
      <xsd:complexType>
        <xsd:sequence>
          <xsd:element ref="pc:Terms" minOccurs="0" maxOccurs="1"/>
        </xsd:sequence>
      </xsd:complexType>
    </xsd:element>
    <xsd:element name="RepCurricularTheme_0" ma:index="27" nillable="true" ma:taxonomy="true" ma:internalName="RepCurricularTheme_0" ma:taxonomyFieldName="RepCurricularTheme" ma:displayName="Leerplankundig thema" ma:fieldId="{41811730-f000-49a6-962c-7d5942b261fc}" ma:sspId="65bb9fad-8ecd-4e58-b951-1b0a685157da" ma:termSetId="c46f7ee8-50c4-42e2-9209-7c6adacde0a9" ma:anchorId="00000000-0000-0000-0000-000000000000" ma:open="false" ma:isKeyword="false">
      <xsd:complexType>
        <xsd:sequence>
          <xsd:element ref="pc:Terms" minOccurs="0" maxOccurs="1"/>
        </xsd:sequence>
      </xsd:complexType>
    </xsd:element>
    <xsd:element name="RepSectionSpecificTheme_0" ma:index="29" nillable="true" ma:taxonomy="true" ma:internalName="RepSectionSpecificTheme_0" ma:taxonomyFieldName="RepSectionSpecificTheme" ma:displayName="Vakspecifiek thema" ma:fieldId="{41811730-f000-47c9-8a06-df9868361aab}" ma:sspId="65bb9fad-8ecd-4e58-b951-1b0a685157da" ma:termSetId="d6eaa525-a5d0-4a07-b890-e9233743789f" ma:anchorId="00000000-0000-0000-0000-000000000000" ma:open="false" ma:isKeyword="false">
      <xsd:complexType>
        <xsd:sequence>
          <xsd:element ref="pc:Terms" minOccurs="0" maxOccurs="1"/>
        </xsd:sequence>
      </xsd:complexType>
    </xsd:element>
    <xsd:element name="RepSection_0" ma:index="31" nillable="true" ma:taxonomy="true" ma:internalName="RepSection_0" ma:taxonomyFieldName="RepSection" ma:displayName="Vaksectie" ma:fieldId="{41811730-f000-4881-8daa-6e8dd38b1ab1}" ma:sspId="65bb9fad-8ecd-4e58-b951-1b0a685157da" ma:termSetId="c6f33e55-e762-4fa4-8346-db1fc1809b2d" ma:anchorId="00000000-0000-0000-0000-000000000000" ma:open="false" ma:isKeyword="false">
      <xsd:complexType>
        <xsd:sequence>
          <xsd:element ref="pc:Terms" minOccurs="0" maxOccurs="1"/>
        </xsd:sequence>
      </xsd:complexType>
    </xsd:element>
    <xsd:element name="RepAreasOfExpertise_0" ma:index="33" nillable="true" ma:taxonomy="true" ma:internalName="RepAreasOfExpertise_0" ma:taxonomyFieldName="RepAreasOfExpertise" ma:displayName="Vakgebied" ma:fieldId="{41811730-f000-41a6-9b8a-29f77b277b4a}" ma:sspId="65bb9fad-8ecd-4e58-b951-1b0a685157da" ma:termSetId="53b2aeb1-af69-41af-ab5c-dcba5f532adf" ma:anchorId="00000000-0000-0000-0000-000000000000" ma:open="true" ma:isKeyword="false">
      <xsd:complexType>
        <xsd:sequence>
          <xsd:element ref="pc:Terms" minOccurs="0" maxOccurs="1"/>
        </xsd:sequence>
      </xsd:complexType>
    </xsd:element>
    <xsd:element name="RepSubjectContent_0" ma:index="35" nillable="true" ma:taxonomy="true" ma:internalName="RepSubjectContent_0" ma:taxonomyFieldName="RepSubjectContent" ma:displayName="Vakinhoud" ma:fieldId="{41811730-f000-43d1-9a5c-533514ab0582}" ma:sspId="65bb9fad-8ecd-4e58-b951-1b0a685157da" ma:termSetId="3eef768d-4fe2-4c08-af8a-4dfaa4cac8a4" ma:anchorId="00000000-0000-0000-0000-000000000000" ma:open="false" ma:isKeyword="false">
      <xsd:complexType>
        <xsd:sequence>
          <xsd:element ref="pc:Terms" minOccurs="0" maxOccurs="1"/>
        </xsd:sequence>
      </xsd:complexType>
    </xsd:element>
    <xsd:element name="RepDocumentType_0" ma:index="37" nillable="true" ma:taxonomy="true" ma:internalName="RepDocumentType_0" ma:taxonomyFieldName="RepDocumentType" ma:displayName="Documenttypering" ma:fieldId="{41811730-f000-4c72-b54d-df109a5aaa00}" ma:sspId="65bb9fad-8ecd-4e58-b951-1b0a685157da" ma:termSetId="54bd4068-eea5-4eb8-b4d4-e740f64d998f" ma:anchorId="00000000-0000-0000-0000-000000000000" ma:open="true" ma:isKeyword="false">
      <xsd:complexType>
        <xsd:sequence>
          <xsd:element ref="pc:Terms" minOccurs="0" maxOccurs="1"/>
        </xsd:sequence>
      </xsd:complexType>
    </xsd:element>
    <xsd:element name="RepRelationOtherSloProjects" ma:index="38" nillable="true" ma:displayName="Relatie met andere projecten" ma:internalName="RepRelationOtherSloProjects">
      <xsd:simpleType>
        <xsd:restriction base="dms:Unknown"/>
      </xsd:simpleType>
    </xsd:element>
    <xsd:element name="RepFileFormat_0" ma:index="40" nillable="true" ma:taxonomy="true" ma:internalName="RepFileFormat_0" ma:taxonomyFieldName="RepFileFormat" ma:displayName="Bestandsformaat" ma:fieldId="{41811730-f000-458e-badf-a33146a595e3}" ma:sspId="65bb9fad-8ecd-4e58-b951-1b0a685157da" ma:termSetId="5467ae8d-8919-4592-b5d8-720a7073244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106a2ac-038a-457f-8b58-ec67130d9d6d" elementFormDefault="qualified">
    <xsd:import namespace="http://schemas.microsoft.com/office/2006/documentManagement/types"/>
    <xsd:import namespace="http://schemas.microsoft.com/office/infopath/2007/PartnerControls"/>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5" nillable="true" ma:displayName="Taxonomy Catch All Column" ma:hidden="true" ma:list="{38f83059-1491-4012-b4c3-84f3b7dad14e}" ma:internalName="TaxCatchAll" ma:showField="CatchAllData" ma:web="7106a2ac-038a-457f-8b58-ec67130d9d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RepAN xmlns="http://schemas.microsoft.com/sharepoint/v3">false</RepAN>
    <RepSector_0 xmlns="http://schemas.microsoft.com/sharepoint/v3">
      <Terms xmlns="http://schemas.microsoft.com/office/infopath/2007/PartnerControls"/>
    </RepSector_0>
    <RepDocumentType_0 xmlns="http://schemas.microsoft.com/sharepoint/v3">
      <Terms xmlns="http://schemas.microsoft.com/office/infopath/2007/PartnerControls"/>
    </RepDocumentType_0>
    <RepSectionSpecificTheme_0 xmlns="http://schemas.microsoft.com/sharepoint/v3">
      <Terms xmlns="http://schemas.microsoft.com/office/infopath/2007/PartnerControls"/>
    </RepSectionSpecificTheme_0>
    <RepProjectManager xmlns="http://schemas.microsoft.com/sharepoint/v3" xsi:nil="true"/>
    <RepAuthor_0 xmlns="http://schemas.microsoft.com/sharepoint/v3">
      <Terms xmlns="http://schemas.microsoft.com/office/infopath/2007/PartnerControls"/>
    </RepAuthor_0>
    <RepCurricularTheme_0 xmlns="http://schemas.microsoft.com/sharepoint/v3">
      <Terms xmlns="http://schemas.microsoft.com/office/infopath/2007/PartnerControls"/>
    </RepCurricularTheme_0>
    <RepSection_0 xmlns="http://schemas.microsoft.com/sharepoint/v3">
      <Terms xmlns="http://schemas.microsoft.com/office/infopath/2007/PartnerControls"/>
    </RepSection_0>
    <RepSummary xmlns="http://schemas.microsoft.com/sharepoint/v3" xsi:nil="true"/>
    <RepRelationOtherSloProjects xmlns="http://schemas.microsoft.com/sharepoint/v3" xsi:nil="true"/>
    <TaxCatchAll xmlns="7106a2ac-038a-457f-8b58-ec67130d9d6d"/>
    <RepFileFormat_0 xmlns="http://schemas.microsoft.com/sharepoint/v3">
      <Terms xmlns="http://schemas.microsoft.com/office/infopath/2007/PartnerControls"/>
    </RepFileFormat_0>
    <RepYear_0 xmlns="http://schemas.microsoft.com/sharepoint/v3">
      <Terms xmlns="http://schemas.microsoft.com/office/infopath/2007/PartnerControls"/>
    </RepYear_0>
    <RepANNumber xmlns="http://schemas.microsoft.com/sharepoint/v3" xsi:nil="true"/>
    <RepAreasOfExpertise_0 xmlns="http://schemas.microsoft.com/sharepoint/v3">
      <Terms xmlns="http://schemas.microsoft.com/office/infopath/2007/PartnerControls"/>
    </RepAreasOfExpertise_0>
    <RepSubjectContent_0 xmlns="http://schemas.microsoft.com/sharepoint/v3">
      <Terms xmlns="http://schemas.microsoft.com/office/infopath/2007/PartnerControls"/>
    </RepSubjectContent_0>
    <RepIsbn xmlns="http://schemas.microsoft.com/sharepoint/v3" xsi:nil="true"/>
    <RepAuthorInternal xmlns="http://schemas.microsoft.com/sharepoint/v3">
      <UserInfo>
        <DisplayName/>
        <AccountId xsi:nil="true"/>
        <AccountType/>
      </UserInfo>
    </RepAuthorInternal>
    <RepProjectName xmlns="http://schemas.microsoft.com/sharepoint/v3">Maatschappijwetenschappen</RepProjectName>
    <RepApaNotation xmlns="http://schemas.microsoft.com/sharepoint/v3" xsi:nil="true"/>
    <_dlc_DocId xmlns="7106a2ac-038a-457f-8b58-ec67130d9d6d">47XQ5P3E4USX-10-3725</_dlc_DocId>
    <_dlc_DocIdUrl xmlns="7106a2ac-038a-457f-8b58-ec67130d9d6d">
      <Url>http://downloads.slo.nl/_layouts/15/DocIdRedir.aspx?ID=47XQ5P3E4USX-10-3725</Url>
      <Description>47XQ5P3E4USX-10-3725</Description>
    </_dlc_DocIdUrl>
  </documentManagement>
</p:properties>
</file>

<file path=customXml/itemProps1.xml><?xml version="1.0" encoding="utf-8"?>
<ds:datastoreItem xmlns:ds="http://schemas.openxmlformats.org/officeDocument/2006/customXml" ds:itemID="{11353B52-BDCB-4B07-8588-94577B52A9A8}"/>
</file>

<file path=customXml/itemProps2.xml><?xml version="1.0" encoding="utf-8"?>
<ds:datastoreItem xmlns:ds="http://schemas.openxmlformats.org/officeDocument/2006/customXml" ds:itemID="{FE6F3F39-B45C-4435-A4DB-7BFF2D6FB731}"/>
</file>

<file path=customXml/itemProps3.xml><?xml version="1.0" encoding="utf-8"?>
<ds:datastoreItem xmlns:ds="http://schemas.openxmlformats.org/officeDocument/2006/customXml" ds:itemID="{A8379E82-EF46-41B8-959E-DFA2D93B255F}"/>
</file>

<file path=customXml/itemProps4.xml><?xml version="1.0" encoding="utf-8"?>
<ds:datastoreItem xmlns:ds="http://schemas.openxmlformats.org/officeDocument/2006/customXml" ds:itemID="{A53C0DDF-D59C-4349-B80F-E9FB90B55CAB}"/>
</file>

<file path=docProps/app.xml><?xml version="1.0" encoding="utf-8"?>
<Properties xmlns="http://schemas.openxmlformats.org/officeDocument/2006/extended-properties" xmlns:vt="http://schemas.openxmlformats.org/officeDocument/2006/docPropsVTypes">
  <Template>Civic</Template>
  <TotalTime>4527</TotalTime>
  <Words>627</Words>
  <Application>Microsoft Office PowerPoint</Application>
  <PresentationFormat>Diavoorstelling (4:3)</PresentationFormat>
  <Paragraphs>91</Paragraphs>
  <Slides>12</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12</vt:i4>
      </vt:variant>
    </vt:vector>
  </HeadingPairs>
  <TitlesOfParts>
    <vt:vector size="18" baseType="lpstr">
      <vt:lpstr>Arial</vt:lpstr>
      <vt:lpstr>Calibri</vt:lpstr>
      <vt:lpstr>Georgia</vt:lpstr>
      <vt:lpstr>Wingdings</vt:lpstr>
      <vt:lpstr>Wingdings 2</vt:lpstr>
      <vt:lpstr>Civiel</vt:lpstr>
      <vt:lpstr>Maatschappijwetenschappen in  klas 5 en 6</vt:lpstr>
      <vt:lpstr>Beelden van een vak </vt:lpstr>
      <vt:lpstr>Beelden van een vak </vt:lpstr>
      <vt:lpstr>Eindexamenvak maatschappijwetenschappen</vt:lpstr>
      <vt:lpstr>Realistische school </vt:lpstr>
      <vt:lpstr>MAW = Sociale wetenschappen </vt:lpstr>
      <vt:lpstr>Overzicht van hoofdconcepten en kernconcepten</vt:lpstr>
      <vt:lpstr>PowerPoint-presentatie</vt:lpstr>
      <vt:lpstr>Onderwerpen, lessen en aanpak </vt:lpstr>
      <vt:lpstr>Onderzoekend, PGO, Actualiteit …</vt:lpstr>
      <vt:lpstr>PowerPoint-presentatie</vt:lpstr>
      <vt:lpstr>Vragen?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PPP Maatschappijwetenschappen klas 56 voorlichting eindversie</dc:title>
  <dc:creator>CoNi</dc:creator>
  <cp:lastModifiedBy>Coen Gelinck</cp:lastModifiedBy>
  <cp:revision>458</cp:revision>
  <dcterms:created xsi:type="dcterms:W3CDTF">2012-10-28T19:56:19Z</dcterms:created>
  <dcterms:modified xsi:type="dcterms:W3CDTF">2017-03-27T13:21:45Z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0x010100D2854694664375418C0DFD97ECA4320E</vt:lpwstr>
  </property>
  <property fmtid="{D5CDD505-2E9C-101B-9397-08002B2CF9AE}" pid="3" name="_dlc_DocIdItemGuid">
    <vt:lpwstr>1e76fdde-9cf1-4cb4-b525-de16e9692f18</vt:lpwstr>
  </property>
  <property fmtid="{D5CDD505-2E9C-101B-9397-08002B2CF9AE}" pid="4" name="RepAreasOfExpertise">
    <vt:lpwstr/>
  </property>
  <property fmtid="{D5CDD505-2E9C-101B-9397-08002B2CF9AE}" pid="5" name="TaxKeyword">
    <vt:lpwstr/>
  </property>
  <property fmtid="{D5CDD505-2E9C-101B-9397-08002B2CF9AE}" pid="6" name="RepDocumentType">
    <vt:lpwstr/>
  </property>
  <property fmtid="{D5CDD505-2E9C-101B-9397-08002B2CF9AE}" pid="7" name="RepSectionSpecificTheme">
    <vt:lpwstr/>
  </property>
  <property fmtid="{D5CDD505-2E9C-101B-9397-08002B2CF9AE}" pid="8" name="RepCurricularTheme">
    <vt:lpwstr/>
  </property>
  <property fmtid="{D5CDD505-2E9C-101B-9397-08002B2CF9AE}" pid="9" name="TaxKeywordTaxHTField">
    <vt:lpwstr/>
  </property>
  <property fmtid="{D5CDD505-2E9C-101B-9397-08002B2CF9AE}" pid="10" name="RepSection">
    <vt:lpwstr/>
  </property>
  <property fmtid="{D5CDD505-2E9C-101B-9397-08002B2CF9AE}" pid="11" name="RepAuthor">
    <vt:lpwstr/>
  </property>
  <property fmtid="{D5CDD505-2E9C-101B-9397-08002B2CF9AE}" pid="12" name="RepSubjectContent">
    <vt:lpwstr/>
  </property>
  <property fmtid="{D5CDD505-2E9C-101B-9397-08002B2CF9AE}" pid="13" name="RepSector">
    <vt:lpwstr/>
  </property>
  <property fmtid="{D5CDD505-2E9C-101B-9397-08002B2CF9AE}" pid="14" name="RepFileFormat">
    <vt:lpwstr/>
  </property>
  <property fmtid="{D5CDD505-2E9C-101B-9397-08002B2CF9AE}" pid="15" name="RepYear">
    <vt:lpwstr/>
  </property>
</Properties>
</file>