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1"/>
  </p:notesMasterIdLst>
  <p:sldIdLst>
    <p:sldId id="266" r:id="rId6"/>
    <p:sldId id="264" r:id="rId7"/>
    <p:sldId id="262" r:id="rId8"/>
    <p:sldId id="265" r:id="rId9"/>
    <p:sldId id="258" r:id="rId10"/>
  </p:sldIdLst>
  <p:sldSz cx="9144000" cy="6858000" type="screen4x3"/>
  <p:notesSz cx="6794500" cy="99314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jolein Haandrikman" initials="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780" autoAdjust="0"/>
  </p:normalViewPr>
  <p:slideViewPr>
    <p:cSldViewPr>
      <p:cViewPr varScale="1">
        <p:scale>
          <a:sx n="102" d="100"/>
          <a:sy n="102" d="100"/>
        </p:scale>
        <p:origin x="188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B94CF2DB-E555-4499-ABC9-0FFD490462A5}" type="datetimeFigureOut">
              <a:rPr lang="nl-NL" smtClean="0"/>
              <a:t>8-10-2019</a:t>
            </a:fld>
            <a:endParaRPr lang="nl-NL"/>
          </a:p>
        </p:txBody>
      </p:sp>
      <p:sp>
        <p:nvSpPr>
          <p:cNvPr id="4" name="Tijdelijke aanduiding voor dia-afbeelding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A017C0DF-8D3D-449B-B266-AC4073E9A948}" type="slidenum">
              <a:rPr lang="nl-NL" smtClean="0"/>
              <a:t>‹nr.›</a:t>
            </a:fld>
            <a:endParaRPr lang="nl-NL"/>
          </a:p>
        </p:txBody>
      </p:sp>
    </p:spTree>
    <p:extLst>
      <p:ext uri="{BB962C8B-B14F-4D97-AF65-F5344CB8AC3E}">
        <p14:creationId xmlns:p14="http://schemas.microsoft.com/office/powerpoint/2010/main" val="1594342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a:p>
            <a:r>
              <a:rPr lang="nl-NL" dirty="0"/>
              <a:t>Suggesties voor groepsindeling context lerarenopleiding:</a:t>
            </a:r>
          </a:p>
          <a:p>
            <a:r>
              <a:rPr lang="nl-NL" dirty="0"/>
              <a:t>De</a:t>
            </a:r>
            <a:r>
              <a:rPr lang="nl-NL" baseline="0" dirty="0"/>
              <a:t> begeleiding van de ontwerpopdracht is veelal een kwestie van maatwerk omdat de opdrachten sterk verschillen.</a:t>
            </a:r>
            <a:endParaRPr lang="nl-NL" dirty="0"/>
          </a:p>
          <a:p>
            <a:endParaRPr lang="nl-NL" dirty="0"/>
          </a:p>
          <a:p>
            <a:r>
              <a:rPr lang="nl-NL" dirty="0"/>
              <a:t>Suggesties</a:t>
            </a:r>
            <a:r>
              <a:rPr lang="nl-NL" baseline="0" dirty="0"/>
              <a:t> voor een docententeam:</a:t>
            </a:r>
          </a:p>
          <a:p>
            <a:pPr marL="171450" indent="-171450">
              <a:buFontTx/>
              <a:buChar char="-"/>
            </a:pPr>
            <a:r>
              <a:rPr lang="nl-NL" baseline="0" dirty="0"/>
              <a:t>Zorg ervoor dat inhoudelijk betrokkenen vanuit alle verschillende profielen betrokken zijn.</a:t>
            </a:r>
          </a:p>
          <a:p>
            <a:pPr marL="171450" indent="-171450">
              <a:buFontTx/>
              <a:buChar char="-"/>
            </a:pPr>
            <a:r>
              <a:rPr lang="nl-NL" baseline="0" dirty="0"/>
              <a:t>Gebruik de bron die bij de ontwerpopdracht hoort en licht hier een aantal thema's uit voor een plenaire bespreking.</a:t>
            </a:r>
            <a:endParaRPr lang="nl-NL" dirty="0"/>
          </a:p>
          <a:p>
            <a:endParaRPr lang="nl-NL" dirty="0"/>
          </a:p>
          <a:p>
            <a:r>
              <a:rPr lang="nl-NL" dirty="0"/>
              <a:t>Aspecten</a:t>
            </a:r>
            <a:r>
              <a:rPr lang="nl-NL" baseline="0" dirty="0"/>
              <a:t> die bij iedere ontwerpopdracht terugkomen:</a:t>
            </a:r>
          </a:p>
          <a:p>
            <a:r>
              <a:rPr lang="nl-NL" baseline="0" dirty="0"/>
              <a:t>- </a:t>
            </a:r>
            <a:endParaRPr lang="nl-NL"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2</a:t>
            </a:fld>
            <a:endParaRPr lang="nl-NL" dirty="0"/>
          </a:p>
        </p:txBody>
      </p:sp>
    </p:spTree>
    <p:extLst>
      <p:ext uri="{BB962C8B-B14F-4D97-AF65-F5344CB8AC3E}">
        <p14:creationId xmlns:p14="http://schemas.microsoft.com/office/powerpoint/2010/main" val="3412261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Bekijk welke ontwerpopdracht</a:t>
            </a:r>
            <a:r>
              <a:rPr lang="nl-NL" baseline="0" dirty="0"/>
              <a:t> het beste aansluit bij de situatie op uw (stage)school. Hierbij is het van belang dat u hierover, indien mogelijk, afspraken maakt met het management of met uw stagebegeleider, om de kans te vergroten dat uw product daadwerkelijk in gebruik wordt genomen. De reikwijdte van de opdrachten verschilt aanzienlijk, van het ontwikkelen van een aantal lesactiviteiten, of een werkwijze voor het voeren van loopbaangesprekken, tot een volledig doorlopend LOB-programma.</a:t>
            </a:r>
          </a:p>
          <a:p>
            <a:r>
              <a:rPr lang="nl-NL" baseline="0" dirty="0"/>
              <a:t>Wanneer u een passende opdracht heeft uitgekozen en hierover afspraken heeft gemaakt binnen de school, kunt u gebruik maken van de bijbehorende publicatie als bron. </a:t>
            </a:r>
          </a:p>
          <a:p>
            <a:endParaRPr lang="nl-NL" baseline="0" dirty="0"/>
          </a:p>
          <a:p>
            <a:r>
              <a:rPr lang="nl-NL" baseline="0" dirty="0"/>
              <a:t>Mogelijkheden voor samenwerking:</a:t>
            </a:r>
          </a:p>
          <a:p>
            <a:pPr marL="171450" indent="-171450">
              <a:buFontTx/>
              <a:buChar char="-"/>
            </a:pPr>
            <a:r>
              <a:rPr lang="nl-NL" baseline="0" dirty="0"/>
              <a:t>Studenten met eenzelfde stageschool kunnen samenwerken aan één opdracht;</a:t>
            </a:r>
          </a:p>
          <a:p>
            <a:pPr marL="171450" indent="-171450">
              <a:buFontTx/>
              <a:buChar char="-"/>
            </a:pPr>
            <a:r>
              <a:rPr lang="nl-NL" baseline="0" dirty="0"/>
              <a:t>Studenten met eenzelfde ontwerpopdracht worden gezamenlijk als begeleid of geven elkaar feedback op elkaars producten. </a:t>
            </a:r>
            <a:endParaRPr lang="nl-NL"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3</a:t>
            </a:fld>
            <a:endParaRPr lang="nl-NL" dirty="0"/>
          </a:p>
        </p:txBody>
      </p:sp>
    </p:spTree>
    <p:extLst>
      <p:ext uri="{BB962C8B-B14F-4D97-AF65-F5344CB8AC3E}">
        <p14:creationId xmlns:p14="http://schemas.microsoft.com/office/powerpoint/2010/main" val="1151819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Ter bespreking:</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a:t>In het curriculaire spinnenweb worden alle aspecten van het leerplan in hun onderlinge samenhang weergeven.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a:solidFill>
                  <a:schemeClr val="tx1"/>
                </a:solidFill>
                <a:effectLst/>
                <a:latin typeface="+mn-lt"/>
                <a:ea typeface="+mn-ea"/>
                <a:cs typeface="+mn-cs"/>
              </a:rPr>
              <a:t>Eén van de grootste uitdagingen bij het ontwerpen van onderwijs, is het creëren van een samenhangende les, lessenreeks of jaarprogramma. Met andere woorden, het ontwerp moet logisch in elkaar steken en een passend geheel vormen. Welke consequenties hebben de gekozen leerdoelen en leerinhouden, voor bijvoorbeeld de leeractiviteiten? En wat betekenen deze doelen en inhouden voor de beoordeling; wat en hoe wordt er beoordeeld? En wat betekent het voor de tijd en plaats waar leerlingen leren? Voor het creëren van zo'n samenhangend</a:t>
            </a:r>
            <a:r>
              <a:rPr lang="nl-NL" sz="1200" kern="1200" baseline="0" dirty="0">
                <a:solidFill>
                  <a:schemeClr val="tx1"/>
                </a:solidFill>
                <a:effectLst/>
                <a:latin typeface="+mn-lt"/>
                <a:ea typeface="+mn-ea"/>
                <a:cs typeface="+mn-cs"/>
              </a:rPr>
              <a:t> ontwerp</a:t>
            </a:r>
            <a:r>
              <a:rPr lang="nl-NL" sz="1200" kern="1200" dirty="0">
                <a:solidFill>
                  <a:schemeClr val="tx1"/>
                </a:solidFill>
                <a:effectLst/>
                <a:latin typeface="+mn-lt"/>
                <a:ea typeface="+mn-ea"/>
                <a:cs typeface="+mn-cs"/>
              </a:rPr>
              <a:t>, kan het curriculaire spinnenweb ondersteuning bieden.</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pPr marL="0" indent="0">
              <a:buFontTx/>
              <a:buNone/>
            </a:pPr>
            <a:endParaRPr lang="nl-NL" u="none" dirty="0"/>
          </a:p>
        </p:txBody>
      </p:sp>
      <p:sp>
        <p:nvSpPr>
          <p:cNvPr id="4" name="Tijdelijke aanduiding voor dianummer 3"/>
          <p:cNvSpPr>
            <a:spLocks noGrp="1"/>
          </p:cNvSpPr>
          <p:nvPr>
            <p:ph type="sldNum" sz="quarter" idx="10"/>
          </p:nvPr>
        </p:nvSpPr>
        <p:spPr/>
        <p:txBody>
          <a:bodyPr/>
          <a:lstStyle/>
          <a:p>
            <a:fld id="{D224104D-ADF3-4D0F-BA59-15213FC20496}" type="slidenum">
              <a:rPr lang="nl-NL" smtClean="0"/>
              <a:t>5</a:t>
            </a:fld>
            <a:endParaRPr lang="nl-NL" dirty="0"/>
          </a:p>
        </p:txBody>
      </p:sp>
    </p:spTree>
    <p:extLst>
      <p:ext uri="{BB962C8B-B14F-4D97-AF65-F5344CB8AC3E}">
        <p14:creationId xmlns:p14="http://schemas.microsoft.com/office/powerpoint/2010/main" val="3775780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263147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265993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611049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13" name="Afbeelding 12" descr="shutterstock_23739916_mag_klein_vaag_geknipt.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
            <a:ext cx="9150875" cy="4074583"/>
          </a:xfrm>
          <a:prstGeom prst="rect">
            <a:avLst/>
          </a:prstGeom>
        </p:spPr>
      </p:pic>
      <p:sp>
        <p:nvSpPr>
          <p:cNvPr id="8" name="Rechthoek 7"/>
          <p:cNvSpPr/>
          <p:nvPr userDrawn="1"/>
        </p:nvSpPr>
        <p:spPr>
          <a:xfrm>
            <a:off x="0" y="3683000"/>
            <a:ext cx="9144000" cy="317500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dirty="0">
              <a:solidFill>
                <a:prstClr val="white"/>
              </a:solidFill>
            </a:endParaRPr>
          </a:p>
        </p:txBody>
      </p:sp>
      <p:pic>
        <p:nvPicPr>
          <p:cNvPr id="9" name="Afbeelding 8" descr="SLO_logo_totaa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55067" y="867805"/>
            <a:ext cx="1289733" cy="7259099"/>
          </a:xfrm>
          <a:prstGeom prst="rect">
            <a:avLst/>
          </a:prstGeom>
        </p:spPr>
      </p:pic>
      <p:sp>
        <p:nvSpPr>
          <p:cNvPr id="2" name="Titel 1"/>
          <p:cNvSpPr>
            <a:spLocks noGrp="1"/>
          </p:cNvSpPr>
          <p:nvPr>
            <p:ph type="ctrTitle"/>
          </p:nvPr>
        </p:nvSpPr>
        <p:spPr>
          <a:xfrm>
            <a:off x="2617788" y="1309533"/>
            <a:ext cx="6314545" cy="2348473"/>
          </a:xfrm>
        </p:spPr>
        <p:txBody>
          <a:bodyPr>
            <a:normAutofit/>
          </a:bodyPr>
          <a:lstStyle>
            <a:lvl1pPr algn="l">
              <a:defRPr sz="4000" b="1" i="0">
                <a:latin typeface="Arial"/>
                <a:cs typeface="Arial"/>
              </a:defRPr>
            </a:lvl1pPr>
          </a:lstStyle>
          <a:p>
            <a:r>
              <a:rPr lang="nl-NL"/>
              <a:t>Titelstijl van model bewerken</a:t>
            </a:r>
            <a:endParaRPr lang="nl-NL" dirty="0"/>
          </a:p>
        </p:txBody>
      </p:sp>
      <p:sp>
        <p:nvSpPr>
          <p:cNvPr id="3" name="Subtitel 2"/>
          <p:cNvSpPr>
            <a:spLocks noGrp="1"/>
          </p:cNvSpPr>
          <p:nvPr>
            <p:ph type="subTitle" idx="1"/>
          </p:nvPr>
        </p:nvSpPr>
        <p:spPr>
          <a:xfrm>
            <a:off x="2617787" y="4305300"/>
            <a:ext cx="6526212" cy="1217100"/>
          </a:xfrm>
        </p:spPr>
        <p:txBody>
          <a:bodyPr>
            <a:normAutofit/>
          </a:bodyPr>
          <a:lstStyle>
            <a:lvl1pPr marL="0" indent="0" algn="l">
              <a:buNone/>
              <a:defRPr sz="2400" b="1" i="0">
                <a:solidFill>
                  <a:schemeClr val="bg1">
                    <a:lumMod val="65000"/>
                  </a:schemeClr>
                </a:solidFill>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endParaRPr lang="nl-NL" dirty="0"/>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
        <p:nvSpPr>
          <p:cNvPr id="10" name="Rechthoek 9"/>
          <p:cNvSpPr/>
          <p:nvPr userDrawn="1"/>
        </p:nvSpPr>
        <p:spPr>
          <a:xfrm>
            <a:off x="2439792" y="3683000"/>
            <a:ext cx="6704207" cy="303989"/>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sz="1400" dirty="0">
              <a:solidFill>
                <a:prstClr val="white"/>
              </a:solidFill>
            </a:endParaRPr>
          </a:p>
        </p:txBody>
      </p:sp>
      <p:sp>
        <p:nvSpPr>
          <p:cNvPr id="12" name="Rechthoek 11"/>
          <p:cNvSpPr/>
          <p:nvPr userDrawn="1"/>
        </p:nvSpPr>
        <p:spPr>
          <a:xfrm>
            <a:off x="2439793" y="3658006"/>
            <a:ext cx="5105182" cy="30398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nl-NL" sz="1400" dirty="0">
                <a:solidFill>
                  <a:prstClr val="white"/>
                </a:solidFill>
              </a:rPr>
              <a:t>SLO </a:t>
            </a:r>
            <a:r>
              <a:rPr lang="nl-NL" sz="1200" dirty="0">
                <a:solidFill>
                  <a:prstClr val="white"/>
                </a:solidFill>
              </a:rPr>
              <a:t>●</a:t>
            </a:r>
            <a:r>
              <a:rPr lang="nl-NL" sz="1400" dirty="0">
                <a:solidFill>
                  <a:prstClr val="white"/>
                </a:solidFill>
              </a:rPr>
              <a:t> nationaal expertisecentrum leerplanontwikkeling</a:t>
            </a:r>
          </a:p>
        </p:txBody>
      </p:sp>
    </p:spTree>
    <p:extLst>
      <p:ext uri="{BB962C8B-B14F-4D97-AF65-F5344CB8AC3E}">
        <p14:creationId xmlns:p14="http://schemas.microsoft.com/office/powerpoint/2010/main" val="750555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899904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732719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65790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dirty="0">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498827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dirty="0">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9445123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dirty="0">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1192517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62864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3026633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a:t>Sleep de afbeelding naar de tijdelijke aanduiding of 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dirty="0">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17639110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2889562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09803BF-A17C-4846-9E8E-9066EF5C02B5}" type="datetimeFigureOut">
              <a:rPr lang="nl-NL" smtClean="0">
                <a:solidFill>
                  <a:prstClr val="black">
                    <a:tint val="75000"/>
                  </a:prstClr>
                </a:solidFill>
              </a:rPr>
              <a:pPr/>
              <a:t>8-10-2019</a:t>
            </a:fld>
            <a:endParaRPr lang="nl-NL" dirty="0">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dirty="0">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EFECCCC9-B970-6D4A-A7A8-4C900A203D51}"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402137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94FD11D-C343-4374-BC34-ADE344118074}" type="datetimeFigureOut">
              <a:rPr lang="nl-NL" smtClean="0"/>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76638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410855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94FD11D-C343-4374-BC34-ADE344118074}" type="datetimeFigureOut">
              <a:rPr lang="nl-NL" smtClean="0"/>
              <a:t>8-10-2019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54365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94FD11D-C343-4374-BC34-ADE344118074}" type="datetimeFigureOut">
              <a:rPr lang="nl-NL" smtClean="0"/>
              <a:t>8-10-2019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55167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94FD11D-C343-4374-BC34-ADE344118074}" type="datetimeFigureOut">
              <a:rPr lang="nl-NL" smtClean="0"/>
              <a:t>8-10-2019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53332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231136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94FD11D-C343-4374-BC34-ADE344118074}" type="datetimeFigureOut">
              <a:rPr lang="nl-NL" smtClean="0"/>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D9F83EDF-DE57-424F-83DF-DC7C8402185B}" type="slidenum">
              <a:rPr lang="nl-NL" smtClean="0"/>
              <a:t>‹nr.›</a:t>
            </a:fld>
            <a:endParaRPr lang="nl-NL"/>
          </a:p>
        </p:txBody>
      </p:sp>
    </p:spTree>
    <p:extLst>
      <p:ext uri="{BB962C8B-B14F-4D97-AF65-F5344CB8AC3E}">
        <p14:creationId xmlns:p14="http://schemas.microsoft.com/office/powerpoint/2010/main" val="1949735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FD11D-C343-4374-BC34-ADE344118074}" type="datetimeFigureOut">
              <a:rPr lang="nl-NL" smtClean="0"/>
              <a:t>8-10-2019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83EDF-DE57-424F-83DF-DC7C8402185B}" type="slidenum">
              <a:rPr lang="nl-NL" smtClean="0"/>
              <a:t>‹nr.›</a:t>
            </a:fld>
            <a:endParaRPr lang="nl-NL"/>
          </a:p>
        </p:txBody>
      </p:sp>
    </p:spTree>
    <p:extLst>
      <p:ext uri="{BB962C8B-B14F-4D97-AF65-F5344CB8AC3E}">
        <p14:creationId xmlns:p14="http://schemas.microsoft.com/office/powerpoint/2010/main" val="1885683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Titelstijl van model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C09803BF-A17C-4846-9E8E-9066EF5C02B5}" type="datetimeFigureOut">
              <a:rPr lang="nl-NL" smtClean="0">
                <a:solidFill>
                  <a:prstClr val="black">
                    <a:tint val="75000"/>
                  </a:prstClr>
                </a:solidFill>
              </a:rPr>
              <a:pPr defTabSz="457200"/>
              <a:t>8-10-2019</a:t>
            </a:fld>
            <a:endParaRPr lang="nl-NL" dirty="0">
              <a:solidFill>
                <a:prstClr val="black">
                  <a:tint val="75000"/>
                </a:prstClr>
              </a:solidFill>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nl-NL" dirty="0">
              <a:solidFill>
                <a:prstClr val="black">
                  <a:tint val="75000"/>
                </a:prstClr>
              </a:solidFill>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FECCCC9-B970-6D4A-A7A8-4C900A203D51}" type="slidenum">
              <a:rPr lang="nl-NL" smtClean="0">
                <a:solidFill>
                  <a:prstClr val="black">
                    <a:tint val="75000"/>
                  </a:prstClr>
                </a:solidFill>
              </a:rPr>
              <a:pPr defTabSz="457200"/>
              <a:t>‹nr.›</a:t>
            </a:fld>
            <a:endParaRPr lang="nl-NL" dirty="0">
              <a:solidFill>
                <a:prstClr val="black">
                  <a:tint val="75000"/>
                </a:prstClr>
              </a:solidFill>
            </a:endParaRPr>
          </a:p>
        </p:txBody>
      </p:sp>
      <p:sp>
        <p:nvSpPr>
          <p:cNvPr id="8" name="Rechthoek 7"/>
          <p:cNvSpPr/>
          <p:nvPr/>
        </p:nvSpPr>
        <p:spPr>
          <a:xfrm>
            <a:off x="0" y="6126163"/>
            <a:ext cx="9144000" cy="731837"/>
          </a:xfrm>
          <a:prstGeom prst="rect">
            <a:avLst/>
          </a:prstGeom>
          <a:solidFill>
            <a:srgbClr val="CC0066"/>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nl-NL" dirty="0">
              <a:solidFill>
                <a:prstClr val="white"/>
              </a:solidFill>
            </a:endParaRPr>
          </a:p>
        </p:txBody>
      </p:sp>
      <p:pic>
        <p:nvPicPr>
          <p:cNvPr id="10" name="Afbeelding 9" descr="SLO.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7200" y="6270356"/>
            <a:ext cx="557803" cy="359676"/>
          </a:xfrm>
          <a:prstGeom prst="rect">
            <a:avLst/>
          </a:prstGeom>
        </p:spPr>
      </p:pic>
      <p:pic>
        <p:nvPicPr>
          <p:cNvPr id="12" name="Afbeelding 11" descr="logo met tekst diap.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675928" y="6270356"/>
            <a:ext cx="2148912" cy="451119"/>
          </a:xfrm>
          <a:prstGeom prst="rect">
            <a:avLst/>
          </a:prstGeom>
        </p:spPr>
      </p:pic>
    </p:spTree>
    <p:extLst>
      <p:ext uri="{BB962C8B-B14F-4D97-AF65-F5344CB8AC3E}">
        <p14:creationId xmlns:p14="http://schemas.microsoft.com/office/powerpoint/2010/main" val="3310434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www.slo.nl/LO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lo.nl/@4366/beroepsgerichte" TargetMode="External"/><Relationship Id="rId3" Type="http://schemas.openxmlformats.org/officeDocument/2006/relationships/hyperlink" Target="https://slo.nl/@7195/praktijknabije-lob/" TargetMode="External"/><Relationship Id="rId7" Type="http://schemas.openxmlformats.org/officeDocument/2006/relationships/hyperlink" Target="https://slo.nl/@4391/draaiboek-buddystag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slo.nl/@4389/mbo" TargetMode="External"/><Relationship Id="rId5" Type="http://schemas.openxmlformats.org/officeDocument/2006/relationships/hyperlink" Target="https://slo.nl/@6430/klaar-start" TargetMode="External"/><Relationship Id="rId4" Type="http://schemas.openxmlformats.org/officeDocument/2006/relationships/hyperlink" Target="https://slo.nl/@4320/doorlopend-programma" TargetMode="External"/><Relationship Id="rId9" Type="http://schemas.openxmlformats.org/officeDocument/2006/relationships/hyperlink" Target="https://slo.nl/@4383/reflecteren-maa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sz="2700" dirty="0"/>
              <a:t>Leergang LOB: verdiepingsmodule</a:t>
            </a:r>
          </a:p>
        </p:txBody>
      </p:sp>
      <p:sp>
        <p:nvSpPr>
          <p:cNvPr id="3" name="Ondertitel 2"/>
          <p:cNvSpPr>
            <a:spLocks noGrp="1"/>
          </p:cNvSpPr>
          <p:nvPr>
            <p:ph type="subTitle" idx="1"/>
          </p:nvPr>
        </p:nvSpPr>
        <p:spPr/>
        <p:txBody>
          <a:bodyPr>
            <a:normAutofit/>
          </a:bodyPr>
          <a:lstStyle/>
          <a:p>
            <a:r>
              <a:rPr lang="nl-NL" i="1" dirty="0"/>
              <a:t>Blok 2</a:t>
            </a:r>
            <a:r>
              <a:rPr lang="nl-NL" i="1"/>
              <a:t>: ontwerp</a:t>
            </a:r>
            <a:endParaRPr lang="nl-NL" i="1" dirty="0"/>
          </a:p>
        </p:txBody>
      </p:sp>
    </p:spTree>
    <p:extLst>
      <p:ext uri="{BB962C8B-B14F-4D97-AF65-F5344CB8AC3E}">
        <p14:creationId xmlns:p14="http://schemas.microsoft.com/office/powerpoint/2010/main" val="64458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41687"/>
          </a:xfrm>
        </p:spPr>
        <p:txBody>
          <a:bodyPr>
            <a:normAutofit fontScale="90000"/>
          </a:bodyPr>
          <a:lstStyle/>
          <a:p>
            <a:r>
              <a:rPr lang="nl-NL" sz="2800" dirty="0"/>
              <a:t>Professionaliseringsmodule </a:t>
            </a:r>
            <a:br>
              <a:rPr lang="nl-NL" sz="2800" dirty="0"/>
            </a:br>
            <a:r>
              <a:rPr lang="nl-NL" sz="2800" b="1" dirty="0"/>
              <a:t>Blok 2 Ontwerp</a:t>
            </a:r>
            <a:endParaRPr lang="nl-NL" sz="2800" b="1" i="1" dirty="0"/>
          </a:p>
        </p:txBody>
      </p:sp>
      <p:sp>
        <p:nvSpPr>
          <p:cNvPr id="3" name="Tijdelijke aanduiding voor inhoud 2"/>
          <p:cNvSpPr>
            <a:spLocks noGrp="1"/>
          </p:cNvSpPr>
          <p:nvPr>
            <p:ph idx="1"/>
          </p:nvPr>
        </p:nvSpPr>
        <p:spPr>
          <a:xfrm>
            <a:off x="457200" y="1319842"/>
            <a:ext cx="8229600" cy="4813539"/>
          </a:xfrm>
        </p:spPr>
        <p:txBody>
          <a:bodyPr>
            <a:normAutofit fontScale="32500" lnSpcReduction="20000"/>
          </a:bodyPr>
          <a:lstStyle/>
          <a:p>
            <a:pPr marL="0" indent="0">
              <a:buNone/>
            </a:pPr>
            <a:r>
              <a:rPr lang="nl-NL" sz="4800" b="1" dirty="0"/>
              <a:t>Doelen </a:t>
            </a:r>
          </a:p>
          <a:p>
            <a:pPr marL="0" lvl="0" indent="0">
              <a:buNone/>
            </a:pPr>
            <a:r>
              <a:rPr lang="nl-NL" sz="4800" dirty="0">
                <a:solidFill>
                  <a:srgbClr val="CC0066"/>
                </a:solidFill>
              </a:rPr>
              <a:t>De deelnemer kan een uitwerking maken van (een onderdeel van) het LOB-programma, passend bij eigentijdse inzichten over LOB  en bij de </a:t>
            </a:r>
            <a:r>
              <a:rPr lang="nl-NL" sz="4900" dirty="0">
                <a:solidFill>
                  <a:srgbClr val="CC0066"/>
                </a:solidFill>
              </a:rPr>
              <a:t>visie van de school:</a:t>
            </a:r>
            <a:endParaRPr lang="nl-NL" sz="4800" dirty="0">
              <a:solidFill>
                <a:srgbClr val="CC0066"/>
              </a:solidFill>
            </a:endParaRPr>
          </a:p>
          <a:p>
            <a:pPr lvl="0"/>
            <a:r>
              <a:rPr lang="nl-NL" sz="4600" dirty="0">
                <a:solidFill>
                  <a:prstClr val="black"/>
                </a:solidFill>
              </a:rPr>
              <a:t>op basis van eigentijdse inzichten over LOB,  kwaliteits- en ontwerpcriteria opstellen;</a:t>
            </a:r>
          </a:p>
          <a:p>
            <a:pPr lvl="0"/>
            <a:r>
              <a:rPr lang="nl-NL" sz="4600" dirty="0">
                <a:solidFill>
                  <a:prstClr val="black"/>
                </a:solidFill>
              </a:rPr>
              <a:t>een ontwerp uitwerken vanuit een (school)visie met in achtneming van de opgestelde kwaliteits- en ontwerpcriteria.</a:t>
            </a:r>
          </a:p>
          <a:p>
            <a:pPr lvl="0"/>
            <a:endParaRPr lang="nl-NL" sz="4800" dirty="0"/>
          </a:p>
          <a:p>
            <a:pPr marL="0" indent="0">
              <a:buNone/>
            </a:pPr>
            <a:r>
              <a:rPr lang="nl-NL" sz="4800" b="1" dirty="0"/>
              <a:t>Activiteiten:</a:t>
            </a:r>
          </a:p>
          <a:p>
            <a:pPr marL="0" indent="0">
              <a:buNone/>
            </a:pPr>
            <a:r>
              <a:rPr lang="nl-NL" sz="4800" dirty="0"/>
              <a:t>1. Bestudeer de bron die hoort bij de ontwerpopdracht (zie overzicht)</a:t>
            </a:r>
          </a:p>
          <a:p>
            <a:pPr marL="0" indent="0">
              <a:buNone/>
            </a:pPr>
            <a:r>
              <a:rPr lang="nl-NL" sz="4800" dirty="0"/>
              <a:t>2. Bepaal de ontwerpcriteria: wanneer bent u tevreden?</a:t>
            </a:r>
          </a:p>
          <a:p>
            <a:pPr marL="0" indent="0">
              <a:buNone/>
            </a:pPr>
            <a:r>
              <a:rPr lang="nl-NL" sz="4800" dirty="0"/>
              <a:t>3. Werk het ontwerp uit op basis van de handreikingen in het bronmateriaal.</a:t>
            </a:r>
            <a:endParaRPr lang="nl-NL" sz="4400" dirty="0"/>
          </a:p>
          <a:p>
            <a:pPr marL="1314450" lvl="1" indent="-914400">
              <a:buFont typeface="+mj-lt"/>
              <a:buAutoNum type="arabicPeriod"/>
            </a:pPr>
            <a:endParaRPr lang="nl-NL" sz="4400" dirty="0"/>
          </a:p>
          <a:p>
            <a:pPr marL="0" indent="0">
              <a:buNone/>
            </a:pPr>
            <a:r>
              <a:rPr lang="nl-NL" sz="4800" b="1" dirty="0"/>
              <a:t>Bronnen:</a:t>
            </a:r>
          </a:p>
          <a:p>
            <a:r>
              <a:rPr lang="nl-NL" sz="4800" dirty="0"/>
              <a:t>Afhankelijk van de gekozen ontwerpopdracht (zie overzicht)</a:t>
            </a:r>
          </a:p>
          <a:p>
            <a:r>
              <a:rPr lang="nl-NL" sz="4800" dirty="0"/>
              <a:t>Overzicht van publicaties:</a:t>
            </a:r>
            <a:r>
              <a:rPr lang="nl-NL" sz="4800" dirty="0">
                <a:hlinkClick r:id="rId3"/>
              </a:rPr>
              <a:t> www.slo.nl/LOB</a:t>
            </a:r>
            <a:endParaRPr lang="nl-NL" sz="4800" dirty="0"/>
          </a:p>
          <a:p>
            <a:pPr marL="0" indent="0">
              <a:buNone/>
            </a:pPr>
            <a:endParaRPr lang="nl-NL" sz="4800" dirty="0"/>
          </a:p>
          <a:p>
            <a:pPr marL="0" indent="0">
              <a:buNone/>
            </a:pPr>
            <a:r>
              <a:rPr lang="nl-NL" sz="4800" b="1" dirty="0"/>
              <a:t>Beoogd resultaat:</a:t>
            </a:r>
          </a:p>
          <a:p>
            <a:r>
              <a:rPr lang="nl-NL" sz="4800" dirty="0"/>
              <a:t>Een uitgewerkt ontwerp ter verbetering van (een onderdeel van) het LOB-programma</a:t>
            </a:r>
          </a:p>
          <a:p>
            <a:endParaRPr lang="nl-NL" sz="2400" dirty="0"/>
          </a:p>
          <a:p>
            <a:pPr marL="0" indent="0">
              <a:buNone/>
            </a:pPr>
            <a:endParaRPr lang="nl-NL" sz="2400" dirty="0"/>
          </a:p>
          <a:p>
            <a:endParaRPr lang="nl-NL" sz="2400" dirty="0"/>
          </a:p>
          <a:p>
            <a:endParaRPr lang="nl-NL" sz="2400" dirty="0"/>
          </a:p>
          <a:p>
            <a:pPr marL="0" indent="0">
              <a:buNone/>
            </a:pPr>
            <a:endParaRPr lang="nl-NL" dirty="0"/>
          </a:p>
        </p:txBody>
      </p:sp>
    </p:spTree>
    <p:extLst>
      <p:ext uri="{BB962C8B-B14F-4D97-AF65-F5344CB8AC3E}">
        <p14:creationId xmlns:p14="http://schemas.microsoft.com/office/powerpoint/2010/main" val="2434342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8540" y="274638"/>
            <a:ext cx="8229600" cy="1143000"/>
          </a:xfrm>
        </p:spPr>
        <p:txBody>
          <a:bodyPr>
            <a:normAutofit fontScale="90000"/>
          </a:bodyPr>
          <a:lstStyle/>
          <a:p>
            <a:r>
              <a:rPr lang="nl-NL" dirty="0"/>
              <a:t>2.1 Ontwerpopdrachten met bronnen</a:t>
            </a:r>
            <a:br>
              <a:rPr lang="nl-NL" dirty="0"/>
            </a:br>
            <a:r>
              <a:rPr lang="nl-NL" sz="2200" dirty="0"/>
              <a:t>voor optimalisatie van (een onderdeel van) het LOB-programma</a:t>
            </a:r>
          </a:p>
        </p:txBody>
      </p:sp>
      <p:sp>
        <p:nvSpPr>
          <p:cNvPr id="5" name="Tijdelijke aanduiding voor inhoud 4">
            <a:extLst>
              <a:ext uri="{FF2B5EF4-FFF2-40B4-BE49-F238E27FC236}">
                <a16:creationId xmlns:a16="http://schemas.microsoft.com/office/drawing/2014/main" id="{4514D58C-E3D6-4F68-943E-200CF4CC23B9}"/>
              </a:ext>
            </a:extLst>
          </p:cNvPr>
          <p:cNvSpPr>
            <a:spLocks noGrp="1"/>
          </p:cNvSpPr>
          <p:nvPr>
            <p:ph idx="1"/>
          </p:nvPr>
        </p:nvSpPr>
        <p:spPr/>
        <p:txBody>
          <a:bodyPr/>
          <a:lstStyle/>
          <a:p>
            <a:endParaRPr lang="nl-NL"/>
          </a:p>
        </p:txBody>
      </p:sp>
      <p:graphicFrame>
        <p:nvGraphicFramePr>
          <p:cNvPr id="6" name="Tijdelijke aanduiding voor inhoud 3">
            <a:extLst>
              <a:ext uri="{FF2B5EF4-FFF2-40B4-BE49-F238E27FC236}">
                <a16:creationId xmlns:a16="http://schemas.microsoft.com/office/drawing/2014/main" id="{E6709F67-D82E-461E-85D6-81304AF62BCA}"/>
              </a:ext>
            </a:extLst>
          </p:cNvPr>
          <p:cNvGraphicFramePr>
            <a:graphicFrameLocks/>
          </p:cNvGraphicFramePr>
          <p:nvPr>
            <p:extLst>
              <p:ext uri="{D42A27DB-BD31-4B8C-83A1-F6EECF244321}">
                <p14:modId xmlns:p14="http://schemas.microsoft.com/office/powerpoint/2010/main" val="161998229"/>
              </p:ext>
            </p:extLst>
          </p:nvPr>
        </p:nvGraphicFramePr>
        <p:xfrm>
          <a:off x="428540" y="1600199"/>
          <a:ext cx="8229600" cy="4183083"/>
        </p:xfrm>
        <a:graphic>
          <a:graphicData uri="http://schemas.openxmlformats.org/drawingml/2006/table">
            <a:tbl>
              <a:tblPr firstRow="1" bandRow="1">
                <a:tableStyleId>{5C22544A-7EE6-4342-B048-85BDC9FD1C3A}</a:tableStyleId>
              </a:tblPr>
              <a:tblGrid>
                <a:gridCol w="394566">
                  <a:extLst>
                    <a:ext uri="{9D8B030D-6E8A-4147-A177-3AD203B41FA5}">
                      <a16:colId xmlns:a16="http://schemas.microsoft.com/office/drawing/2014/main" val="20000"/>
                    </a:ext>
                  </a:extLst>
                </a:gridCol>
                <a:gridCol w="3640521">
                  <a:extLst>
                    <a:ext uri="{9D8B030D-6E8A-4147-A177-3AD203B41FA5}">
                      <a16:colId xmlns:a16="http://schemas.microsoft.com/office/drawing/2014/main" val="20001"/>
                    </a:ext>
                  </a:extLst>
                </a:gridCol>
                <a:gridCol w="3126099">
                  <a:extLst>
                    <a:ext uri="{9D8B030D-6E8A-4147-A177-3AD203B41FA5}">
                      <a16:colId xmlns:a16="http://schemas.microsoft.com/office/drawing/2014/main" val="20002"/>
                    </a:ext>
                  </a:extLst>
                </a:gridCol>
                <a:gridCol w="593564">
                  <a:extLst>
                    <a:ext uri="{9D8B030D-6E8A-4147-A177-3AD203B41FA5}">
                      <a16:colId xmlns:a16="http://schemas.microsoft.com/office/drawing/2014/main" val="20003"/>
                    </a:ext>
                  </a:extLst>
                </a:gridCol>
                <a:gridCol w="474850">
                  <a:extLst>
                    <a:ext uri="{9D8B030D-6E8A-4147-A177-3AD203B41FA5}">
                      <a16:colId xmlns:a16="http://schemas.microsoft.com/office/drawing/2014/main" val="20004"/>
                    </a:ext>
                  </a:extLst>
                </a:gridCol>
              </a:tblGrid>
              <a:tr h="401532">
                <a:tc>
                  <a:txBody>
                    <a:bodyPr/>
                    <a:lstStyle/>
                    <a:p>
                      <a:pPr fontAlgn="base" hangingPunct="0">
                        <a:lnSpc>
                          <a:spcPct val="115000"/>
                        </a:lnSpc>
                        <a:spcAft>
                          <a:spcPts val="1000"/>
                        </a:spcAft>
                      </a:pP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b="1" dirty="0">
                          <a:effectLst/>
                          <a:latin typeface="Calibri"/>
                          <a:ea typeface="Times New Roman"/>
                          <a:cs typeface="Calibri"/>
                        </a:rPr>
                        <a:t>Bepaal de ontwikkelopdracht of stel vast wat u wilt optimaliseren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 Bron</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err="1">
                          <a:effectLst/>
                          <a:latin typeface="Calibri"/>
                          <a:ea typeface="Times New Roman"/>
                          <a:cs typeface="Calibri"/>
                        </a:rPr>
                        <a:t>bb</a:t>
                      </a:r>
                      <a:r>
                        <a:rPr lang="nl-NL" sz="1000" dirty="0">
                          <a:effectLst/>
                          <a:latin typeface="Calibri"/>
                          <a:ea typeface="Times New Roman"/>
                          <a:cs typeface="Calibri"/>
                        </a:rPr>
                        <a:t>/</a:t>
                      </a:r>
                      <a:r>
                        <a:rPr lang="nl-NL" sz="1000" dirty="0" err="1">
                          <a:effectLst/>
                          <a:latin typeface="Calibri"/>
                          <a:ea typeface="Times New Roman"/>
                          <a:cs typeface="Calibri"/>
                        </a:rPr>
                        <a:t>kb</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gl/tl</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1</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Maak een plan van aanpak voor de realisatie of optimalisatie van (een onderdeel van) het LOB-programma</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3"/>
                        </a:rPr>
                        <a:t>Praktijknabije LOB met beleid (2009)</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2</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Ontwikkel een doorlopend en samenhangend programma voor LOB van leerjaar 1 t/m 4</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4"/>
                        </a:rPr>
                        <a:t>Naar een doorlopend programma voor LOB (2013)</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3</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Ontwikkel een programma voor vakgeïntegreerde praktijknabije LOB in de bovenbouw</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u="sng" baseline="0" dirty="0">
                          <a:solidFill>
                            <a:srgbClr val="0000FF"/>
                          </a:solidFill>
                          <a:effectLst/>
                          <a:latin typeface="Calibri"/>
                          <a:ea typeface="Times New Roman"/>
                          <a:cs typeface="Calibri"/>
                        </a:rPr>
                        <a:t>Praktijknabije  loopbaanoriëntatie werkt (2013)</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 </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4</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Optimaliseer LOB in de beroepsgerichte programma's</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5"/>
                        </a:rPr>
                        <a:t>Klaar voor de start? (2010)</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 </a:t>
                      </a:r>
                      <a:endParaRPr lang="nl-NL"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5</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Ontwikkel nieuwe praktijknabije lesactiviteiten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 </a:t>
                      </a:r>
                      <a:r>
                        <a:rPr lang="nl-NL" sz="1000" u="sng" dirty="0">
                          <a:solidFill>
                            <a:srgbClr val="0000FF"/>
                          </a:solidFill>
                          <a:effectLst/>
                          <a:latin typeface="Calibri"/>
                          <a:ea typeface="Times New Roman"/>
                          <a:cs typeface="Calibri"/>
                        </a:rPr>
                        <a:t>Format voor ontwikkeling LOB-project</a:t>
                      </a:r>
                      <a:r>
                        <a:rPr lang="nl-NL" sz="1000" u="sng" baseline="0" dirty="0">
                          <a:solidFill>
                            <a:srgbClr val="0000FF"/>
                          </a:solidFill>
                          <a:effectLst/>
                          <a:latin typeface="Calibri"/>
                          <a:ea typeface="Times New Roman"/>
                          <a:cs typeface="Calibri"/>
                        </a:rPr>
                        <a:t> (nog toe te voegen) (2013)</a:t>
                      </a:r>
                      <a:endParaRPr lang="nl-NL" sz="1100" u="sng" dirty="0">
                        <a:solidFill>
                          <a:srgbClr val="0000FF"/>
                        </a:solidFill>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569295">
                <a:tc>
                  <a:txBody>
                    <a:bodyPr/>
                    <a:lstStyle/>
                    <a:p>
                      <a:pPr fontAlgn="base" hangingPunct="0">
                        <a:lnSpc>
                          <a:spcPct val="115000"/>
                        </a:lnSpc>
                        <a:spcAft>
                          <a:spcPts val="1000"/>
                        </a:spcAft>
                      </a:pPr>
                      <a:r>
                        <a:rPr lang="nl-NL" sz="1100" dirty="0">
                          <a:effectLst/>
                          <a:latin typeface="Calibri"/>
                          <a:ea typeface="Calibri"/>
                          <a:cs typeface="Times New Roman"/>
                        </a:rPr>
                        <a:t>6</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Maak een uitbreiding van het bestaande LOB-programma, waarmee leerlingen zich meer kunnen verdiepen in vervolgopleidingen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6"/>
                        </a:rPr>
                        <a:t>MBO-opleidingsbeelden ontwikkelen. Onderdeel van LOB in het vmbo (2010)</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 </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 </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7</a:t>
                      </a:r>
                    </a:p>
                  </a:txBody>
                  <a:tcPr marL="68580" marR="68580" marT="0" marB="0"/>
                </a:tc>
                <a:tc>
                  <a:txBody>
                    <a:bodyPr/>
                    <a:lstStyle/>
                    <a:p>
                      <a:pPr fontAlgn="base" hangingPunct="0">
                        <a:lnSpc>
                          <a:spcPct val="115000"/>
                        </a:lnSpc>
                        <a:spcAft>
                          <a:spcPts val="1000"/>
                        </a:spcAft>
                      </a:pPr>
                      <a:r>
                        <a:rPr lang="nl-NL" sz="1000">
                          <a:effectLst/>
                          <a:latin typeface="Calibri"/>
                          <a:ea typeface="Times New Roman"/>
                          <a:cs typeface="Calibri"/>
                        </a:rPr>
                        <a:t>Maak een uitbreiding van het bestaande LOB-programma met buddystages op het mbo</a:t>
                      </a:r>
                      <a:endParaRPr lang="nl-NL" sz="110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7"/>
                        </a:rPr>
                        <a:t>Draaiboek buddystage (2009)</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 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8</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Maak een plan voor de wijze waarop u als beroepsgerichte vakdocent kunt functioneren als loopbaanbegeleider</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8"/>
                        </a:rPr>
                        <a:t>De beroepsgerichte vakdocent als loopbaanbegeleider (2011)</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 </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 </a:t>
                      </a:r>
                      <a:endParaRPr lang="nl-NL"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401532">
                <a:tc>
                  <a:txBody>
                    <a:bodyPr/>
                    <a:lstStyle/>
                    <a:p>
                      <a:pPr fontAlgn="base" hangingPunct="0">
                        <a:lnSpc>
                          <a:spcPct val="115000"/>
                        </a:lnSpc>
                        <a:spcAft>
                          <a:spcPts val="1000"/>
                        </a:spcAft>
                      </a:pPr>
                      <a:r>
                        <a:rPr lang="nl-NL" sz="1100" dirty="0">
                          <a:effectLst/>
                          <a:latin typeface="Calibri"/>
                          <a:ea typeface="Calibri"/>
                          <a:cs typeface="Times New Roman"/>
                        </a:rPr>
                        <a:t>9</a:t>
                      </a: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rPr>
                        <a:t>Maak een uitwerking van de wijze waarop loopbaangesprekken vorm krijgen</a:t>
                      </a:r>
                      <a:endParaRPr lang="nl-NL" sz="1100" dirty="0">
                        <a:effectLst/>
                        <a:latin typeface="Calibri"/>
                        <a:ea typeface="Calibri"/>
                        <a:cs typeface="Times New Roman"/>
                      </a:endParaRPr>
                    </a:p>
                  </a:txBody>
                  <a:tcPr marL="68580" marR="68580" marT="0" marB="0"/>
                </a:tc>
                <a:tc>
                  <a:txBody>
                    <a:bodyPr/>
                    <a:lstStyle/>
                    <a:p>
                      <a:pPr fontAlgn="base" hangingPunct="0">
                        <a:lnSpc>
                          <a:spcPct val="115000"/>
                        </a:lnSpc>
                        <a:spcAft>
                          <a:spcPts val="1000"/>
                        </a:spcAft>
                      </a:pPr>
                      <a:r>
                        <a:rPr lang="nl-NL" sz="1000" dirty="0">
                          <a:effectLst/>
                          <a:latin typeface="Calibri"/>
                          <a:ea typeface="Times New Roman"/>
                          <a:cs typeface="Calibri"/>
                          <a:hlinkClick r:id="rId9"/>
                        </a:rPr>
                        <a:t>Reflecteren op maat (2010)</a:t>
                      </a:r>
                      <a:endParaRPr lang="nl-NL" sz="1100" dirty="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a:effectLst/>
                          <a:latin typeface="Calibri"/>
                          <a:ea typeface="Times New Roman"/>
                          <a:cs typeface="Calibri"/>
                        </a:rPr>
                        <a:t>x</a:t>
                      </a:r>
                      <a:endParaRPr lang="nl-NL" sz="1100">
                        <a:effectLst/>
                        <a:latin typeface="Calibri"/>
                        <a:ea typeface="Calibri"/>
                        <a:cs typeface="Times New Roman"/>
                      </a:endParaRPr>
                    </a:p>
                  </a:txBody>
                  <a:tcPr marL="68580" marR="68580" marT="0" marB="0"/>
                </a:tc>
                <a:tc>
                  <a:txBody>
                    <a:bodyPr/>
                    <a:lstStyle/>
                    <a:p>
                      <a:pPr algn="ctr" fontAlgn="base" hangingPunct="0">
                        <a:lnSpc>
                          <a:spcPct val="115000"/>
                        </a:lnSpc>
                        <a:spcAft>
                          <a:spcPts val="1000"/>
                        </a:spcAft>
                      </a:pPr>
                      <a:r>
                        <a:rPr lang="nl-NL" sz="1000" dirty="0">
                          <a:effectLst/>
                          <a:latin typeface="Calibri"/>
                          <a:ea typeface="Times New Roman"/>
                          <a:cs typeface="Calibri"/>
                        </a:rPr>
                        <a:t>x</a:t>
                      </a:r>
                      <a:endParaRPr lang="nl-NL"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7812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2.2 Bepaal de ontwerpcriteria </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Wanneer bent u tevreden?</a:t>
            </a:r>
          </a:p>
          <a:p>
            <a:pPr marL="0" indent="0">
              <a:buNone/>
            </a:pPr>
            <a:r>
              <a:rPr lang="nl-NL" dirty="0"/>
              <a:t>Werk aan een consistent geheel:</a:t>
            </a:r>
          </a:p>
          <a:p>
            <a:r>
              <a:rPr lang="nl-NL" dirty="0"/>
              <a:t>Bij welke visie wilt u aansluiten en welke uitgangspunten voor LOB hanteert u?</a:t>
            </a:r>
          </a:p>
          <a:p>
            <a:r>
              <a:rPr lang="nl-NL" dirty="0"/>
              <a:t>Welke leerdoelen wilt u realiseren?</a:t>
            </a:r>
          </a:p>
          <a:p>
            <a:r>
              <a:rPr lang="nl-NL" dirty="0"/>
              <a:t>Welke leerinhoud staat centraal?</a:t>
            </a:r>
          </a:p>
          <a:p>
            <a:r>
              <a:rPr lang="nl-NL" dirty="0"/>
              <a:t>Hoe wilt u de leeractiviteiten typeren?</a:t>
            </a:r>
          </a:p>
          <a:p>
            <a:r>
              <a:rPr lang="nl-NL" dirty="0"/>
              <a:t>Wat is de rol van de docent?</a:t>
            </a:r>
          </a:p>
        </p:txBody>
      </p:sp>
    </p:spTree>
    <p:extLst>
      <p:ext uri="{BB962C8B-B14F-4D97-AF65-F5344CB8AC3E}">
        <p14:creationId xmlns:p14="http://schemas.microsoft.com/office/powerpoint/2010/main" val="154917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LPO_figuur1_zb.jpg"/>
          <p:cNvPicPr>
            <a:picLocks noChangeAspect="1"/>
          </p:cNvPicPr>
          <p:nvPr/>
        </p:nvPicPr>
        <p:blipFill>
          <a:blip r:embed="rId3"/>
          <a:srcRect l="-12371" r="-12371"/>
          <a:stretch>
            <a:fillRect/>
          </a:stretch>
        </p:blipFill>
        <p:spPr bwMode="auto">
          <a:xfrm>
            <a:off x="682831" y="1417638"/>
            <a:ext cx="7326935" cy="4029532"/>
          </a:xfrm>
          <a:prstGeom prst="rect">
            <a:avLst/>
          </a:prstGeom>
          <a:noFill/>
          <a:ln w="9525">
            <a:noFill/>
            <a:miter lim="800000"/>
            <a:headEnd/>
            <a:tailEnd/>
          </a:ln>
        </p:spPr>
      </p:pic>
      <p:sp>
        <p:nvSpPr>
          <p:cNvPr id="2" name="Titel 1"/>
          <p:cNvSpPr>
            <a:spLocks noGrp="1"/>
          </p:cNvSpPr>
          <p:nvPr>
            <p:ph type="title"/>
          </p:nvPr>
        </p:nvSpPr>
        <p:spPr/>
        <p:txBody>
          <a:bodyPr>
            <a:normAutofit fontScale="90000"/>
          </a:bodyPr>
          <a:lstStyle/>
          <a:p>
            <a:r>
              <a:rPr lang="nl-NL" dirty="0"/>
              <a:t>2.3 Werk het ontwerp uit </a:t>
            </a:r>
            <a:br>
              <a:rPr lang="nl-NL" dirty="0"/>
            </a:br>
            <a:r>
              <a:rPr lang="nl-NL" dirty="0"/>
              <a:t>voor alle aspecten van het leerplan</a:t>
            </a:r>
          </a:p>
        </p:txBody>
      </p:sp>
      <p:sp>
        <p:nvSpPr>
          <p:cNvPr id="3" name="Tijdelijke aanduiding voor inhoud 2"/>
          <p:cNvSpPr>
            <a:spLocks noGrp="1"/>
          </p:cNvSpPr>
          <p:nvPr>
            <p:ph idx="1"/>
          </p:nvPr>
        </p:nvSpPr>
        <p:spPr>
          <a:xfrm>
            <a:off x="457200" y="1600200"/>
            <a:ext cx="5432961" cy="4525963"/>
          </a:xfrm>
        </p:spPr>
        <p:txBody>
          <a:bodyPr/>
          <a:lstStyle/>
          <a:p>
            <a:endParaRPr lang="nl-NL" dirty="0"/>
          </a:p>
          <a:p>
            <a:endParaRPr lang="nl-NL" dirty="0"/>
          </a:p>
        </p:txBody>
      </p:sp>
    </p:spTree>
    <p:extLst>
      <p:ext uri="{BB962C8B-B14F-4D97-AF65-F5344CB8AC3E}">
        <p14:creationId xmlns:p14="http://schemas.microsoft.com/office/powerpoint/2010/main" val="133438187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sentatie5_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9C6F86C93C6549BD335A5EA8C3D85D" ma:contentTypeVersion="7" ma:contentTypeDescription="Een nieuw document maken." ma:contentTypeScope="" ma:versionID="b5b25cb07a02f65f327f5f56e0f8f5f6">
  <xsd:schema xmlns:xsd="http://www.w3.org/2001/XMLSchema" xmlns:xs="http://www.w3.org/2001/XMLSchema" xmlns:p="http://schemas.microsoft.com/office/2006/metadata/properties" xmlns:ns3="c91f2773-9788-4215-b978-169778ec99f9" targetNamespace="http://schemas.microsoft.com/office/2006/metadata/properties" ma:root="true" ma:fieldsID="f515085d628c8ba5a9525af5fb8e2c8c" ns3:_="">
    <xsd:import namespace="c91f2773-9788-4215-b978-169778ec99f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1f2773-9788-4215-b978-169778ec99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CDAD33-001C-48CC-8AB4-6BF27837FF2F}">
  <ds:schemaRefs>
    <ds:schemaRef ds:uri="http://schemas.microsoft.com/sharepoint/v3/contenttype/forms"/>
  </ds:schemaRefs>
</ds:datastoreItem>
</file>

<file path=customXml/itemProps2.xml><?xml version="1.0" encoding="utf-8"?>
<ds:datastoreItem xmlns:ds="http://schemas.openxmlformats.org/officeDocument/2006/customXml" ds:itemID="{515A8F7A-E74E-4A09-8985-E428B170A37D}">
  <ds:schemaRefs>
    <ds:schemaRef ds:uri="http://schemas.microsoft.com/office/2006/metadata/properties"/>
    <ds:schemaRef ds:uri="http://purl.org/dc/dcmitype/"/>
    <ds:schemaRef ds:uri="http://www.w3.org/XML/1998/namespace"/>
    <ds:schemaRef ds:uri="http://schemas.microsoft.com/office/2006/documentManagement/types"/>
    <ds:schemaRef ds:uri="http://purl.org/dc/elements/1.1/"/>
    <ds:schemaRef ds:uri="http://schemas.microsoft.com/office/infopath/2007/PartnerControls"/>
    <ds:schemaRef ds:uri="http://purl.org/dc/terms/"/>
    <ds:schemaRef ds:uri="c91f2773-9788-4215-b978-169778ec99f9"/>
    <ds:schemaRef ds:uri="http://schemas.openxmlformats.org/package/2006/metadata/core-properties"/>
  </ds:schemaRefs>
</ds:datastoreItem>
</file>

<file path=customXml/itemProps3.xml><?xml version="1.0" encoding="utf-8"?>
<ds:datastoreItem xmlns:ds="http://schemas.openxmlformats.org/officeDocument/2006/customXml" ds:itemID="{6AD51064-4428-48A4-86F9-D81DB714BC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1f2773-9788-4215-b978-169778ec99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746</Words>
  <Application>Microsoft Office PowerPoint</Application>
  <PresentationFormat>Diavoorstelling (4:3)</PresentationFormat>
  <Paragraphs>102</Paragraphs>
  <Slides>5</Slides>
  <Notes>3</Notes>
  <HiddenSlides>0</HiddenSlides>
  <MMClips>0</MMClips>
  <ScaleCrop>false</ScaleCrop>
  <HeadingPairs>
    <vt:vector size="6" baseType="variant">
      <vt:variant>
        <vt:lpstr>Gebruikte lettertypen</vt:lpstr>
      </vt:variant>
      <vt:variant>
        <vt:i4>2</vt:i4>
      </vt:variant>
      <vt:variant>
        <vt:lpstr>Thema</vt:lpstr>
      </vt:variant>
      <vt:variant>
        <vt:i4>2</vt:i4>
      </vt:variant>
      <vt:variant>
        <vt:lpstr>Diatitels</vt:lpstr>
      </vt:variant>
      <vt:variant>
        <vt:i4>5</vt:i4>
      </vt:variant>
    </vt:vector>
  </HeadingPairs>
  <TitlesOfParts>
    <vt:vector size="9" baseType="lpstr">
      <vt:lpstr>Arial</vt:lpstr>
      <vt:lpstr>Calibri</vt:lpstr>
      <vt:lpstr>Kantoorthema</vt:lpstr>
      <vt:lpstr>Presentatie5_test</vt:lpstr>
      <vt:lpstr>Leergang LOB: verdiepingsmodule</vt:lpstr>
      <vt:lpstr>Professionaliseringsmodule  Blok 2 Ontwerp</vt:lpstr>
      <vt:lpstr>2.1 Ontwerpopdrachten met bronnen voor optimalisatie van (een onderdeel van) het LOB-programma</vt:lpstr>
      <vt:lpstr>2.2 Bepaal de ontwerpcriteria </vt:lpstr>
      <vt:lpstr>2.3 Werk het ontwerp uit  voor alle aspecten van het leerplan</vt:lpstr>
    </vt:vector>
  </TitlesOfParts>
  <Company>SLO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Professionaliseringsmodule  Blok 1 Analyse</dc:title>
  <dc:creator>Marjolein Haandrikman</dc:creator>
  <cp:lastModifiedBy>Freddie Westerhof</cp:lastModifiedBy>
  <cp:revision>19</cp:revision>
  <cp:lastPrinted>2015-06-12T08:45:45Z</cp:lastPrinted>
  <dcterms:created xsi:type="dcterms:W3CDTF">2014-11-28T12:46:21Z</dcterms:created>
  <dcterms:modified xsi:type="dcterms:W3CDTF">2019-10-08T13:46:16Z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0x010100889C6F86C93C6549BD335A5EA8C3D85D</vt:lpwstr>
  </property>
  <property fmtid="{D5CDD505-2E9C-101B-9397-08002B2CF9AE}" pid="3" name="_dlc_DocIdItemGuid">
    <vt:lpwstr>b0ecc2f0-fd06-42df-8eb2-fe8c42c78baf</vt:lpwstr>
  </property>
  <property fmtid="{D5CDD505-2E9C-101B-9397-08002B2CF9AE}" pid="4" name="TaxKeyword">
    <vt:lpwstr/>
  </property>
  <property fmtid="{D5CDD505-2E9C-101B-9397-08002B2CF9AE}" pid="5" name="RepAreasOfExpertise">
    <vt:lpwstr/>
  </property>
  <property fmtid="{D5CDD505-2E9C-101B-9397-08002B2CF9AE}" pid="6" name="RepDocumentType">
    <vt:lpwstr/>
  </property>
  <property fmtid="{D5CDD505-2E9C-101B-9397-08002B2CF9AE}" pid="7" name="RepSectionSpecificTheme">
    <vt:lpwstr/>
  </property>
  <property fmtid="{D5CDD505-2E9C-101B-9397-08002B2CF9AE}" pid="8" name="RepCurricularTheme">
    <vt:lpwstr/>
  </property>
  <property fmtid="{D5CDD505-2E9C-101B-9397-08002B2CF9AE}" pid="9" name="TaxKeywordTaxHTField">
    <vt:lpwstr/>
  </property>
  <property fmtid="{D5CDD505-2E9C-101B-9397-08002B2CF9AE}" pid="10" name="RepSection">
    <vt:lpwstr/>
  </property>
  <property fmtid="{D5CDD505-2E9C-101B-9397-08002B2CF9AE}" pid="11" name="RepAuthor">
    <vt:lpwstr/>
  </property>
  <property fmtid="{D5CDD505-2E9C-101B-9397-08002B2CF9AE}" pid="12" name="RepSubjectContent">
    <vt:lpwstr/>
  </property>
  <property fmtid="{D5CDD505-2E9C-101B-9397-08002B2CF9AE}" pid="13" name="RepSector">
    <vt:lpwstr/>
  </property>
  <property fmtid="{D5CDD505-2E9C-101B-9397-08002B2CF9AE}" pid="14" name="RepFileFormat">
    <vt:lpwstr/>
  </property>
  <property fmtid="{D5CDD505-2E9C-101B-9397-08002B2CF9AE}" pid="15" name="RepYear">
    <vt:lpwstr/>
  </property>
</Properties>
</file>