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12"/>
  </p:notesMasterIdLst>
  <p:sldIdLst>
    <p:sldId id="269" r:id="rId7"/>
    <p:sldId id="266" r:id="rId8"/>
    <p:sldId id="268" r:id="rId9"/>
    <p:sldId id="267" r:id="rId10"/>
    <p:sldId id="258" r:id="rId11"/>
  </p:sldIdLst>
  <p:sldSz cx="9144000" cy="6858000" type="screen4x3"/>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jolein Haandrikman" initials="MH" lastIdx="1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80" autoAdjust="0"/>
  </p:normalViewPr>
  <p:slideViewPr>
    <p:cSldViewPr>
      <p:cViewPr varScale="1">
        <p:scale>
          <a:sx n="84" d="100"/>
          <a:sy n="84" d="100"/>
        </p:scale>
        <p:origin x="7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94CF2DB-E555-4499-ABC9-0FFD490462A5}" type="datetimeFigureOut">
              <a:rPr lang="nl-NL" smtClean="0"/>
              <a:t>5-11-2019</a:t>
            </a:fld>
            <a:endParaRPr lang="nl-NL"/>
          </a:p>
        </p:txBody>
      </p:sp>
      <p:sp>
        <p:nvSpPr>
          <p:cNvPr id="4" name="Tijdelijke aanduiding voor dia-afbeelding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017C0DF-8D3D-449B-B266-AC4073E9A948}" type="slidenum">
              <a:rPr lang="nl-NL" smtClean="0"/>
              <a:t>‹nr.›</a:t>
            </a:fld>
            <a:endParaRPr lang="nl-NL"/>
          </a:p>
        </p:txBody>
      </p:sp>
    </p:spTree>
    <p:extLst>
      <p:ext uri="{BB962C8B-B14F-4D97-AF65-F5344CB8AC3E}">
        <p14:creationId xmlns:p14="http://schemas.microsoft.com/office/powerpoint/2010/main" val="1594342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2</a:t>
            </a:fld>
            <a:endParaRPr lang="nl-NL" dirty="0"/>
          </a:p>
        </p:txBody>
      </p:sp>
    </p:spTree>
    <p:extLst>
      <p:ext uri="{BB962C8B-B14F-4D97-AF65-F5344CB8AC3E}">
        <p14:creationId xmlns:p14="http://schemas.microsoft.com/office/powerpoint/2010/main" val="415297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Als het om de bruikbaarheid en effectiviteit van een les(</a:t>
            </a:r>
            <a:r>
              <a:rPr lang="nl-NL" sz="1200" kern="1200" dirty="0" err="1">
                <a:solidFill>
                  <a:schemeClr val="tx1"/>
                </a:solidFill>
                <a:effectLst/>
                <a:latin typeface="+mn-lt"/>
                <a:ea typeface="+mn-ea"/>
                <a:cs typeface="+mn-cs"/>
              </a:rPr>
              <a:t>senreeks</a:t>
            </a:r>
            <a:r>
              <a:rPr lang="nl-NL" sz="1200" kern="1200" dirty="0">
                <a:solidFill>
                  <a:schemeClr val="tx1"/>
                </a:solidFill>
                <a:effectLst/>
                <a:latin typeface="+mn-lt"/>
                <a:ea typeface="+mn-ea"/>
                <a:cs typeface="+mn-cs"/>
              </a:rPr>
              <a:t>) gaat, is het zinvol om onderscheid te maken tussen de </a:t>
            </a:r>
            <a:r>
              <a:rPr lang="nl-NL" sz="1200" i="1" kern="1200" dirty="0">
                <a:solidFill>
                  <a:schemeClr val="tx1"/>
                </a:solidFill>
                <a:effectLst/>
                <a:latin typeface="+mn-lt"/>
                <a:ea typeface="+mn-ea"/>
                <a:cs typeface="+mn-cs"/>
              </a:rPr>
              <a:t>verwachte</a:t>
            </a:r>
            <a:r>
              <a:rPr lang="nl-NL" sz="1200" kern="1200" dirty="0">
                <a:solidFill>
                  <a:schemeClr val="tx1"/>
                </a:solidFill>
                <a:effectLst/>
                <a:latin typeface="+mn-lt"/>
                <a:ea typeface="+mn-ea"/>
                <a:cs typeface="+mn-cs"/>
              </a:rPr>
              <a:t> en </a:t>
            </a:r>
            <a:r>
              <a:rPr lang="nl-NL" sz="1200" i="1" kern="1200" dirty="0">
                <a:solidFill>
                  <a:schemeClr val="tx1"/>
                </a:solidFill>
                <a:effectLst/>
                <a:latin typeface="+mn-lt"/>
                <a:ea typeface="+mn-ea"/>
                <a:cs typeface="+mn-cs"/>
              </a:rPr>
              <a:t>werkelijke</a:t>
            </a:r>
            <a:r>
              <a:rPr lang="nl-NL" sz="1200" kern="1200" dirty="0">
                <a:solidFill>
                  <a:schemeClr val="tx1"/>
                </a:solidFill>
                <a:effectLst/>
                <a:latin typeface="+mn-lt"/>
                <a:ea typeface="+mn-ea"/>
                <a:cs typeface="+mn-cs"/>
              </a:rPr>
              <a:t> bruikbaarheid, respectievelijk de </a:t>
            </a:r>
            <a:r>
              <a:rPr lang="nl-NL" sz="1200" i="1" kern="1200" dirty="0">
                <a:solidFill>
                  <a:schemeClr val="tx1"/>
                </a:solidFill>
                <a:effectLst/>
                <a:latin typeface="+mn-lt"/>
                <a:ea typeface="+mn-ea"/>
                <a:cs typeface="+mn-cs"/>
              </a:rPr>
              <a:t>verwachte</a:t>
            </a:r>
            <a:r>
              <a:rPr lang="nl-NL" sz="1200" kern="1200" dirty="0">
                <a:solidFill>
                  <a:schemeClr val="tx1"/>
                </a:solidFill>
                <a:effectLst/>
                <a:latin typeface="+mn-lt"/>
                <a:ea typeface="+mn-ea"/>
                <a:cs typeface="+mn-cs"/>
              </a:rPr>
              <a:t> en </a:t>
            </a:r>
            <a:r>
              <a:rPr lang="nl-NL" sz="1200" i="1" kern="1200" dirty="0">
                <a:solidFill>
                  <a:schemeClr val="tx1"/>
                </a:solidFill>
                <a:effectLst/>
                <a:latin typeface="+mn-lt"/>
                <a:ea typeface="+mn-ea"/>
                <a:cs typeface="+mn-cs"/>
              </a:rPr>
              <a:t>werkelijke</a:t>
            </a:r>
            <a:r>
              <a:rPr lang="nl-NL" sz="1200" kern="1200" dirty="0">
                <a:solidFill>
                  <a:schemeClr val="tx1"/>
                </a:solidFill>
                <a:effectLst/>
                <a:latin typeface="+mn-lt"/>
                <a:ea typeface="+mn-ea"/>
                <a:cs typeface="+mn-cs"/>
              </a:rPr>
              <a:t> effectiviteit. De </a:t>
            </a:r>
            <a:r>
              <a:rPr lang="nl-NL" sz="1200" i="1" kern="1200" dirty="0">
                <a:solidFill>
                  <a:schemeClr val="tx1"/>
                </a:solidFill>
                <a:effectLst/>
                <a:latin typeface="+mn-lt"/>
                <a:ea typeface="+mn-ea"/>
                <a:cs typeface="+mn-cs"/>
              </a:rPr>
              <a:t>verwachte</a:t>
            </a:r>
            <a:r>
              <a:rPr lang="nl-NL" sz="1200" kern="1200" dirty="0">
                <a:solidFill>
                  <a:schemeClr val="tx1"/>
                </a:solidFill>
                <a:effectLst/>
                <a:latin typeface="+mn-lt"/>
                <a:ea typeface="+mn-ea"/>
                <a:cs typeface="+mn-cs"/>
              </a:rPr>
              <a:t> bruikbaarheid van nieuw onderwijsmateriaal kan bijvoorbeeld geëvalueerd worden, door docenten het materiaal te laten bekijken en er een oordeel over te geven. Maar de </a:t>
            </a:r>
            <a:r>
              <a:rPr lang="nl-NL" sz="1200" i="1" kern="1200" dirty="0">
                <a:solidFill>
                  <a:schemeClr val="tx1"/>
                </a:solidFill>
                <a:effectLst/>
                <a:latin typeface="+mn-lt"/>
                <a:ea typeface="+mn-ea"/>
                <a:cs typeface="+mn-cs"/>
              </a:rPr>
              <a:t>werkelijke</a:t>
            </a:r>
            <a:r>
              <a:rPr lang="nl-NL" sz="1200" kern="1200" dirty="0">
                <a:solidFill>
                  <a:schemeClr val="tx1"/>
                </a:solidFill>
                <a:effectLst/>
                <a:latin typeface="+mn-lt"/>
                <a:ea typeface="+mn-ea"/>
                <a:cs typeface="+mn-cs"/>
              </a:rPr>
              <a:t> bruikbaarheid en effectiviteit van het materiaal komt pas aan het licht, wanneer docenten en leerlingen er daadwerkelijk mee werken en daarop worden geobserveerd of bevraagd. Elk kwaliteitscriterium brengt zo z'n eigen evaluatieactiviteiten met zich mee. </a:t>
            </a:r>
          </a:p>
          <a:p>
            <a:r>
              <a:rPr lang="nl-NL" sz="1200" kern="1200" dirty="0">
                <a:solidFill>
                  <a:schemeClr val="tx1"/>
                </a:solidFill>
                <a:effectLst/>
                <a:latin typeface="+mn-lt"/>
                <a:ea typeface="+mn-ea"/>
                <a:cs typeface="+mn-cs"/>
              </a:rPr>
              <a:t>De kwaliteitscriteria bouwen min of meer op elkaar voort. Immers, of een les(</a:t>
            </a:r>
            <a:r>
              <a:rPr lang="nl-NL" sz="1200" kern="1200" dirty="0" err="1">
                <a:solidFill>
                  <a:schemeClr val="tx1"/>
                </a:solidFill>
                <a:effectLst/>
                <a:latin typeface="+mn-lt"/>
                <a:ea typeface="+mn-ea"/>
                <a:cs typeface="+mn-cs"/>
              </a:rPr>
              <a:t>senreeks</a:t>
            </a:r>
            <a:r>
              <a:rPr lang="nl-NL" sz="1200" kern="1200" dirty="0">
                <a:solidFill>
                  <a:schemeClr val="tx1"/>
                </a:solidFill>
                <a:effectLst/>
                <a:latin typeface="+mn-lt"/>
                <a:ea typeface="+mn-ea"/>
                <a:cs typeface="+mn-cs"/>
              </a:rPr>
              <a:t>) effectief is, zal mede afhangen van de bruikbaarheid (</a:t>
            </a:r>
            <a:r>
              <a:rPr lang="nl-NL" sz="1200" i="1" kern="1200" dirty="0">
                <a:solidFill>
                  <a:schemeClr val="tx1"/>
                </a:solidFill>
                <a:effectLst/>
                <a:latin typeface="+mn-lt"/>
                <a:ea typeface="+mn-ea"/>
                <a:cs typeface="+mn-cs"/>
              </a:rPr>
              <a:t>is de les(</a:t>
            </a:r>
            <a:r>
              <a:rPr lang="nl-NL" sz="1200" i="1" kern="1200" dirty="0" err="1">
                <a:solidFill>
                  <a:schemeClr val="tx1"/>
                </a:solidFill>
                <a:effectLst/>
                <a:latin typeface="+mn-lt"/>
                <a:ea typeface="+mn-ea"/>
                <a:cs typeface="+mn-cs"/>
              </a:rPr>
              <a:t>senreeks</a:t>
            </a:r>
            <a:r>
              <a:rPr lang="nl-NL" sz="1200" i="1" kern="1200" dirty="0">
                <a:solidFill>
                  <a:schemeClr val="tx1"/>
                </a:solidFill>
                <a:effectLst/>
                <a:latin typeface="+mn-lt"/>
                <a:ea typeface="+mn-ea"/>
                <a:cs typeface="+mn-cs"/>
              </a:rPr>
              <a:t>) wel uitvoerbaar in de klas?</a:t>
            </a:r>
            <a:r>
              <a:rPr lang="nl-NL" sz="1200" kern="1200" dirty="0">
                <a:solidFill>
                  <a:schemeClr val="tx1"/>
                </a:solidFill>
                <a:effectLst/>
                <a:latin typeface="+mn-lt"/>
                <a:ea typeface="+mn-ea"/>
                <a:cs typeface="+mn-cs"/>
              </a:rPr>
              <a:t>) en van de relevantie en consistentie van de gestelde doelen en aangeboden inhouden. Het ene kwaliteitscriterium roept het andere als het ware op. Dat is de gebruikelijke gang van zaken bij een ontwikkeltraject. In het begin krijgen de relevantie en consistentie van de te ontwikkelen les(</a:t>
            </a:r>
            <a:r>
              <a:rPr lang="nl-NL" sz="1200" kern="1200" dirty="0" err="1">
                <a:solidFill>
                  <a:schemeClr val="tx1"/>
                </a:solidFill>
                <a:effectLst/>
                <a:latin typeface="+mn-lt"/>
                <a:ea typeface="+mn-ea"/>
                <a:cs typeface="+mn-cs"/>
              </a:rPr>
              <a:t>senreeks</a:t>
            </a:r>
            <a:r>
              <a:rPr lang="nl-NL" sz="1200" kern="1200" dirty="0">
                <a:solidFill>
                  <a:schemeClr val="tx1"/>
                </a:solidFill>
                <a:effectLst/>
                <a:latin typeface="+mn-lt"/>
                <a:ea typeface="+mn-ea"/>
                <a:cs typeface="+mn-cs"/>
              </a:rPr>
              <a:t>) de volle aandacht. Zodra de eerste concrete uitwerkingen ontstaan, verschuift de interesse naar (verwachte) bruikbaarheid van de les(</a:t>
            </a:r>
            <a:r>
              <a:rPr lang="nl-NL" sz="1200" kern="1200" dirty="0" err="1">
                <a:solidFill>
                  <a:schemeClr val="tx1"/>
                </a:solidFill>
                <a:effectLst/>
                <a:latin typeface="+mn-lt"/>
                <a:ea typeface="+mn-ea"/>
                <a:cs typeface="+mn-cs"/>
              </a:rPr>
              <a:t>senreeks</a:t>
            </a:r>
            <a:r>
              <a:rPr lang="nl-NL" sz="1200" kern="1200" dirty="0">
                <a:solidFill>
                  <a:schemeClr val="tx1"/>
                </a:solidFill>
                <a:effectLst/>
                <a:latin typeface="+mn-lt"/>
                <a:ea typeface="+mn-ea"/>
                <a:cs typeface="+mn-cs"/>
              </a:rPr>
              <a:t>). Vervolgens zal de aandacht naar effectiviteit verplaatsen. De focus van de evaluatie is dus in belangrijke mate afhankelijk van het evaluatiemoment.</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Bron: cursuscurriculumontwerp.slo.nl</a:t>
            </a:r>
          </a:p>
          <a:p>
            <a:pPr marL="0" indent="0">
              <a:buNone/>
            </a:pPr>
            <a:endParaRPr lang="nl-NL" dirty="0"/>
          </a:p>
        </p:txBody>
      </p:sp>
      <p:sp>
        <p:nvSpPr>
          <p:cNvPr id="4" name="Tijdelijke aanduiding voor dianummer 3"/>
          <p:cNvSpPr>
            <a:spLocks noGrp="1"/>
          </p:cNvSpPr>
          <p:nvPr>
            <p:ph type="sldNum" sz="quarter" idx="10"/>
          </p:nvPr>
        </p:nvSpPr>
        <p:spPr/>
        <p:txBody>
          <a:bodyPr/>
          <a:lstStyle/>
          <a:p>
            <a:fld id="{A017C0DF-8D3D-449B-B266-AC4073E9A948}" type="slidenum">
              <a:rPr lang="nl-NL" smtClean="0"/>
              <a:t>3</a:t>
            </a:fld>
            <a:endParaRPr lang="nl-NL"/>
          </a:p>
        </p:txBody>
      </p:sp>
    </p:spTree>
    <p:extLst>
      <p:ext uri="{BB962C8B-B14F-4D97-AF65-F5344CB8AC3E}">
        <p14:creationId xmlns:p14="http://schemas.microsoft.com/office/powerpoint/2010/main" val="1692759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4</a:t>
            </a:fld>
            <a:endParaRPr lang="nl-NL" dirty="0"/>
          </a:p>
        </p:txBody>
      </p:sp>
    </p:spTree>
    <p:extLst>
      <p:ext uri="{BB962C8B-B14F-4D97-AF65-F5344CB8AC3E}">
        <p14:creationId xmlns:p14="http://schemas.microsoft.com/office/powerpoint/2010/main" val="3380133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Ter bespreking:</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a:t>In het curriculaire spinnenweb worden alle aspecten van het leerplan in hun onderlinge samenhang weergeven.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Eén van de grootste uitdagingen bij het ontwerpen van onderwijs, is het creëren van een samenhangende les, lessenreeks of jaarprogramma. Met andere woorden, het ontwerp moet logisch in elkaar steken en een passend geheel vormen. Welke consequenties hebben de gekozen leerdoelen en leerinhouden, voor bijvoorbeeld de leeractiviteiten? En wat betekenen deze doelen en inhouden voor de beoordeling; wat en hoe wordt er beoordeeld? En wat betekent het voor de tijd en plaats waar leerlingen leren? Voor het creëren van zo'n samenhangend</a:t>
            </a:r>
            <a:r>
              <a:rPr lang="nl-NL" sz="1200" kern="1200" baseline="0" dirty="0">
                <a:solidFill>
                  <a:schemeClr val="tx1"/>
                </a:solidFill>
                <a:effectLst/>
                <a:latin typeface="+mn-lt"/>
                <a:ea typeface="+mn-ea"/>
                <a:cs typeface="+mn-cs"/>
              </a:rPr>
              <a:t> ontwerp</a:t>
            </a:r>
            <a:r>
              <a:rPr lang="nl-NL" sz="1200" kern="1200" dirty="0">
                <a:solidFill>
                  <a:schemeClr val="tx1"/>
                </a:solidFill>
                <a:effectLst/>
                <a:latin typeface="+mn-lt"/>
                <a:ea typeface="+mn-ea"/>
                <a:cs typeface="+mn-cs"/>
              </a:rPr>
              <a:t>, kan het curriculaire spinnenweb ondersteuning bieden.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pPr marL="0" indent="0">
              <a:buFontTx/>
              <a:buNone/>
            </a:pPr>
            <a:endParaRPr lang="nl-NL" u="none"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5</a:t>
            </a:fld>
            <a:endParaRPr lang="nl-NL" dirty="0"/>
          </a:p>
        </p:txBody>
      </p:sp>
    </p:spTree>
    <p:extLst>
      <p:ext uri="{BB962C8B-B14F-4D97-AF65-F5344CB8AC3E}">
        <p14:creationId xmlns:p14="http://schemas.microsoft.com/office/powerpoint/2010/main" val="3775780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3147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599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61104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3" name="Afbeelding 12" descr="shutterstock_23739916_mag_klein_vaag_geknipt.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50875" cy="4074583"/>
          </a:xfrm>
          <a:prstGeom prst="rect">
            <a:avLst/>
          </a:prstGeom>
        </p:spPr>
      </p:pic>
      <p:sp>
        <p:nvSpPr>
          <p:cNvPr id="8" name="Rechthoek 7"/>
          <p:cNvSpPr/>
          <p:nvPr userDrawn="1"/>
        </p:nvSpPr>
        <p:spPr>
          <a:xfrm>
            <a:off x="0" y="3683000"/>
            <a:ext cx="9144000" cy="3175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9" name="Afbeelding 8" descr="SLO_logo_totaa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55067" y="867805"/>
            <a:ext cx="1289733" cy="7259099"/>
          </a:xfrm>
          <a:prstGeom prst="rect">
            <a:avLst/>
          </a:prstGeom>
        </p:spPr>
      </p:pic>
      <p:sp>
        <p:nvSpPr>
          <p:cNvPr id="2" name="Titel 1"/>
          <p:cNvSpPr>
            <a:spLocks noGrp="1"/>
          </p:cNvSpPr>
          <p:nvPr>
            <p:ph type="ctrTitle"/>
          </p:nvPr>
        </p:nvSpPr>
        <p:spPr>
          <a:xfrm>
            <a:off x="2617788" y="1309533"/>
            <a:ext cx="6314545" cy="2348473"/>
          </a:xfrm>
        </p:spPr>
        <p:txBody>
          <a:bodyPr>
            <a:normAutofit/>
          </a:bodyPr>
          <a:lstStyle>
            <a:lvl1pPr algn="l">
              <a:defRPr sz="4000" b="1" i="0">
                <a:latin typeface="Arial"/>
                <a:cs typeface="Arial"/>
              </a:defRPr>
            </a:lvl1pPr>
          </a:lstStyle>
          <a:p>
            <a:r>
              <a:rPr lang="nl-NL"/>
              <a:t>Titelstijl van model bewerken</a:t>
            </a:r>
            <a:endParaRPr lang="nl-NL" dirty="0"/>
          </a:p>
        </p:txBody>
      </p:sp>
      <p:sp>
        <p:nvSpPr>
          <p:cNvPr id="3" name="Subtitel 2"/>
          <p:cNvSpPr>
            <a:spLocks noGrp="1"/>
          </p:cNvSpPr>
          <p:nvPr>
            <p:ph type="subTitle" idx="1"/>
          </p:nvPr>
        </p:nvSpPr>
        <p:spPr>
          <a:xfrm>
            <a:off x="2617787" y="4305300"/>
            <a:ext cx="6526212" cy="1217100"/>
          </a:xfrm>
        </p:spPr>
        <p:txBody>
          <a:bodyPr>
            <a:normAutofit/>
          </a:bodyPr>
          <a:lstStyle>
            <a:lvl1pPr marL="0" indent="0" algn="l">
              <a:buNone/>
              <a:defRPr sz="2400" b="1" i="0">
                <a:solidFill>
                  <a:schemeClr val="bg1">
                    <a:lumMod val="65000"/>
                  </a:schemeClr>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endParaRPr lang="nl-NL" dirty="0"/>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
        <p:nvSpPr>
          <p:cNvPr id="10" name="Rechthoek 9"/>
          <p:cNvSpPr/>
          <p:nvPr userDrawn="1"/>
        </p:nvSpPr>
        <p:spPr>
          <a:xfrm>
            <a:off x="2439792" y="3683000"/>
            <a:ext cx="6704207" cy="30398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sz="1400" dirty="0">
              <a:solidFill>
                <a:prstClr val="white"/>
              </a:solidFill>
            </a:endParaRPr>
          </a:p>
        </p:txBody>
      </p:sp>
      <p:sp>
        <p:nvSpPr>
          <p:cNvPr id="12" name="Rechthoek 11"/>
          <p:cNvSpPr/>
          <p:nvPr userDrawn="1"/>
        </p:nvSpPr>
        <p:spPr>
          <a:xfrm>
            <a:off x="2439793" y="3658006"/>
            <a:ext cx="5105182" cy="3039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nl-NL" sz="1400" dirty="0">
                <a:solidFill>
                  <a:prstClr val="white"/>
                </a:solidFill>
              </a:rPr>
              <a:t>SLO </a:t>
            </a:r>
            <a:r>
              <a:rPr lang="nl-NL" sz="1200" dirty="0">
                <a:solidFill>
                  <a:prstClr val="white"/>
                </a:solidFill>
              </a:rPr>
              <a:t>●</a:t>
            </a:r>
            <a:r>
              <a:rPr lang="nl-NL" sz="1400" dirty="0">
                <a:solidFill>
                  <a:prstClr val="white"/>
                </a:solidFill>
              </a:rPr>
              <a:t> nationaal expertisecentrum leerplanontwikkeling</a:t>
            </a:r>
          </a:p>
        </p:txBody>
      </p:sp>
    </p:spTree>
    <p:extLst>
      <p:ext uri="{BB962C8B-B14F-4D97-AF65-F5344CB8AC3E}">
        <p14:creationId xmlns:p14="http://schemas.microsoft.com/office/powerpoint/2010/main" val="1592598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786826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854480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15086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009173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534241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8161175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1023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3026633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Sleep de afbeelding naar de tijdelijke aanduiding of 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268660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61251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5-11-2019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895079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76638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5-11-2019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41085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94FD11D-C343-4374-BC34-ADE344118074}" type="datetimeFigureOut">
              <a:rPr lang="nl-NL" smtClean="0"/>
              <a:t>5-11-2019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4365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94FD11D-C343-4374-BC34-ADE344118074}" type="datetimeFigureOut">
              <a:rPr lang="nl-NL" smtClean="0"/>
              <a:t>5-11-2019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55167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94FD11D-C343-4374-BC34-ADE344118074}" type="datetimeFigureOut">
              <a:rPr lang="nl-NL" smtClean="0"/>
              <a:t>5-11-2019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3332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5-11-2019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3113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5-11-2019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94973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FD11D-C343-4374-BC34-ADE344118074}" type="datetimeFigureOut">
              <a:rPr lang="nl-NL" smtClean="0"/>
              <a:t>5-11-2019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83EDF-DE57-424F-83DF-DC7C8402185B}" type="slidenum">
              <a:rPr lang="nl-NL" smtClean="0"/>
              <a:t>‹nr.›</a:t>
            </a:fld>
            <a:endParaRPr lang="nl-NL"/>
          </a:p>
        </p:txBody>
      </p:sp>
    </p:spTree>
    <p:extLst>
      <p:ext uri="{BB962C8B-B14F-4D97-AF65-F5344CB8AC3E}">
        <p14:creationId xmlns:p14="http://schemas.microsoft.com/office/powerpoint/2010/main" val="188568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Titelstijl van model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09803BF-A17C-4846-9E8E-9066EF5C02B5}" type="datetimeFigureOut">
              <a:rPr lang="nl-NL" smtClean="0">
                <a:solidFill>
                  <a:prstClr val="black">
                    <a:tint val="75000"/>
                  </a:prstClr>
                </a:solidFill>
              </a:rPr>
              <a:pPr defTabSz="457200"/>
              <a:t>5-11-2019</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FECCCC9-B970-6D4A-A7A8-4C900A203D51}" type="slidenum">
              <a:rPr lang="nl-NL" smtClean="0">
                <a:solidFill>
                  <a:prstClr val="black">
                    <a:tint val="75000"/>
                  </a:prstClr>
                </a:solidFill>
              </a:rPr>
              <a:pPr defTabSz="457200"/>
              <a:t>‹nr.›</a:t>
            </a:fld>
            <a:endParaRPr lang="nl-NL" dirty="0">
              <a:solidFill>
                <a:prstClr val="black">
                  <a:tint val="75000"/>
                </a:prstClr>
              </a:solidFill>
            </a:endParaRPr>
          </a:p>
        </p:txBody>
      </p:sp>
      <p:sp>
        <p:nvSpPr>
          <p:cNvPr id="8" name="Rechthoek 7"/>
          <p:cNvSpPr/>
          <p:nvPr/>
        </p:nvSpPr>
        <p:spPr>
          <a:xfrm>
            <a:off x="0" y="6126163"/>
            <a:ext cx="9144000" cy="731837"/>
          </a:xfrm>
          <a:prstGeom prst="rect">
            <a:avLst/>
          </a:prstGeom>
          <a:solidFill>
            <a:srgbClr val="CC0066"/>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10" name="Afbeelding 9" descr="SLO.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7200" y="6270356"/>
            <a:ext cx="557803" cy="359676"/>
          </a:xfrm>
          <a:prstGeom prst="rect">
            <a:avLst/>
          </a:prstGeom>
        </p:spPr>
      </p:pic>
      <p:pic>
        <p:nvPicPr>
          <p:cNvPr id="12" name="Afbeelding 11" descr="logo met tekst diap.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675928" y="6270356"/>
            <a:ext cx="2148912" cy="451119"/>
          </a:xfrm>
          <a:prstGeom prst="rect">
            <a:avLst/>
          </a:prstGeom>
        </p:spPr>
      </p:pic>
    </p:spTree>
    <p:extLst>
      <p:ext uri="{BB962C8B-B14F-4D97-AF65-F5344CB8AC3E}">
        <p14:creationId xmlns:p14="http://schemas.microsoft.com/office/powerpoint/2010/main" val="45242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lo.nl/@5675/checklist-lob" TargetMode="External"/><Relationship Id="rId3" Type="http://schemas.openxmlformats.org/officeDocument/2006/relationships/hyperlink" Target="https://slo.nl/@15438/checklist-docentonafhankelijkheid" TargetMode="External"/><Relationship Id="rId7" Type="http://schemas.openxmlformats.org/officeDocument/2006/relationships/hyperlink" Target="https://slo.nl/@5674/checklist-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lo.nl/@15441/leerlingen-docentenenquete" TargetMode="External"/><Relationship Id="rId5" Type="http://schemas.openxmlformats.org/officeDocument/2006/relationships/hyperlink" Target="https://slo.nl/@15442/checklist-docenthandelen" TargetMode="External"/><Relationship Id="rId4" Type="http://schemas.openxmlformats.org/officeDocument/2006/relationships/hyperlink" Target="https://slo.nl/@5719/criterialijst/?reload=tru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2700" dirty="0"/>
              <a:t>Leergang LOB: verdiepingsmodule</a:t>
            </a:r>
          </a:p>
        </p:txBody>
      </p:sp>
      <p:sp>
        <p:nvSpPr>
          <p:cNvPr id="3" name="Ondertitel 2"/>
          <p:cNvSpPr>
            <a:spLocks noGrp="1"/>
          </p:cNvSpPr>
          <p:nvPr>
            <p:ph type="subTitle" idx="1"/>
          </p:nvPr>
        </p:nvSpPr>
        <p:spPr/>
        <p:txBody>
          <a:bodyPr>
            <a:normAutofit/>
          </a:bodyPr>
          <a:lstStyle/>
          <a:p>
            <a:r>
              <a:rPr lang="nl-NL" i="1" dirty="0"/>
              <a:t>Blok 3</a:t>
            </a:r>
            <a:r>
              <a:rPr lang="nl-NL" i="1"/>
              <a:t>: evaluatie</a:t>
            </a:r>
            <a:endParaRPr lang="nl-NL" i="1" dirty="0"/>
          </a:p>
        </p:txBody>
      </p:sp>
    </p:spTree>
    <p:extLst>
      <p:ext uri="{BB962C8B-B14F-4D97-AF65-F5344CB8AC3E}">
        <p14:creationId xmlns:p14="http://schemas.microsoft.com/office/powerpoint/2010/main" val="25448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41687"/>
          </a:xfrm>
        </p:spPr>
        <p:txBody>
          <a:bodyPr>
            <a:normAutofit fontScale="90000"/>
          </a:bodyPr>
          <a:lstStyle/>
          <a:p>
            <a:r>
              <a:rPr lang="nl-NL" sz="2800" dirty="0"/>
              <a:t>Professionaliseringsmodule </a:t>
            </a:r>
            <a:br>
              <a:rPr lang="nl-NL" sz="2800" dirty="0"/>
            </a:br>
            <a:r>
              <a:rPr lang="nl-NL" sz="2800" b="1" dirty="0"/>
              <a:t>Blok 3 Evaluatie</a:t>
            </a:r>
            <a:endParaRPr lang="nl-NL" sz="2800" b="1" i="1" dirty="0"/>
          </a:p>
        </p:txBody>
      </p:sp>
      <p:sp>
        <p:nvSpPr>
          <p:cNvPr id="3" name="Tijdelijke aanduiding voor inhoud 2"/>
          <p:cNvSpPr>
            <a:spLocks noGrp="1"/>
          </p:cNvSpPr>
          <p:nvPr>
            <p:ph idx="1"/>
          </p:nvPr>
        </p:nvSpPr>
        <p:spPr>
          <a:xfrm>
            <a:off x="457200" y="1319842"/>
            <a:ext cx="8229600" cy="4813539"/>
          </a:xfrm>
        </p:spPr>
        <p:txBody>
          <a:bodyPr>
            <a:noAutofit/>
          </a:bodyPr>
          <a:lstStyle/>
          <a:p>
            <a:pPr marL="0" indent="0">
              <a:buNone/>
            </a:pPr>
            <a:r>
              <a:rPr lang="nl-NL" sz="1200" b="1" dirty="0"/>
              <a:t>Doelen </a:t>
            </a:r>
          </a:p>
          <a:p>
            <a:pPr marL="0" indent="0">
              <a:buNone/>
            </a:pPr>
            <a:r>
              <a:rPr lang="nl-NL" sz="1200" dirty="0">
                <a:solidFill>
                  <a:srgbClr val="CC0066"/>
                </a:solidFill>
              </a:rPr>
              <a:t>De deelnemer kan de kwaliteit </a:t>
            </a:r>
            <a:r>
              <a:rPr lang="nl-NL" sz="1200" dirty="0">
                <a:solidFill>
                  <a:srgbClr val="C7007D"/>
                </a:solidFill>
              </a:rPr>
              <a:t>van het (tussen)resultaat van het (onderdeel van) het LOB-programma onderzoeken en verbeteren</a:t>
            </a:r>
            <a:r>
              <a:rPr lang="nl-NL" sz="1200" dirty="0"/>
              <a:t>:</a:t>
            </a:r>
          </a:p>
          <a:p>
            <a:r>
              <a:rPr lang="nl-NL" sz="1200" dirty="0"/>
              <a:t>een keuze maken uit verschillende evaluatiecriteria en methoden;</a:t>
            </a:r>
          </a:p>
          <a:p>
            <a:r>
              <a:rPr lang="nl-NL" sz="1200" dirty="0"/>
              <a:t>het ontwikkelde (onderdeel van het) LOB-programma evalueren op basis van de opgestelde ontwerp- en kwaliteitscriteria. </a:t>
            </a:r>
          </a:p>
          <a:p>
            <a:pPr lvl="0"/>
            <a:endParaRPr lang="nl-NL" sz="1200" dirty="0"/>
          </a:p>
          <a:p>
            <a:pPr marL="0" indent="0">
              <a:buNone/>
            </a:pPr>
            <a:r>
              <a:rPr lang="nl-NL" sz="1200" b="1" dirty="0"/>
              <a:t>Activiteiten:</a:t>
            </a:r>
          </a:p>
          <a:p>
            <a:pPr marL="228600" lvl="0" indent="-228600">
              <a:buFont typeface="+mj-lt"/>
              <a:buAutoNum type="arabicPeriod"/>
            </a:pPr>
            <a:r>
              <a:rPr lang="nl-NL" sz="1200" dirty="0">
                <a:solidFill>
                  <a:prstClr val="black"/>
                </a:solidFill>
              </a:rPr>
              <a:t>Bepaal welke aspecten geëvalueerd kunnen worden (relevantie, consistentie, bruikbaarheid en effectiviteit) en welke evaluatiemethoden (focusgroep, walk </a:t>
            </a:r>
            <a:r>
              <a:rPr lang="nl-NL" sz="1200" dirty="0" err="1">
                <a:solidFill>
                  <a:prstClr val="black"/>
                </a:solidFill>
              </a:rPr>
              <a:t>through</a:t>
            </a:r>
            <a:r>
              <a:rPr lang="nl-NL" sz="1200" dirty="0">
                <a:solidFill>
                  <a:prstClr val="black"/>
                </a:solidFill>
              </a:rPr>
              <a:t>, try-out) en activiteiten (checklist, interview, vragenlijst) passend zijn, op basis van de achtergrondinformatie.</a:t>
            </a:r>
          </a:p>
          <a:p>
            <a:pPr marL="228600" lvl="0" indent="-228600">
              <a:buFont typeface="+mj-lt"/>
              <a:buAutoNum type="arabicPeriod"/>
            </a:pPr>
            <a:r>
              <a:rPr lang="nl-NL" sz="1200" dirty="0">
                <a:solidFill>
                  <a:prstClr val="black"/>
                </a:solidFill>
              </a:rPr>
              <a:t>Ontwikkel een evaluatie-instrument. Doe dit door één van de voorbeeldinstrumenten uit de achtergrondinformatie aan te passen.</a:t>
            </a:r>
          </a:p>
          <a:p>
            <a:pPr marL="228600" lvl="0" indent="-228600">
              <a:buFont typeface="+mj-lt"/>
              <a:buAutoNum type="arabicPeriod"/>
            </a:pPr>
            <a:r>
              <a:rPr lang="nl-NL" sz="1200" dirty="0">
                <a:solidFill>
                  <a:prstClr val="black"/>
                </a:solidFill>
              </a:rPr>
              <a:t>Voer een eenvoudige evaluatie van (het onderdeel van) het LOB-programma uit en stel verbeterpunten vast.</a:t>
            </a:r>
          </a:p>
          <a:p>
            <a:pPr marL="914400" lvl="0" indent="-914400">
              <a:buFont typeface="Arial"/>
              <a:buAutoNum type="arabicPeriod"/>
            </a:pPr>
            <a:endParaRPr lang="nl-NL" sz="1200" b="1" dirty="0"/>
          </a:p>
          <a:p>
            <a:pPr marL="0" indent="0">
              <a:buNone/>
            </a:pPr>
            <a:r>
              <a:rPr lang="nl-NL" sz="1200" b="1" dirty="0"/>
              <a:t>Beoogd resultaat:</a:t>
            </a:r>
          </a:p>
          <a:p>
            <a:r>
              <a:rPr lang="nl-NL" sz="1200" dirty="0"/>
              <a:t>Een uitgevoerde evaluatie die zicht biedt op de kwaliteit van het tussenresultaat en op mogelijke verbeterpunten.</a:t>
            </a:r>
          </a:p>
        </p:txBody>
      </p:sp>
    </p:spTree>
    <p:extLst>
      <p:ext uri="{BB962C8B-B14F-4D97-AF65-F5344CB8AC3E}">
        <p14:creationId xmlns:p14="http://schemas.microsoft.com/office/powerpoint/2010/main" val="1929380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3.1 Bepaal de evaluatie-aspecten: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301287480"/>
              </p:ext>
            </p:extLst>
          </p:nvPr>
        </p:nvGraphicFramePr>
        <p:xfrm>
          <a:off x="457200" y="1600200"/>
          <a:ext cx="8229600" cy="3672840"/>
        </p:xfrm>
        <a:graphic>
          <a:graphicData uri="http://schemas.openxmlformats.org/drawingml/2006/table">
            <a:tbl>
              <a:tblPr firstRow="1" bandRow="1">
                <a:tableStyleId>{5C22544A-7EE6-4342-B048-85BDC9FD1C3A}</a:tableStyleId>
              </a:tblPr>
              <a:tblGrid>
                <a:gridCol w="2674640">
                  <a:extLst>
                    <a:ext uri="{9D8B030D-6E8A-4147-A177-3AD203B41FA5}">
                      <a16:colId xmlns:a16="http://schemas.microsoft.com/office/drawing/2014/main" val="20000"/>
                    </a:ext>
                  </a:extLst>
                </a:gridCol>
                <a:gridCol w="5554960">
                  <a:extLst>
                    <a:ext uri="{9D8B030D-6E8A-4147-A177-3AD203B41FA5}">
                      <a16:colId xmlns:a16="http://schemas.microsoft.com/office/drawing/2014/main" val="20001"/>
                    </a:ext>
                  </a:extLst>
                </a:gridCol>
              </a:tblGrid>
              <a:tr h="370840">
                <a:tc>
                  <a:txBody>
                    <a:bodyPr/>
                    <a:lstStyle/>
                    <a:p>
                      <a:r>
                        <a:rPr lang="nl-NL" dirty="0"/>
                        <a:t>Aspect</a:t>
                      </a:r>
                    </a:p>
                  </a:txBody>
                  <a:tcPr/>
                </a:tc>
                <a:tc>
                  <a:txBody>
                    <a:bodyPr/>
                    <a:lstStyle/>
                    <a:p>
                      <a:r>
                        <a:rPr lang="nl-NL" dirty="0"/>
                        <a:t>Criterium</a:t>
                      </a:r>
                    </a:p>
                  </a:txBody>
                  <a:tcPr/>
                </a:tc>
                <a:extLst>
                  <a:ext uri="{0D108BD9-81ED-4DB2-BD59-A6C34878D82A}">
                    <a16:rowId xmlns:a16="http://schemas.microsoft.com/office/drawing/2014/main" val="10000"/>
                  </a:ext>
                </a:extLst>
              </a:tr>
              <a:tr h="370840">
                <a:tc>
                  <a:txBody>
                    <a:bodyPr/>
                    <a:lstStyle/>
                    <a:p>
                      <a:r>
                        <a:rPr lang="nl-NL" dirty="0"/>
                        <a:t>Relevantie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Het ontwerp voorziet in behoefte en is gebaseerd op recente inzichten.</a:t>
                      </a:r>
                    </a:p>
                  </a:txBody>
                  <a:tcPr/>
                </a:tc>
                <a:extLst>
                  <a:ext uri="{0D108BD9-81ED-4DB2-BD59-A6C34878D82A}">
                    <a16:rowId xmlns:a16="http://schemas.microsoft.com/office/drawing/2014/main" val="10001"/>
                  </a:ext>
                </a:extLst>
              </a:tr>
              <a:tr h="370840">
                <a:tc>
                  <a:txBody>
                    <a:bodyPr/>
                    <a:lstStyle/>
                    <a:p>
                      <a:r>
                        <a:rPr lang="nl-NL" dirty="0"/>
                        <a:t>Consistentie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Het ontwerp zit logisch in elkaar.</a:t>
                      </a:r>
                    </a:p>
                  </a:txBody>
                  <a:tcPr/>
                </a:tc>
                <a:extLst>
                  <a:ext uri="{0D108BD9-81ED-4DB2-BD59-A6C34878D82A}">
                    <a16:rowId xmlns:a16="http://schemas.microsoft.com/office/drawing/2014/main" val="10002"/>
                  </a:ext>
                </a:extLst>
              </a:tr>
              <a:tr h="370840">
                <a:tc>
                  <a:txBody>
                    <a:bodyPr/>
                    <a:lstStyle/>
                    <a:p>
                      <a:r>
                        <a:rPr lang="nl-NL" dirty="0"/>
                        <a:t>Verwachte bruikbaarheid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Inschatting of het ontwerp bruikbaar is voor de situatie waarvoor het is bedoeld.</a:t>
                      </a:r>
                    </a:p>
                  </a:txBody>
                  <a:tcPr/>
                </a:tc>
                <a:extLst>
                  <a:ext uri="{0D108BD9-81ED-4DB2-BD59-A6C34878D82A}">
                    <a16:rowId xmlns:a16="http://schemas.microsoft.com/office/drawing/2014/main" val="10003"/>
                  </a:ext>
                </a:extLst>
              </a:tr>
              <a:tr h="370840">
                <a:tc>
                  <a:txBody>
                    <a:bodyPr/>
                    <a:lstStyle/>
                    <a:p>
                      <a:r>
                        <a:rPr lang="nl-NL" dirty="0"/>
                        <a:t>Verwachte effectiviteit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Inschatting of werken met het ontwerp tot gewenste resultaten leidt.</a:t>
                      </a:r>
                    </a:p>
                  </a:txBody>
                  <a:tcPr/>
                </a:tc>
                <a:extLst>
                  <a:ext uri="{0D108BD9-81ED-4DB2-BD59-A6C34878D82A}">
                    <a16:rowId xmlns:a16="http://schemas.microsoft.com/office/drawing/2014/main" val="10004"/>
                  </a:ext>
                </a:extLst>
              </a:tr>
              <a:tr h="370840">
                <a:tc>
                  <a:txBody>
                    <a:bodyPr/>
                    <a:lstStyle/>
                    <a:p>
                      <a:r>
                        <a:rPr lang="nl-NL" dirty="0"/>
                        <a:t>Werkelijke bruikbaarheid</a:t>
                      </a:r>
                    </a:p>
                  </a:txBody>
                  <a:tcPr/>
                </a:tc>
                <a:tc>
                  <a:txBody>
                    <a:bodyPr/>
                    <a:lstStyle/>
                    <a:p>
                      <a:r>
                        <a:rPr lang="nl-NL" dirty="0"/>
                        <a:t>Het ontwerp is bruikbaar voor de situatie waarvoor het is bedoeld.</a:t>
                      </a:r>
                    </a:p>
                  </a:txBody>
                  <a:tcPr/>
                </a:tc>
                <a:extLst>
                  <a:ext uri="{0D108BD9-81ED-4DB2-BD59-A6C34878D82A}">
                    <a16:rowId xmlns:a16="http://schemas.microsoft.com/office/drawing/2014/main" val="10005"/>
                  </a:ext>
                </a:extLst>
              </a:tr>
              <a:tr h="370840">
                <a:tc>
                  <a:txBody>
                    <a:bodyPr/>
                    <a:lstStyle/>
                    <a:p>
                      <a:r>
                        <a:rPr lang="nl-NL" dirty="0"/>
                        <a:t>Werkelijke effectiviteit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Werken met het ontwerp leidt tot gewenste resultaten.</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1559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540" y="274638"/>
            <a:ext cx="8229600" cy="1143000"/>
          </a:xfrm>
        </p:spPr>
        <p:txBody>
          <a:bodyPr>
            <a:normAutofit/>
          </a:bodyPr>
          <a:lstStyle/>
          <a:p>
            <a:r>
              <a:rPr lang="nl-NL" sz="2800" dirty="0"/>
              <a:t>3.1 Bepaal de evaluatiemethode</a:t>
            </a:r>
            <a:br>
              <a:rPr lang="nl-NL" dirty="0"/>
            </a:br>
            <a:r>
              <a:rPr lang="nl-NL" sz="2800" dirty="0"/>
              <a:t>3.2 Pas het voorbeeldinstrument aan</a:t>
            </a:r>
          </a:p>
        </p:txBody>
      </p:sp>
      <p:graphicFrame>
        <p:nvGraphicFramePr>
          <p:cNvPr id="3" name="Tabel 2"/>
          <p:cNvGraphicFramePr>
            <a:graphicFrameLocks noGrp="1"/>
          </p:cNvGraphicFramePr>
          <p:nvPr>
            <p:extLst>
              <p:ext uri="{D42A27DB-BD31-4B8C-83A1-F6EECF244321}">
                <p14:modId xmlns:p14="http://schemas.microsoft.com/office/powerpoint/2010/main" val="2258584537"/>
              </p:ext>
            </p:extLst>
          </p:nvPr>
        </p:nvGraphicFramePr>
        <p:xfrm>
          <a:off x="546264" y="1397001"/>
          <a:ext cx="8111876" cy="4924214"/>
        </p:xfrm>
        <a:graphic>
          <a:graphicData uri="http://schemas.openxmlformats.org/drawingml/2006/table">
            <a:tbl>
              <a:tblPr firstRow="1" bandRow="1">
                <a:tableStyleId>{5C22544A-7EE6-4342-B048-85BDC9FD1C3A}</a:tableStyleId>
              </a:tblPr>
              <a:tblGrid>
                <a:gridCol w="2478503">
                  <a:extLst>
                    <a:ext uri="{9D8B030D-6E8A-4147-A177-3AD203B41FA5}">
                      <a16:colId xmlns:a16="http://schemas.microsoft.com/office/drawing/2014/main" val="20000"/>
                    </a:ext>
                  </a:extLst>
                </a:gridCol>
                <a:gridCol w="1577435">
                  <a:extLst>
                    <a:ext uri="{9D8B030D-6E8A-4147-A177-3AD203B41FA5}">
                      <a16:colId xmlns:a16="http://schemas.microsoft.com/office/drawing/2014/main" val="20001"/>
                    </a:ext>
                  </a:extLst>
                </a:gridCol>
                <a:gridCol w="2027969">
                  <a:extLst>
                    <a:ext uri="{9D8B030D-6E8A-4147-A177-3AD203B41FA5}">
                      <a16:colId xmlns:a16="http://schemas.microsoft.com/office/drawing/2014/main" val="20002"/>
                    </a:ext>
                  </a:extLst>
                </a:gridCol>
                <a:gridCol w="2027969">
                  <a:extLst>
                    <a:ext uri="{9D8B030D-6E8A-4147-A177-3AD203B41FA5}">
                      <a16:colId xmlns:a16="http://schemas.microsoft.com/office/drawing/2014/main" val="20003"/>
                    </a:ext>
                  </a:extLst>
                </a:gridCol>
              </a:tblGrid>
              <a:tr h="852727">
                <a:tc>
                  <a:txBody>
                    <a:bodyPr/>
                    <a:lstStyle/>
                    <a:p>
                      <a:r>
                        <a:rPr lang="nl-NL" dirty="0"/>
                        <a:t>Ontwikkelstadium</a:t>
                      </a:r>
                    </a:p>
                  </a:txBody>
                  <a:tcPr/>
                </a:tc>
                <a:tc>
                  <a:txBody>
                    <a:bodyPr/>
                    <a:lstStyle/>
                    <a:p>
                      <a:r>
                        <a:rPr lang="nl-NL" dirty="0"/>
                        <a:t>Voorbeeld evaluatie-aspect</a:t>
                      </a:r>
                    </a:p>
                  </a:txBody>
                  <a:tcPr/>
                </a:tc>
                <a:tc>
                  <a:txBody>
                    <a:bodyPr/>
                    <a:lstStyle/>
                    <a:p>
                      <a:r>
                        <a:rPr lang="nl-NL" dirty="0"/>
                        <a:t>Voorbeeld </a:t>
                      </a:r>
                      <a:r>
                        <a:rPr lang="nl-NL" dirty="0" err="1"/>
                        <a:t>evaluatie-methode</a:t>
                      </a:r>
                      <a:endParaRPr lang="nl-NL" dirty="0"/>
                    </a:p>
                  </a:txBody>
                  <a:tcPr/>
                </a:tc>
                <a:tc>
                  <a:txBody>
                    <a:bodyPr/>
                    <a:lstStyle/>
                    <a:p>
                      <a:r>
                        <a:rPr lang="nl-NL" dirty="0"/>
                        <a:t>Voorbeeld</a:t>
                      </a:r>
                    </a:p>
                    <a:p>
                      <a:r>
                        <a:rPr lang="nl-NL" dirty="0"/>
                        <a:t>instrument</a:t>
                      </a:r>
                    </a:p>
                  </a:txBody>
                  <a:tcPr/>
                </a:tc>
                <a:extLst>
                  <a:ext uri="{0D108BD9-81ED-4DB2-BD59-A6C34878D82A}">
                    <a16:rowId xmlns:a16="http://schemas.microsoft.com/office/drawing/2014/main" val="10000"/>
                  </a:ext>
                </a:extLst>
              </a:tr>
              <a:tr h="483212">
                <a:tc>
                  <a:txBody>
                    <a:bodyPr/>
                    <a:lstStyle/>
                    <a:p>
                      <a:r>
                        <a:rPr lang="nl-NL" sz="1400" dirty="0"/>
                        <a:t>Globaal ontwerp</a:t>
                      </a:r>
                    </a:p>
                    <a:p>
                      <a:r>
                        <a:rPr lang="nl-NL" sz="1400" i="1" dirty="0" err="1"/>
                        <a:t>Bijv</a:t>
                      </a:r>
                      <a:r>
                        <a:rPr lang="nl-NL" sz="1400" i="1" baseline="0" dirty="0"/>
                        <a:t> werkwijze voor docenten</a:t>
                      </a:r>
                      <a:endParaRPr lang="nl-NL" sz="1400" i="1" dirty="0"/>
                    </a:p>
                  </a:txBody>
                  <a:tcPr/>
                </a:tc>
                <a:tc>
                  <a:txBody>
                    <a:bodyPr/>
                    <a:lstStyle/>
                    <a:p>
                      <a:r>
                        <a:rPr lang="nl-NL" sz="1400" dirty="0"/>
                        <a:t>Verwachte bruikbaarheid</a:t>
                      </a:r>
                    </a:p>
                  </a:txBody>
                  <a:tcPr/>
                </a:tc>
                <a:tc>
                  <a:txBody>
                    <a:bodyPr/>
                    <a:lstStyle/>
                    <a:p>
                      <a:r>
                        <a:rPr lang="nl-NL" sz="1400" dirty="0"/>
                        <a:t>screening</a:t>
                      </a:r>
                    </a:p>
                  </a:txBody>
                  <a:tcPr/>
                </a:tc>
                <a:tc>
                  <a:txBody>
                    <a:bodyPr/>
                    <a:lstStyle/>
                    <a:p>
                      <a:r>
                        <a:rPr lang="nl-NL" sz="1400" dirty="0">
                          <a:hlinkClick r:id="rId3"/>
                        </a:rPr>
                        <a:t>checklist docentonafhankelijkheid</a:t>
                      </a:r>
                      <a:endParaRPr lang="nl-NL" sz="1400" dirty="0"/>
                    </a:p>
                  </a:txBody>
                  <a:tcPr/>
                </a:tc>
                <a:extLst>
                  <a:ext uri="{0D108BD9-81ED-4DB2-BD59-A6C34878D82A}">
                    <a16:rowId xmlns:a16="http://schemas.microsoft.com/office/drawing/2014/main" val="10001"/>
                  </a:ext>
                </a:extLst>
              </a:tr>
              <a:tr h="881151">
                <a:tc>
                  <a:txBody>
                    <a:bodyPr/>
                    <a:lstStyle/>
                    <a:p>
                      <a:r>
                        <a:rPr lang="nl-NL" sz="1400" baseline="0" dirty="0">
                          <a:effectLst/>
                          <a:latin typeface="+mn-lt"/>
                          <a:ea typeface="Calibri"/>
                          <a:cs typeface="Times New Roman"/>
                        </a:rPr>
                        <a:t>Gedeeltelijk uitgewerkt product</a:t>
                      </a:r>
                    </a:p>
                    <a:p>
                      <a:r>
                        <a:rPr lang="nl-NL" sz="1400" i="1" baseline="0" dirty="0">
                          <a:effectLst/>
                          <a:latin typeface="+mn-lt"/>
                          <a:cs typeface="Times New Roman"/>
                        </a:rPr>
                        <a:t>Bijvoorbeeld een doorlopend programma voor LOB</a:t>
                      </a:r>
                      <a:endParaRPr lang="nl-NL" sz="1400" i="1" dirty="0"/>
                    </a:p>
                  </a:txBody>
                  <a:tcPr/>
                </a:tc>
                <a:tc>
                  <a:txBody>
                    <a:bodyPr/>
                    <a:lstStyle/>
                    <a:p>
                      <a:r>
                        <a:rPr lang="nl-NL" sz="1400" dirty="0"/>
                        <a:t>Consistentie</a:t>
                      </a:r>
                    </a:p>
                  </a:txBody>
                  <a:tcPr/>
                </a:tc>
                <a:tc>
                  <a:txBody>
                    <a:bodyPr/>
                    <a:lstStyle/>
                    <a:p>
                      <a:r>
                        <a:rPr lang="nl-NL" sz="1400" dirty="0"/>
                        <a:t>walk-</a:t>
                      </a:r>
                      <a:r>
                        <a:rPr lang="nl-NL" sz="1400" dirty="0" err="1"/>
                        <a:t>through</a:t>
                      </a:r>
                      <a:endParaRPr lang="nl-NL"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baseline="0" dirty="0">
                          <a:effectLst/>
                          <a:latin typeface="+mn-lt"/>
                          <a:ea typeface="Calibri"/>
                          <a:cs typeface="Times New Roman"/>
                          <a:hlinkClick r:id="rId4"/>
                        </a:rPr>
                        <a:t>Criterialijst evalueren</a:t>
                      </a:r>
                      <a:endParaRPr lang="nl-NL" sz="1400" dirty="0">
                        <a:effectLst/>
                        <a:latin typeface="+mn-lt"/>
                        <a:ea typeface="Calibri"/>
                        <a:cs typeface="Times New Roman"/>
                      </a:endParaRPr>
                    </a:p>
                  </a:txBody>
                  <a:tcPr/>
                </a:tc>
                <a:extLst>
                  <a:ext uri="{0D108BD9-81ED-4DB2-BD59-A6C34878D82A}">
                    <a16:rowId xmlns:a16="http://schemas.microsoft.com/office/drawing/2014/main" val="10002"/>
                  </a:ext>
                </a:extLst>
              </a:tr>
              <a:tr h="682181">
                <a:tc>
                  <a:txBody>
                    <a:bodyPr/>
                    <a:lstStyle/>
                    <a:p>
                      <a:r>
                        <a:rPr lang="nl-NL" sz="1400" dirty="0">
                          <a:effectLst/>
                          <a:latin typeface="+mn-lt"/>
                          <a:ea typeface="Calibri"/>
                          <a:cs typeface="Times New Roman"/>
                        </a:rPr>
                        <a:t>V</a:t>
                      </a:r>
                      <a:r>
                        <a:rPr lang="nl-NL" sz="1400" baseline="0" dirty="0">
                          <a:effectLst/>
                          <a:latin typeface="+mn-lt"/>
                          <a:ea typeface="Calibri"/>
                          <a:cs typeface="Times New Roman"/>
                        </a:rPr>
                        <a:t>olledig uitgewerkt product</a:t>
                      </a:r>
                    </a:p>
                    <a:p>
                      <a:r>
                        <a:rPr lang="nl-NL" sz="1400" i="1" baseline="0" dirty="0" err="1">
                          <a:effectLst/>
                          <a:latin typeface="+mn-lt"/>
                          <a:cs typeface="Times New Roman"/>
                        </a:rPr>
                        <a:t>Bijv</a:t>
                      </a:r>
                      <a:r>
                        <a:rPr lang="nl-NL" sz="1400" i="1" baseline="0" dirty="0">
                          <a:effectLst/>
                          <a:latin typeface="+mn-lt"/>
                          <a:cs typeface="Times New Roman"/>
                        </a:rPr>
                        <a:t> handreiking voor docenten</a:t>
                      </a:r>
                      <a:endParaRPr lang="nl-NL" sz="1400" i="1" dirty="0"/>
                    </a:p>
                  </a:txBody>
                  <a:tcPr/>
                </a:tc>
                <a:tc>
                  <a:txBody>
                    <a:bodyPr/>
                    <a:lstStyle/>
                    <a:p>
                      <a:r>
                        <a:rPr lang="nl-NL" sz="1400" dirty="0"/>
                        <a:t>Werkelijke bruikbaarheid</a:t>
                      </a:r>
                    </a:p>
                  </a:txBody>
                  <a:tcPr/>
                </a:tc>
                <a:tc>
                  <a:txBody>
                    <a:bodyPr/>
                    <a:lstStyle/>
                    <a:p>
                      <a:r>
                        <a:rPr lang="nl-NL" sz="1400" dirty="0"/>
                        <a:t>Micro-evaluatie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a:effectLst/>
                          <a:latin typeface="+mn-lt"/>
                          <a:ea typeface="Times New Roman"/>
                          <a:cs typeface="Calibri"/>
                          <a:hlinkClick r:id="rId5"/>
                        </a:rPr>
                        <a:t>Checklist </a:t>
                      </a:r>
                      <a:r>
                        <a:rPr lang="nl-NL" sz="1400" dirty="0" err="1">
                          <a:effectLst/>
                          <a:latin typeface="+mn-lt"/>
                          <a:ea typeface="Times New Roman"/>
                          <a:cs typeface="Calibri"/>
                          <a:hlinkClick r:id="rId5"/>
                        </a:rPr>
                        <a:t>docenthandelen</a:t>
                      </a:r>
                      <a:endParaRPr lang="nl-NL" sz="1800" dirty="0">
                        <a:effectLst/>
                        <a:latin typeface="+mn-lt"/>
                        <a:ea typeface="Calibri"/>
                        <a:cs typeface="Times New Roman"/>
                      </a:endParaRPr>
                    </a:p>
                    <a:p>
                      <a:endParaRPr lang="nl-NL" sz="1400" dirty="0"/>
                    </a:p>
                  </a:txBody>
                  <a:tcPr/>
                </a:tc>
                <a:extLst>
                  <a:ext uri="{0D108BD9-81ED-4DB2-BD59-A6C34878D82A}">
                    <a16:rowId xmlns:a16="http://schemas.microsoft.com/office/drawing/2014/main" val="10003"/>
                  </a:ext>
                </a:extLst>
              </a:tr>
              <a:tr h="483212">
                <a:tc>
                  <a:txBody>
                    <a:bodyPr/>
                    <a:lstStyle/>
                    <a:p>
                      <a:r>
                        <a:rPr lang="nl-NL" sz="1400" dirty="0">
                          <a:effectLst/>
                          <a:latin typeface="+mn-lt"/>
                          <a:ea typeface="Calibri"/>
                          <a:cs typeface="Times New Roman"/>
                        </a:rPr>
                        <a:t>Geïmplementeerd product</a:t>
                      </a:r>
                    </a:p>
                    <a:p>
                      <a:r>
                        <a:rPr lang="nl-NL" sz="1400" i="1" dirty="0" err="1">
                          <a:effectLst/>
                          <a:latin typeface="+mn-lt"/>
                          <a:cs typeface="Times New Roman"/>
                        </a:rPr>
                        <a:t>Bijv</a:t>
                      </a:r>
                      <a:r>
                        <a:rPr lang="nl-NL" sz="1400" i="1" baseline="0" dirty="0">
                          <a:effectLst/>
                          <a:latin typeface="+mn-lt"/>
                          <a:cs typeface="Times New Roman"/>
                        </a:rPr>
                        <a:t> </a:t>
                      </a:r>
                      <a:r>
                        <a:rPr lang="nl-NL" sz="1400" i="1" baseline="0" dirty="0" err="1">
                          <a:effectLst/>
                          <a:latin typeface="+mn-lt"/>
                          <a:cs typeface="Times New Roman"/>
                        </a:rPr>
                        <a:t>leerlingmateriaal</a:t>
                      </a:r>
                      <a:endParaRPr lang="nl-NL" sz="1400" i="1" dirty="0"/>
                    </a:p>
                  </a:txBody>
                  <a:tcPr/>
                </a:tc>
                <a:tc>
                  <a:txBody>
                    <a:bodyPr/>
                    <a:lstStyle/>
                    <a:p>
                      <a:r>
                        <a:rPr lang="nl-NL" sz="1400" dirty="0"/>
                        <a:t>Werkelijke effectiviteit</a:t>
                      </a:r>
                    </a:p>
                  </a:txBody>
                  <a:tcPr/>
                </a:tc>
                <a:tc>
                  <a:txBody>
                    <a:bodyPr/>
                    <a:lstStyle/>
                    <a:p>
                      <a:r>
                        <a:rPr lang="nl-NL" sz="1400" dirty="0"/>
                        <a:t>Try-out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baseline="0" dirty="0">
                          <a:effectLst/>
                          <a:latin typeface="+mn-lt"/>
                          <a:ea typeface="Calibri"/>
                          <a:cs typeface="Times New Roman"/>
                          <a:hlinkClick r:id="rId6"/>
                        </a:rPr>
                        <a:t>Vragenlijsten voor leerlingen en docenten</a:t>
                      </a:r>
                      <a:endParaRPr lang="nl-NL" sz="1400" dirty="0">
                        <a:effectLst/>
                        <a:latin typeface="+mn-lt"/>
                        <a:ea typeface="Calibri"/>
                        <a:cs typeface="Times New Roman"/>
                      </a:endParaRPr>
                    </a:p>
                  </a:txBody>
                  <a:tcPr/>
                </a:tc>
                <a:extLst>
                  <a:ext uri="{0D108BD9-81ED-4DB2-BD59-A6C34878D82A}">
                    <a16:rowId xmlns:a16="http://schemas.microsoft.com/office/drawing/2014/main" val="10004"/>
                  </a:ext>
                </a:extLst>
              </a:tr>
              <a:tr h="284242">
                <a:tc>
                  <a:txBody>
                    <a:bodyPr/>
                    <a:lstStyle/>
                    <a:p>
                      <a:r>
                        <a:rPr lang="nl-NL" sz="1400" i="0" dirty="0"/>
                        <a:t>Volledig uitgewerkte</a:t>
                      </a:r>
                      <a:r>
                        <a:rPr lang="nl-NL" sz="1400" i="0" baseline="0" dirty="0"/>
                        <a:t> leerlijn LOB</a:t>
                      </a:r>
                      <a:endParaRPr lang="nl-NL" sz="1400" i="0" dirty="0"/>
                    </a:p>
                  </a:txBody>
                  <a:tcPr/>
                </a:tc>
                <a:tc>
                  <a:txBody>
                    <a:bodyPr/>
                    <a:lstStyle/>
                    <a:p>
                      <a:r>
                        <a:rPr lang="nl-NL" sz="1400" dirty="0"/>
                        <a:t>Verwachte effectiviteit</a:t>
                      </a:r>
                    </a:p>
                  </a:txBody>
                  <a:tcPr/>
                </a:tc>
                <a:tc>
                  <a:txBody>
                    <a:bodyPr/>
                    <a:lstStyle/>
                    <a:p>
                      <a:r>
                        <a:rPr lang="nl-NL" sz="1400" dirty="0"/>
                        <a:t>Focus-groep</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a:effectLst/>
                          <a:latin typeface="+mn-lt"/>
                          <a:ea typeface="Calibri"/>
                          <a:cs typeface="Times New Roman"/>
                          <a:hlinkClick r:id="rId7"/>
                        </a:rPr>
                        <a:t>Checklist LOB</a:t>
                      </a:r>
                      <a:endParaRPr lang="nl-NL" sz="1400" dirty="0">
                        <a:effectLst/>
                        <a:latin typeface="+mn-lt"/>
                        <a:ea typeface="Calibri"/>
                        <a:cs typeface="Times New Roman"/>
                      </a:endParaRPr>
                    </a:p>
                  </a:txBody>
                  <a:tcPr/>
                </a:tc>
                <a:extLst>
                  <a:ext uri="{0D108BD9-81ED-4DB2-BD59-A6C34878D82A}">
                    <a16:rowId xmlns:a16="http://schemas.microsoft.com/office/drawing/2014/main" val="10005"/>
                  </a:ext>
                </a:extLst>
              </a:tr>
              <a:tr h="778934">
                <a:tc>
                  <a:txBody>
                    <a:bodyPr/>
                    <a:lstStyle/>
                    <a:p>
                      <a:r>
                        <a:rPr lang="nl-NL" sz="1400" i="1" dirty="0"/>
                        <a:t>Lesmateriaal in ieder stadium</a:t>
                      </a:r>
                    </a:p>
                  </a:txBody>
                  <a:tcPr/>
                </a:tc>
                <a:tc>
                  <a:txBody>
                    <a:bodyPr/>
                    <a:lstStyle/>
                    <a:p>
                      <a:r>
                        <a:rPr lang="nl-NL" sz="1400" dirty="0"/>
                        <a:t>Afhankelijk van stadium</a:t>
                      </a:r>
                    </a:p>
                  </a:txBody>
                  <a:tcPr/>
                </a:tc>
                <a:tc>
                  <a:txBody>
                    <a:bodyPr/>
                    <a:lstStyle/>
                    <a:p>
                      <a:r>
                        <a:rPr lang="nl-NL" sz="1400" dirty="0"/>
                        <a:t>Afhankelijk van stadium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a:effectLst/>
                          <a:latin typeface="+mn-lt"/>
                          <a:ea typeface="Calibri"/>
                          <a:cs typeface="Times New Roman"/>
                          <a:hlinkClick r:id="rId8"/>
                        </a:rPr>
                        <a:t>Checklist LOB- lesmateriaal</a:t>
                      </a:r>
                      <a:endParaRPr lang="nl-NL" sz="1400" dirty="0">
                        <a:effectLst/>
                        <a:latin typeface="+mn-lt"/>
                        <a:ea typeface="Calibri"/>
                        <a:cs typeface="Times New Roman"/>
                      </a:endParaRPr>
                    </a:p>
                  </a:txBody>
                  <a:tcPr/>
                </a:tc>
                <a:extLst>
                  <a:ext uri="{0D108BD9-81ED-4DB2-BD59-A6C34878D82A}">
                    <a16:rowId xmlns:a16="http://schemas.microsoft.com/office/drawing/2014/main" val="10006"/>
                  </a:ext>
                </a:extLst>
              </a:tr>
            </a:tbl>
          </a:graphicData>
        </a:graphic>
      </p:graphicFrame>
      <p:sp>
        <p:nvSpPr>
          <p:cNvPr id="5" name="Tijdelijke aanduiding voor inhoud 4"/>
          <p:cNvSpPr>
            <a:spLocks noGrp="1"/>
          </p:cNvSpPr>
          <p:nvPr>
            <p:ph idx="1"/>
          </p:nvPr>
        </p:nvSpPr>
        <p:spPr/>
        <p:txBody>
          <a:bodyPr/>
          <a:lstStyle/>
          <a:p>
            <a:pPr marL="0" indent="0">
              <a:buNone/>
            </a:pPr>
            <a:r>
              <a:rPr lang="nl-NL" dirty="0"/>
              <a:t> </a:t>
            </a:r>
          </a:p>
        </p:txBody>
      </p:sp>
    </p:spTree>
    <p:extLst>
      <p:ext uri="{BB962C8B-B14F-4D97-AF65-F5344CB8AC3E}">
        <p14:creationId xmlns:p14="http://schemas.microsoft.com/office/powerpoint/2010/main" val="150603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PO_figuur1_zb.jpg"/>
          <p:cNvPicPr>
            <a:picLocks noChangeAspect="1"/>
          </p:cNvPicPr>
          <p:nvPr/>
        </p:nvPicPr>
        <p:blipFill>
          <a:blip r:embed="rId3"/>
          <a:srcRect l="-12371" r="-12371"/>
          <a:stretch>
            <a:fillRect/>
          </a:stretch>
        </p:blipFill>
        <p:spPr bwMode="auto">
          <a:xfrm>
            <a:off x="682831" y="1417638"/>
            <a:ext cx="7326935" cy="4029532"/>
          </a:xfrm>
          <a:prstGeom prst="rect">
            <a:avLst/>
          </a:prstGeom>
          <a:noFill/>
          <a:ln w="9525">
            <a:noFill/>
            <a:miter lim="800000"/>
            <a:headEnd/>
            <a:tailEnd/>
          </a:ln>
        </p:spPr>
      </p:pic>
      <p:sp>
        <p:nvSpPr>
          <p:cNvPr id="2" name="Titel 1"/>
          <p:cNvSpPr>
            <a:spLocks noGrp="1"/>
          </p:cNvSpPr>
          <p:nvPr>
            <p:ph type="title"/>
          </p:nvPr>
        </p:nvSpPr>
        <p:spPr/>
        <p:txBody>
          <a:bodyPr>
            <a:normAutofit fontScale="90000"/>
          </a:bodyPr>
          <a:lstStyle/>
          <a:p>
            <a:r>
              <a:rPr lang="nl-NL" dirty="0"/>
              <a:t>3.3 Voer de evaluatie uit </a:t>
            </a:r>
            <a:br>
              <a:rPr lang="nl-NL" dirty="0"/>
            </a:br>
            <a:r>
              <a:rPr lang="nl-NL" dirty="0"/>
              <a:t>en stel verbeterpunten vast</a:t>
            </a:r>
          </a:p>
        </p:txBody>
      </p:sp>
      <p:sp>
        <p:nvSpPr>
          <p:cNvPr id="3" name="Tijdelijke aanduiding voor inhoud 2"/>
          <p:cNvSpPr>
            <a:spLocks noGrp="1"/>
          </p:cNvSpPr>
          <p:nvPr>
            <p:ph idx="1"/>
          </p:nvPr>
        </p:nvSpPr>
        <p:spPr>
          <a:xfrm>
            <a:off x="457200" y="1600200"/>
            <a:ext cx="5432961" cy="4525963"/>
          </a:xfrm>
        </p:spPr>
        <p:txBody>
          <a:bodyPr/>
          <a:lstStyle/>
          <a:p>
            <a:endParaRPr lang="nl-NL" dirty="0"/>
          </a:p>
          <a:p>
            <a:endParaRPr lang="nl-NL" dirty="0"/>
          </a:p>
        </p:txBody>
      </p:sp>
    </p:spTree>
    <p:extLst>
      <p:ext uri="{BB962C8B-B14F-4D97-AF65-F5344CB8AC3E}">
        <p14:creationId xmlns:p14="http://schemas.microsoft.com/office/powerpoint/2010/main" val="133438187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tie5_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pAN xmlns="http://schemas.microsoft.com/sharepoint/v3">false</RepAN>
    <RepSector_0 xmlns="http://schemas.microsoft.com/sharepoint/v3">
      <Terms xmlns="http://schemas.microsoft.com/office/infopath/2007/PartnerControls"/>
    </RepSector_0>
    <RepDocumentType_0 xmlns="http://schemas.microsoft.com/sharepoint/v3">
      <Terms xmlns="http://schemas.microsoft.com/office/infopath/2007/PartnerControls"/>
    </RepDocumentType_0>
    <RepSectionSpecificTheme_0 xmlns="http://schemas.microsoft.com/sharepoint/v3">
      <Terms xmlns="http://schemas.microsoft.com/office/infopath/2007/PartnerControls"/>
    </RepSectionSpecificTheme_0>
    <RepProjectManager xmlns="http://schemas.microsoft.com/sharepoint/v3" xsi:nil="true"/>
    <RepAuthor_0 xmlns="http://schemas.microsoft.com/sharepoint/v3">
      <Terms xmlns="http://schemas.microsoft.com/office/infopath/2007/PartnerControls"/>
    </RepAuthor_0>
    <RepCurricularTheme_0 xmlns="http://schemas.microsoft.com/sharepoint/v3">
      <Terms xmlns="http://schemas.microsoft.com/office/infopath/2007/PartnerControls"/>
    </RepCurricularTheme_0>
    <RepSection_0 xmlns="http://schemas.microsoft.com/sharepoint/v3">
      <Terms xmlns="http://schemas.microsoft.com/office/infopath/2007/PartnerControls"/>
    </RepSection_0>
    <RepSummary xmlns="http://schemas.microsoft.com/sharepoint/v3" xsi:nil="true"/>
    <RepRelationOtherSloProjects xmlns="http://schemas.microsoft.com/sharepoint/v3" xsi:nil="true"/>
    <TaxCatchAll xmlns="7106a2ac-038a-457f-8b58-ec67130d9d6d"/>
    <RepFileFormat_0 xmlns="http://schemas.microsoft.com/sharepoint/v3">
      <Terms xmlns="http://schemas.microsoft.com/office/infopath/2007/PartnerControls"/>
    </RepFileFormat_0>
    <RepYear_0 xmlns="http://schemas.microsoft.com/sharepoint/v3">
      <Terms xmlns="http://schemas.microsoft.com/office/infopath/2007/PartnerControls"/>
    </RepYear_0>
    <RepANNumber xmlns="http://schemas.microsoft.com/sharepoint/v3" xsi:nil="true"/>
    <RepAreasOfExpertise_0 xmlns="http://schemas.microsoft.com/sharepoint/v3">
      <Terms xmlns="http://schemas.microsoft.com/office/infopath/2007/PartnerControls"/>
    </RepAreasOfExpertise_0>
    <RepSubjectContent_0 xmlns="http://schemas.microsoft.com/sharepoint/v3">
      <Terms xmlns="http://schemas.microsoft.com/office/infopath/2007/PartnerControls"/>
    </RepSubjectContent_0>
    <RepIsbn xmlns="http://schemas.microsoft.com/sharepoint/v3" xsi:nil="true"/>
    <RepAuthorInternal xmlns="http://schemas.microsoft.com/sharepoint/v3">
      <UserInfo>
        <DisplayName/>
        <AccountId xsi:nil="true"/>
        <AccountType/>
      </UserInfo>
    </RepAuthorInternal>
    <RepProjectName xmlns="http://schemas.microsoft.com/sharepoint/v3">Leergang LOB</RepProjectName>
    <RepApaNotation xmlns="http://schemas.microsoft.com/sharepoint/v3" xsi:nil="true"/>
    <_dlc_DocId xmlns="7106a2ac-038a-457f-8b58-ec67130d9d6d">47XQ5P3E4USX-10-1711</_dlc_DocId>
    <_dlc_DocIdUrl xmlns="7106a2ac-038a-457f-8b58-ec67130d9d6d">
      <Url>http://downloads.slo.nl/_layouts/15/DocIdRedir.aspx?ID=47XQ5P3E4USX-10-1711</Url>
      <Description>47XQ5P3E4USX-10-1711</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2854694664375418C0DFD97ECA4320E" ma:contentTypeVersion="30" ma:contentTypeDescription="Een nieuw document maken." ma:contentTypeScope="" ma:versionID="deebfdf51245d71492e9f55ee35e9d79">
  <xsd:schema xmlns:xsd="http://www.w3.org/2001/XMLSchema" xmlns:xs="http://www.w3.org/2001/XMLSchema" xmlns:p="http://schemas.microsoft.com/office/2006/metadata/properties" xmlns:ns1="http://schemas.microsoft.com/sharepoint/v3" xmlns:ns2="7106a2ac-038a-457f-8b58-ec67130d9d6d" targetNamespace="http://schemas.microsoft.com/office/2006/metadata/properties" ma:root="true" ma:fieldsID="cd6365111a56e2db6761eb0a3e30232b" ns1:_="" ns2:_="">
    <xsd:import namespace="http://schemas.microsoft.com/sharepoint/v3"/>
    <xsd:import namespace="7106a2ac-038a-457f-8b58-ec67130d9d6d"/>
    <xsd:element name="properties">
      <xsd:complexType>
        <xsd:sequence>
          <xsd:element name="documentManagement">
            <xsd:complexType>
              <xsd:all>
                <xsd:element ref="ns2:_dlc_DocId" minOccurs="0"/>
                <xsd:element ref="ns2:_dlc_DocIdUrl" minOccurs="0"/>
                <xsd:element ref="ns2:_dlc_DocIdPersistId" minOccurs="0"/>
                <xsd:element ref="ns1:RepSummary" minOccurs="0"/>
                <xsd:element ref="ns1:RepAuthorInternal" minOccurs="0"/>
                <xsd:element ref="ns1:RepAuthor_0" minOccurs="0"/>
                <xsd:element ref="ns2:TaxCatchAll" minOccurs="0"/>
                <xsd:element ref="ns1:RepYear_0" minOccurs="0"/>
                <xsd:element ref="ns1:RepApaNotation" minOccurs="0"/>
                <xsd:element ref="ns1:RepIsbn" minOccurs="0"/>
                <xsd:element ref="ns1:RepAN" minOccurs="0"/>
                <xsd:element ref="ns1:RepANNumber" minOccurs="0"/>
                <xsd:element ref="ns1:RepProjectManager" minOccurs="0"/>
                <xsd:element ref="ns1:RepProjectName" minOccurs="0"/>
                <xsd:element ref="ns1:RepSector_0" minOccurs="0"/>
                <xsd:element ref="ns1:RepCurricularTheme_0" minOccurs="0"/>
                <xsd:element ref="ns1:RepSectionSpecificTheme_0" minOccurs="0"/>
                <xsd:element ref="ns1:RepSection_0" minOccurs="0"/>
                <xsd:element ref="ns1:RepAreasOfExpertise_0" minOccurs="0"/>
                <xsd:element ref="ns1:RepSubjectContent_0" minOccurs="0"/>
                <xsd:element ref="ns1:RepDocumentType_0" minOccurs="0"/>
                <xsd:element ref="ns1:RepRelationOtherSloProjects" minOccurs="0"/>
                <xsd:element ref="ns1:RepFileFormat_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epSummary" ma:index="11" nillable="true" ma:displayName="Samenvatting" ma:internalName="RepSummary">
      <xsd:simpleType>
        <xsd:restriction base="dms:Unknown"/>
      </xsd:simpleType>
    </xsd:element>
    <xsd:element name="RepAuthorInternal" ma:index="12" nillable="true" ma:displayName="Interne auteur" ma:internalName="RepAuthorInterna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pAuthor_0" ma:index="14" nillable="true" ma:taxonomy="true" ma:internalName="RepAuthor_0" ma:taxonomyFieldName="RepAuthor" ma:displayName="Externe auteur" ma:fieldId="{41811730-f000-45b3-bd8b-16482267924b}" ma:sspId="65bb9fad-8ecd-4e58-b951-1b0a685157da" ma:termSetId="ba36eed1-563e-4e70-a8a2-c86cb59a995a" ma:anchorId="00000000-0000-0000-0000-000000000000" ma:open="true" ma:isKeyword="false">
      <xsd:complexType>
        <xsd:sequence>
          <xsd:element ref="pc:Terms" minOccurs="0" maxOccurs="1"/>
        </xsd:sequence>
      </xsd:complexType>
    </xsd:element>
    <xsd:element name="RepYear_0" ma:index="17" nillable="true" ma:taxonomy="true" ma:internalName="RepYear_0" ma:taxonomyFieldName="RepYear" ma:displayName="Jaar van uitgave" ma:fieldId="{41811730-f000-48c8-bfe2-0d366b82495f}" ma:sspId="65bb9fad-8ecd-4e58-b951-1b0a685157da" ma:termSetId="d63ed34c-aaa4-4b39-8e2b-bccf6e3349f5" ma:anchorId="00000000-0000-0000-0000-000000000000" ma:open="false" ma:isKeyword="false">
      <xsd:complexType>
        <xsd:sequence>
          <xsd:element ref="pc:Terms" minOccurs="0" maxOccurs="1"/>
        </xsd:sequence>
      </xsd:complexType>
    </xsd:element>
    <xsd:element name="RepApaNotation" ma:index="18" nillable="true" ma:displayName="APA-notatie" ma:internalName="RepApaNotation">
      <xsd:simpleType>
        <xsd:restriction base="dms:Unknown"/>
      </xsd:simpleType>
    </xsd:element>
    <xsd:element name="RepIsbn" ma:index="19" nillable="true" ma:displayName="ISBN" ma:internalName="RepIsbn">
      <xsd:simpleType>
        <xsd:restriction base="dms:Text"/>
      </xsd:simpleType>
    </xsd:element>
    <xsd:element name="RepAN" ma:index="20" nillable="true" ma:displayName="AN" ma:default="FALSE" ma:internalName="RepAN">
      <xsd:simpleType>
        <xsd:restriction base="dms:Boolean"/>
      </xsd:simpleType>
    </xsd:element>
    <xsd:element name="RepANNumber" ma:index="21" nillable="true" ma:displayName="AN Nummer" ma:internalName="RepANNumber">
      <xsd:simpleType>
        <xsd:restriction base="dms:Text"/>
      </xsd:simpleType>
    </xsd:element>
    <xsd:element name="RepProjectManager" ma:index="22" nillable="true" ma:displayName="Projectleider" ma:internalName="RepProjectManager">
      <xsd:simpleType>
        <xsd:restriction base="dms:Text"/>
      </xsd:simpleType>
    </xsd:element>
    <xsd:element name="RepProjectName" ma:index="23" nillable="true" ma:displayName="Projectnaam" ma:internalName="RepProjectName">
      <xsd:simpleType>
        <xsd:restriction base="dms:Text"/>
      </xsd:simpleType>
    </xsd:element>
    <xsd:element name="RepSector_0" ma:index="25" nillable="true" ma:taxonomy="true" ma:internalName="RepSector_0" ma:taxonomyFieldName="RepSector" ma:displayName="Sector" ma:default="" ma:fieldId="{41811730-f000-4dc0-a699-476cd67ba1ec}" ma:taxonomyMulti="true" ma:sspId="65bb9fad-8ecd-4e58-b951-1b0a685157da" ma:termSetId="f094b31b-0180-4851-9ebd-5c7d9552b19c" ma:anchorId="00000000-0000-0000-0000-000000000000" ma:open="false" ma:isKeyword="false">
      <xsd:complexType>
        <xsd:sequence>
          <xsd:element ref="pc:Terms" minOccurs="0" maxOccurs="1"/>
        </xsd:sequence>
      </xsd:complexType>
    </xsd:element>
    <xsd:element name="RepCurricularTheme_0" ma:index="27" nillable="true" ma:taxonomy="true" ma:internalName="RepCurricularTheme_0" ma:taxonomyFieldName="RepCurricularTheme" ma:displayName="Leerplankundig thema" ma:fieldId="{41811730-f000-49a6-962c-7d5942b261fc}" ma:sspId="65bb9fad-8ecd-4e58-b951-1b0a685157da" ma:termSetId="c46f7ee8-50c4-42e2-9209-7c6adacde0a9" ma:anchorId="00000000-0000-0000-0000-000000000000" ma:open="false" ma:isKeyword="false">
      <xsd:complexType>
        <xsd:sequence>
          <xsd:element ref="pc:Terms" minOccurs="0" maxOccurs="1"/>
        </xsd:sequence>
      </xsd:complexType>
    </xsd:element>
    <xsd:element name="RepSectionSpecificTheme_0" ma:index="29" nillable="true" ma:taxonomy="true" ma:internalName="RepSectionSpecificTheme_0" ma:taxonomyFieldName="RepSectionSpecificTheme" ma:displayName="Vakspecifiek thema" ma:fieldId="{41811730-f000-47c9-8a06-df9868361aab}" ma:sspId="65bb9fad-8ecd-4e58-b951-1b0a685157da" ma:termSetId="d6eaa525-a5d0-4a07-b890-e9233743789f" ma:anchorId="00000000-0000-0000-0000-000000000000" ma:open="false" ma:isKeyword="false">
      <xsd:complexType>
        <xsd:sequence>
          <xsd:element ref="pc:Terms" minOccurs="0" maxOccurs="1"/>
        </xsd:sequence>
      </xsd:complexType>
    </xsd:element>
    <xsd:element name="RepSection_0" ma:index="31" nillable="true" ma:taxonomy="true" ma:internalName="RepSection_0" ma:taxonomyFieldName="RepSection" ma:displayName="Vaksectie" ma:fieldId="{41811730-f000-4881-8daa-6e8dd38b1ab1}" ma:sspId="65bb9fad-8ecd-4e58-b951-1b0a685157da" ma:termSetId="c6f33e55-e762-4fa4-8346-db1fc1809b2d" ma:anchorId="00000000-0000-0000-0000-000000000000" ma:open="false" ma:isKeyword="false">
      <xsd:complexType>
        <xsd:sequence>
          <xsd:element ref="pc:Terms" minOccurs="0" maxOccurs="1"/>
        </xsd:sequence>
      </xsd:complexType>
    </xsd:element>
    <xsd:element name="RepAreasOfExpertise_0" ma:index="33" nillable="true" ma:taxonomy="true" ma:internalName="RepAreasOfExpertise_0" ma:taxonomyFieldName="RepAreasOfExpertise" ma:displayName="Vakgebied" ma:fieldId="{41811730-f000-41a6-9b8a-29f77b277b4a}" ma:sspId="65bb9fad-8ecd-4e58-b951-1b0a685157da" ma:termSetId="53b2aeb1-af69-41af-ab5c-dcba5f532adf" ma:anchorId="00000000-0000-0000-0000-000000000000" ma:open="true" ma:isKeyword="false">
      <xsd:complexType>
        <xsd:sequence>
          <xsd:element ref="pc:Terms" minOccurs="0" maxOccurs="1"/>
        </xsd:sequence>
      </xsd:complexType>
    </xsd:element>
    <xsd:element name="RepSubjectContent_0" ma:index="35" nillable="true" ma:taxonomy="true" ma:internalName="RepSubjectContent_0" ma:taxonomyFieldName="RepSubjectContent" ma:displayName="Vakinhoud" ma:fieldId="{41811730-f000-43d1-9a5c-533514ab0582}" ma:sspId="65bb9fad-8ecd-4e58-b951-1b0a685157da" ma:termSetId="3eef768d-4fe2-4c08-af8a-4dfaa4cac8a4" ma:anchorId="00000000-0000-0000-0000-000000000000" ma:open="false" ma:isKeyword="false">
      <xsd:complexType>
        <xsd:sequence>
          <xsd:element ref="pc:Terms" minOccurs="0" maxOccurs="1"/>
        </xsd:sequence>
      </xsd:complexType>
    </xsd:element>
    <xsd:element name="RepDocumentType_0" ma:index="37" nillable="true" ma:taxonomy="true" ma:internalName="RepDocumentType_0" ma:taxonomyFieldName="RepDocumentType" ma:displayName="Documenttypering" ma:fieldId="{41811730-f000-4c72-b54d-df109a5aaa00}" ma:sspId="65bb9fad-8ecd-4e58-b951-1b0a685157da" ma:termSetId="54bd4068-eea5-4eb8-b4d4-e740f64d998f" ma:anchorId="00000000-0000-0000-0000-000000000000" ma:open="true" ma:isKeyword="false">
      <xsd:complexType>
        <xsd:sequence>
          <xsd:element ref="pc:Terms" minOccurs="0" maxOccurs="1"/>
        </xsd:sequence>
      </xsd:complexType>
    </xsd:element>
    <xsd:element name="RepRelationOtherSloProjects" ma:index="38" nillable="true" ma:displayName="Relatie met andere projecten" ma:internalName="RepRelationOtherSloProjects">
      <xsd:simpleType>
        <xsd:restriction base="dms:Unknown"/>
      </xsd:simpleType>
    </xsd:element>
    <xsd:element name="RepFileFormat_0" ma:index="40" nillable="true" ma:taxonomy="true" ma:internalName="RepFileFormat_0" ma:taxonomyFieldName="RepFileFormat" ma:displayName="Bestandsformaat" ma:fieldId="{41811730-f000-458e-badf-a33146a595e3}" ma:sspId="65bb9fad-8ecd-4e58-b951-1b0a685157da" ma:termSetId="5467ae8d-8919-4592-b5d8-720a7073244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106a2ac-038a-457f-8b58-ec67130d9d6d"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38f83059-1491-4012-b4c3-84f3b7dad14e}" ma:internalName="TaxCatchAll" ma:showField="CatchAllData" ma:web="7106a2ac-038a-457f-8b58-ec67130d9d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7C3FAA-3536-4090-A005-E14134309E96}">
  <ds:schemaRefs>
    <ds:schemaRef ds:uri="http://schemas.microsoft.com/sharepoint/events"/>
  </ds:schemaRefs>
</ds:datastoreItem>
</file>

<file path=customXml/itemProps2.xml><?xml version="1.0" encoding="utf-8"?>
<ds:datastoreItem xmlns:ds="http://schemas.openxmlformats.org/officeDocument/2006/customXml" ds:itemID="{741B4211-368A-46EA-BDE1-73859E7ECB22}">
  <ds:schemaRefs>
    <ds:schemaRef ds:uri="http://schemas.microsoft.com/sharepoint/v3/contenttype/forms"/>
  </ds:schemaRefs>
</ds:datastoreItem>
</file>

<file path=customXml/itemProps3.xml><?xml version="1.0" encoding="utf-8"?>
<ds:datastoreItem xmlns:ds="http://schemas.openxmlformats.org/officeDocument/2006/customXml" ds:itemID="{704156E7-878D-49EE-A497-FE3CBBDACF58}">
  <ds:schemaRefs>
    <ds:schemaRef ds:uri="http://schemas.microsoft.com/office/2006/metadata/properties"/>
    <ds:schemaRef ds:uri="http://schemas.microsoft.com/office/infopath/2007/PartnerControls"/>
    <ds:schemaRef ds:uri="http://schemas.microsoft.com/sharepoint/v3"/>
    <ds:schemaRef ds:uri="7106a2ac-038a-457f-8b58-ec67130d9d6d"/>
  </ds:schemaRefs>
</ds:datastoreItem>
</file>

<file path=customXml/itemProps4.xml><?xml version="1.0" encoding="utf-8"?>
<ds:datastoreItem xmlns:ds="http://schemas.openxmlformats.org/officeDocument/2006/customXml" ds:itemID="{93B41A28-B0DF-468C-92A3-EC3C4DFE4F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06a2ac-038a-457f-8b58-ec67130d9d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704</Words>
  <Application>Microsoft Office PowerPoint</Application>
  <PresentationFormat>Diavoorstelling (4:3)</PresentationFormat>
  <Paragraphs>77</Paragraphs>
  <Slides>5</Slides>
  <Notes>4</Notes>
  <HiddenSlides>0</HiddenSlides>
  <MMClips>0</MMClips>
  <ScaleCrop>false</ScaleCrop>
  <HeadingPairs>
    <vt:vector size="6" baseType="variant">
      <vt:variant>
        <vt:lpstr>Gebruikte lettertypen</vt:lpstr>
      </vt:variant>
      <vt:variant>
        <vt:i4>2</vt:i4>
      </vt:variant>
      <vt:variant>
        <vt:lpstr>Thema</vt:lpstr>
      </vt:variant>
      <vt:variant>
        <vt:i4>2</vt:i4>
      </vt:variant>
      <vt:variant>
        <vt:lpstr>Diatitels</vt:lpstr>
      </vt:variant>
      <vt:variant>
        <vt:i4>5</vt:i4>
      </vt:variant>
    </vt:vector>
  </HeadingPairs>
  <TitlesOfParts>
    <vt:vector size="9" baseType="lpstr">
      <vt:lpstr>Arial</vt:lpstr>
      <vt:lpstr>Calibri</vt:lpstr>
      <vt:lpstr>Kantoorthema</vt:lpstr>
      <vt:lpstr>Presentatie5_test</vt:lpstr>
      <vt:lpstr>Leergang LOB: verdiepingsmodule</vt:lpstr>
      <vt:lpstr>Professionaliseringsmodule  Blok 3 Evaluatie</vt:lpstr>
      <vt:lpstr>3.1 Bepaal de evaluatie-aspecten:</vt:lpstr>
      <vt:lpstr>3.1 Bepaal de evaluatiemethode 3.2 Pas het voorbeeldinstrument aan</vt:lpstr>
      <vt:lpstr>3.3 Voer de evaluatie uit  en stel verbeterpunten vast</vt:lpstr>
    </vt:vector>
  </TitlesOfParts>
  <Company>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Professionaliseringsmodule  Blok 1 Analyse</dc:title>
  <dc:creator>Marjolein Haandrikman</dc:creator>
  <cp:lastModifiedBy>Freddie Westerhof</cp:lastModifiedBy>
  <cp:revision>27</cp:revision>
  <cp:lastPrinted>2015-06-12T08:45:45Z</cp:lastPrinted>
  <dcterms:created xsi:type="dcterms:W3CDTF">2014-11-28T12:46:21Z</dcterms:created>
  <dcterms:modified xsi:type="dcterms:W3CDTF">2019-11-05T15:20:19Z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0x010100D2854694664375418C0DFD97ECA4320E</vt:lpwstr>
  </property>
  <property fmtid="{D5CDD505-2E9C-101B-9397-08002B2CF9AE}" pid="3" name="_dlc_DocIdItemGuid">
    <vt:lpwstr>0b630d6a-733f-4293-9d8e-2166ebc89d57</vt:lpwstr>
  </property>
  <property fmtid="{D5CDD505-2E9C-101B-9397-08002B2CF9AE}" pid="4" name="TaxKeyword">
    <vt:lpwstr/>
  </property>
  <property fmtid="{D5CDD505-2E9C-101B-9397-08002B2CF9AE}" pid="5" name="RepAreasOfExpertise">
    <vt:lpwstr/>
  </property>
  <property fmtid="{D5CDD505-2E9C-101B-9397-08002B2CF9AE}" pid="6" name="RepDocumentType">
    <vt:lpwstr/>
  </property>
  <property fmtid="{D5CDD505-2E9C-101B-9397-08002B2CF9AE}" pid="7" name="RepSectionSpecificTheme">
    <vt:lpwstr/>
  </property>
  <property fmtid="{D5CDD505-2E9C-101B-9397-08002B2CF9AE}" pid="8" name="RepCurricularTheme">
    <vt:lpwstr/>
  </property>
  <property fmtid="{D5CDD505-2E9C-101B-9397-08002B2CF9AE}" pid="9" name="TaxKeywordTaxHTField">
    <vt:lpwstr/>
  </property>
  <property fmtid="{D5CDD505-2E9C-101B-9397-08002B2CF9AE}" pid="10" name="RepSection">
    <vt:lpwstr/>
  </property>
  <property fmtid="{D5CDD505-2E9C-101B-9397-08002B2CF9AE}" pid="11" name="RepAuthor">
    <vt:lpwstr/>
  </property>
  <property fmtid="{D5CDD505-2E9C-101B-9397-08002B2CF9AE}" pid="12" name="RepSubjectContent">
    <vt:lpwstr/>
  </property>
  <property fmtid="{D5CDD505-2E9C-101B-9397-08002B2CF9AE}" pid="13" name="RepSector">
    <vt:lpwstr/>
  </property>
  <property fmtid="{D5CDD505-2E9C-101B-9397-08002B2CF9AE}" pid="14" name="RepFileFormat">
    <vt:lpwstr/>
  </property>
  <property fmtid="{D5CDD505-2E9C-101B-9397-08002B2CF9AE}" pid="15" name="RepYear">
    <vt:lpwstr/>
  </property>
</Properties>
</file>