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31" r:id="rId2"/>
    <p:sldId id="335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B0051"/>
    <a:srgbClr val="ABA197"/>
    <a:srgbClr val="8D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17" autoAdjust="0"/>
  </p:normalViewPr>
  <p:slideViewPr>
    <p:cSldViewPr snapToObjects="1">
      <p:cViewPr>
        <p:scale>
          <a:sx n="67" d="100"/>
          <a:sy n="67" d="100"/>
        </p:scale>
        <p:origin x="-1470" y="-48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B6D4-5DD9-4C53-B14C-8756226F6A8D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A77E-D0E2-4AC2-B1E7-68246F389E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8FAE1-6291-422A-A8E3-C80B716CB6D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628-9BAB-4F11-BC0E-32D399EF1527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4-6D8B-459F-B647-DEEB687F5990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FA88-54FE-4957-8831-EFCB5E6A26E2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87200" y="799200"/>
            <a:ext cx="8769600" cy="4932000"/>
          </a:xfrm>
        </p:spPr>
        <p:txBody>
          <a:bodyPr rtlCol="0">
            <a:normAutofit/>
          </a:bodyPr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39677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D127-2733-4F0E-AFA9-89F64F724C3E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B84E-D31D-48E2-8632-104D4A82BD44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49-6530-47DB-A08F-BBC02BB13C75}" type="datetime1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6789-BC09-4C8B-A2F4-58920B2802C5}" type="datetime1">
              <a:rPr lang="nl-NL" smtClean="0"/>
              <a:t>6-5-2014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5A3-5522-41A0-AF7E-0AAA961F9E10}" type="datetime1">
              <a:rPr lang="nl-NL" smtClean="0"/>
              <a:t>6-5-2014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5A4-DEEE-4D26-AE7C-7822F8A43902}" type="datetime1">
              <a:rPr lang="nl-NL" smtClean="0"/>
              <a:t>6-5-2014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640-177C-44D7-AACB-AAEED4DA4AEE}" type="datetime1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3DEF-4948-4077-9592-1C6EA4D655CB}" type="datetime1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CE62-2889-4CD6-966B-523577EEE180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6243" r="37982" b="61606"/>
          <a:stretch>
            <a:fillRect/>
          </a:stretch>
        </p:blipFill>
        <p:spPr bwMode="auto">
          <a:xfrm>
            <a:off x="0" y="-171450"/>
            <a:ext cx="29146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8440" r="37396" b="61621"/>
          <a:stretch>
            <a:fillRect/>
          </a:stretch>
        </p:blipFill>
        <p:spPr bwMode="auto">
          <a:xfrm>
            <a:off x="827088" y="476250"/>
            <a:ext cx="33845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2181" r="20451" b="13261"/>
          <a:stretch>
            <a:fillRect/>
          </a:stretch>
        </p:blipFill>
        <p:spPr bwMode="auto">
          <a:xfrm>
            <a:off x="1707158" y="1043781"/>
            <a:ext cx="3024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24417" r="12083" b="21745"/>
          <a:stretch>
            <a:fillRect/>
          </a:stretch>
        </p:blipFill>
        <p:spPr bwMode="auto">
          <a:xfrm>
            <a:off x="2519363" y="1725439"/>
            <a:ext cx="3544478" cy="245040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L:\SGN\SO\LPO\Passende perspectieven\taal\(half)producten\figuren\Pape_illustratie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>
            <a:fillRect/>
          </a:stretch>
        </p:blipFill>
        <p:spPr bwMode="auto">
          <a:xfrm>
            <a:off x="3275856" y="2510656"/>
            <a:ext cx="3428485" cy="28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5517232"/>
            <a:ext cx="82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PowerPoint Rekenen Bijeenkomst 7: Evalueren op schoolniveau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102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eerplan-spinnenwe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50900"/>
            <a:ext cx="6480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ijfhoek 2"/>
          <p:cNvSpPr/>
          <p:nvPr/>
        </p:nvSpPr>
        <p:spPr>
          <a:xfrm rot="1804685">
            <a:off x="1495425" y="1609725"/>
            <a:ext cx="1800225" cy="77946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Wet passend onderwijs</a:t>
            </a:r>
          </a:p>
        </p:txBody>
      </p:sp>
      <p:sp>
        <p:nvSpPr>
          <p:cNvPr id="6" name="Vijfhoek 5"/>
          <p:cNvSpPr/>
          <p:nvPr/>
        </p:nvSpPr>
        <p:spPr>
          <a:xfrm rot="9161442" flipV="1">
            <a:off x="5075238" y="1766888"/>
            <a:ext cx="1882775" cy="62388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ICT</a:t>
            </a:r>
          </a:p>
        </p:txBody>
      </p:sp>
      <p:sp>
        <p:nvSpPr>
          <p:cNvPr id="7" name="Vijfhoek 6"/>
          <p:cNvSpPr/>
          <p:nvPr/>
        </p:nvSpPr>
        <p:spPr>
          <a:xfrm rot="10800000" flipV="1">
            <a:off x="5364163" y="2994025"/>
            <a:ext cx="1800225" cy="70643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Babyboomers met pensioen</a:t>
            </a:r>
          </a:p>
        </p:txBody>
      </p:sp>
      <p:sp>
        <p:nvSpPr>
          <p:cNvPr id="8" name="Vijfhoek 7"/>
          <p:cNvSpPr/>
          <p:nvPr/>
        </p:nvSpPr>
        <p:spPr>
          <a:xfrm rot="13505497" flipV="1">
            <a:off x="4656931" y="4228307"/>
            <a:ext cx="1800225" cy="76993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Teruglopende leerlingaantallen</a:t>
            </a:r>
          </a:p>
        </p:txBody>
      </p:sp>
      <p:sp>
        <p:nvSpPr>
          <p:cNvPr id="9" name="Vijfhoek 8"/>
          <p:cNvSpPr/>
          <p:nvPr/>
        </p:nvSpPr>
        <p:spPr>
          <a:xfrm>
            <a:off x="1263650" y="2994025"/>
            <a:ext cx="1800225" cy="7207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Opbrengstgericht werken</a:t>
            </a:r>
          </a:p>
        </p:txBody>
      </p:sp>
      <p:sp>
        <p:nvSpPr>
          <p:cNvPr id="11" name="Vijfhoek 10"/>
          <p:cNvSpPr/>
          <p:nvPr/>
        </p:nvSpPr>
        <p:spPr>
          <a:xfrm rot="19454938">
            <a:off x="1828800" y="4224338"/>
            <a:ext cx="1800225" cy="685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Bezuinigingen</a:t>
            </a:r>
          </a:p>
        </p:txBody>
      </p:sp>
      <p:sp>
        <p:nvSpPr>
          <p:cNvPr id="12" name="Vijfhoek 11"/>
          <p:cNvSpPr/>
          <p:nvPr/>
        </p:nvSpPr>
        <p:spPr>
          <a:xfrm rot="16200000">
            <a:off x="3271838" y="4799013"/>
            <a:ext cx="1800225" cy="7207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Lumpsum-financiering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52413" y="254000"/>
            <a:ext cx="4365625" cy="496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>
                <a:solidFill>
                  <a:schemeClr val="tx1"/>
                </a:solidFill>
              </a:rPr>
              <a:t>Externe factoren</a:t>
            </a:r>
          </a:p>
        </p:txBody>
      </p:sp>
      <p:sp>
        <p:nvSpPr>
          <p:cNvPr id="10" name="Vijfhoek 9"/>
          <p:cNvSpPr/>
          <p:nvPr/>
        </p:nvSpPr>
        <p:spPr>
          <a:xfrm rot="5400000">
            <a:off x="3390900" y="650875"/>
            <a:ext cx="1562100" cy="8191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 err="1"/>
              <a:t>Referentie-niveaus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7752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75184"/>
          </a:xfrm>
        </p:spPr>
        <p:txBody>
          <a:bodyPr/>
          <a:lstStyle/>
          <a:p>
            <a:pPr algn="l"/>
            <a:r>
              <a:rPr lang="nl-NL" dirty="0"/>
              <a:t>C</a:t>
            </a:r>
            <a:r>
              <a:rPr lang="nl-NL" dirty="0" smtClean="0"/>
              <a:t>onclusie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981200"/>
            <a:ext cx="6461720" cy="3680048"/>
          </a:xfrm>
        </p:spPr>
        <p:txBody>
          <a:bodyPr/>
          <a:lstStyle/>
          <a:p>
            <a:pPr marL="171450" indent="-171450">
              <a:defRPr/>
            </a:pPr>
            <a:r>
              <a:rPr lang="nl-NL" sz="2400" dirty="0" smtClean="0"/>
              <a:t>Het web vertoont grote samenhang. </a:t>
            </a:r>
          </a:p>
          <a:p>
            <a:pPr marL="171450" indent="-171450">
              <a:defRPr/>
            </a:pPr>
            <a:r>
              <a:rPr lang="nl-NL" sz="2400" dirty="0" smtClean="0"/>
              <a:t>Verander je iets op één draad, dan heeft dat gevolgen voor de ander draden.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Methodes hebben een standaardoplossing voor alle draden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Met het web achter de hand en de keuzes van de methode scherp voor ogen kun je veilig gaan flexibiliseren.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90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De werkgroep aan het woord…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800" dirty="0" smtClean="0"/>
              <a:t>Welke ervaringen en </a:t>
            </a:r>
            <a:r>
              <a:rPr lang="nl-NL" sz="2800" dirty="0" err="1" smtClean="0"/>
              <a:t>good</a:t>
            </a:r>
            <a:r>
              <a:rPr lang="nl-NL" sz="2800" dirty="0" smtClean="0"/>
              <a:t> </a:t>
            </a:r>
            <a:r>
              <a:rPr lang="nl-NL" sz="2800" dirty="0" err="1" smtClean="0"/>
              <a:t>practices</a:t>
            </a:r>
            <a:r>
              <a:rPr lang="nl-NL" sz="2800" dirty="0" smtClean="0"/>
              <a:t> zijn opgedaan met Passende perspectieven – rekenen?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Welke effecten zijn merkbaar bij het werken met de leerroutes 1, 2 en 3 en de gekozen doelenlijsten?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Welke draden van het web moeten we opnieuw instellen?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Waar vinden we de informatie die nodig is in de methode?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0886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Overzicht bijeenkomsten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052736"/>
            <a:ext cx="7488832" cy="4618856"/>
          </a:xfrm>
        </p:spPr>
        <p:txBody>
          <a:bodyPr/>
          <a:lstStyle/>
          <a:p>
            <a:pPr>
              <a:buNone/>
            </a:pPr>
            <a:endParaRPr lang="nl-NL" sz="2000" b="1" dirty="0" smtClean="0"/>
          </a:p>
          <a:p>
            <a:pPr>
              <a:buNone/>
            </a:pPr>
            <a:r>
              <a:rPr lang="nl-NL" sz="2200" dirty="0" smtClean="0"/>
              <a:t>Bijeenkomst 1		Visie en uitgangspunten </a:t>
            </a:r>
          </a:p>
          <a:p>
            <a:pPr>
              <a:buNone/>
            </a:pPr>
            <a:r>
              <a:rPr lang="nl-NL" sz="2200" dirty="0" smtClean="0"/>
              <a:t>Bijeenkomst 2 		Beginsituatie bepalen en leerling plaatsen in 					leerroute</a:t>
            </a:r>
          </a:p>
          <a:p>
            <a:pPr>
              <a:buNone/>
            </a:pPr>
            <a:r>
              <a:rPr lang="nl-NL" sz="2200" dirty="0" smtClean="0"/>
              <a:t>Bijeenkomst 3		Doelen selecteren en vastleggen</a:t>
            </a:r>
          </a:p>
          <a:p>
            <a:pPr>
              <a:buNone/>
            </a:pPr>
            <a:r>
              <a:rPr lang="nl-NL" sz="2200" dirty="0" smtClean="0"/>
              <a:t>Bijeenkomst 4		Formuleren van onderwijsaanbod</a:t>
            </a:r>
          </a:p>
          <a:p>
            <a:pPr>
              <a:buNone/>
            </a:pPr>
            <a:r>
              <a:rPr lang="nl-NL" sz="2200" dirty="0" smtClean="0"/>
              <a:t>Bijeenkomst 5		Uitvoeren en evalueren van </a:t>
            </a:r>
            <a:r>
              <a:rPr lang="nl-NL" sz="2200" dirty="0" smtClean="0"/>
              <a:t> 		  	 					onderwijsaanbod</a:t>
            </a: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Bijeenkomst 6		Evalueren op leerlingniveau</a:t>
            </a:r>
            <a:endParaRPr lang="nl-NL" sz="2200" dirty="0"/>
          </a:p>
          <a:p>
            <a:pPr>
              <a:buNone/>
            </a:pPr>
            <a:r>
              <a:rPr lang="nl-NL" sz="2200" b="1" dirty="0" smtClean="0"/>
              <a:t>Bijeenkomst 7		Evalueren op schoolniveau (team)</a:t>
            </a:r>
          </a:p>
          <a:p>
            <a:endParaRPr lang="nl-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15815-2FCA-4E60-9470-7607BA9BE3B2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57250" y="573088"/>
            <a:ext cx="7829550" cy="91757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Doorstart Passende perspectieven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2800" b="1" i="1" dirty="0" smtClean="0"/>
              <a:t>Hoe zet je de rekenwiskundemethode naar jouw hand? </a:t>
            </a:r>
          </a:p>
          <a:p>
            <a:pPr>
              <a:defRPr/>
            </a:pPr>
            <a:endParaRPr lang="nl-NL" sz="2800" dirty="0" smtClean="0"/>
          </a:p>
          <a:p>
            <a:pPr>
              <a:defRPr/>
            </a:pPr>
            <a:r>
              <a:rPr lang="nl-NL" sz="2800" dirty="0" smtClean="0"/>
              <a:t>Spinnenweb SLO (Van den Akker, 2003)</a:t>
            </a:r>
          </a:p>
          <a:p>
            <a:pPr>
              <a:defRPr/>
            </a:pPr>
            <a:endParaRPr lang="nl-NL" sz="2800" dirty="0" smtClean="0"/>
          </a:p>
          <a:p>
            <a:pPr>
              <a:defRPr/>
            </a:pPr>
            <a:r>
              <a:rPr lang="nl-NL" sz="2800" dirty="0" smtClean="0"/>
              <a:t>Inzicht hoe methodes zijn opgebouwd</a:t>
            </a:r>
          </a:p>
          <a:p>
            <a:pPr>
              <a:defRPr/>
            </a:pPr>
            <a:endParaRPr lang="nl-NL" sz="2800" dirty="0" smtClean="0"/>
          </a:p>
          <a:p>
            <a:pPr>
              <a:defRPr/>
            </a:pPr>
            <a:r>
              <a:rPr lang="nl-NL" sz="2800" dirty="0" smtClean="0"/>
              <a:t>Vingeroefeningen</a:t>
            </a:r>
            <a:endParaRPr lang="nl-NL" sz="2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Het web</a:t>
            </a:r>
            <a:endParaRPr lang="nl-NL" dirty="0"/>
          </a:p>
        </p:txBody>
      </p:sp>
      <p:pic>
        <p:nvPicPr>
          <p:cNvPr id="4" name="Picture 17" descr="Leerplan-spinnenweb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92" y="1417638"/>
            <a:ext cx="5544616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7309" y="4725144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400" dirty="0" smtClean="0">
                <a:latin typeface="Arial" panose="020B0604020202020204" pitchFamily="34" charset="0"/>
              </a:rPr>
              <a:t>Thijs, A. &amp; Akker, J. van den (2009), Leerplan in ontwikkeling, Enschede: SLO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400" dirty="0" smtClean="0">
                <a:latin typeface="Arial" panose="020B0604020202020204" pitchFamily="34" charset="0"/>
              </a:rPr>
              <a:t>www.slo.nl/downloads/009/Leerplan-in-ontwikkeling.pdf/download 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13461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Een methode 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162800" cy="346402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nl-NL" sz="3400" dirty="0" smtClean="0"/>
              <a:t>Combineert didactiek en leerstoflijnen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nl-NL" sz="3400" dirty="0" smtClean="0"/>
              <a:t>Maakt dit beschikbaar in een in de praktijk toepasbare vorm </a:t>
            </a:r>
          </a:p>
          <a:p>
            <a:pPr defTabSz="914400" eaLnBrk="1" hangingPunct="1">
              <a:spcBef>
                <a:spcPct val="50000"/>
              </a:spcBef>
              <a:buNone/>
              <a:defRPr/>
            </a:pPr>
            <a:r>
              <a:rPr lang="nl-NL" sz="3400" dirty="0" smtClean="0"/>
              <a:t>	(praktijk = ca 80% van de scholen)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nl-NL" sz="3400" dirty="0" smtClean="0"/>
              <a:t>Houdt tot op zekere hoogte rekening met variabelen in de          omgevingsfactoren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nl-NL" sz="3400" dirty="0" smtClean="0"/>
              <a:t>Is heel complex!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nl-NL" sz="3400" dirty="0" smtClean="0"/>
              <a:t>Omvat het hele web</a:t>
            </a:r>
          </a:p>
          <a:p>
            <a:endParaRPr lang="nl-NL" dirty="0"/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51520" y="5728945"/>
            <a:ext cx="5904656" cy="457200"/>
          </a:xfrm>
        </p:spPr>
        <p:txBody>
          <a:bodyPr/>
          <a:lstStyle/>
          <a:p>
            <a:pPr>
              <a:defRPr/>
            </a:pPr>
            <a:r>
              <a:rPr lang="nl-NL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:Met </a:t>
            </a: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dank aan M. Verschoor, </a:t>
            </a:r>
            <a:r>
              <a:rPr lang="nl-NL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Zwijsen</a:t>
            </a: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, voor </a:t>
            </a: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deze uitwerking </a:t>
            </a: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spinnenweb (zie volgende dia's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515144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V</a:t>
            </a:r>
            <a:r>
              <a:rPr lang="nl-NL" dirty="0" smtClean="0"/>
              <a:t>oorbeeld methode en web</a:t>
            </a:r>
            <a:endParaRPr lang="nl-NL" dirty="0"/>
          </a:p>
        </p:txBody>
      </p:sp>
      <p:pic>
        <p:nvPicPr>
          <p:cNvPr id="4" name="Picture 17" descr="Leerplan-spinnenweb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15080" r="25372" b="24312"/>
          <a:stretch>
            <a:fillRect/>
          </a:stretch>
        </p:blipFill>
        <p:spPr bwMode="auto">
          <a:xfrm>
            <a:off x="1259632" y="1412776"/>
            <a:ext cx="604867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ijsber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1963738"/>
            <a:ext cx="4658394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4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731168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Voorbeeld methode en web</a:t>
            </a:r>
            <a:endParaRPr lang="nl-NL" dirty="0"/>
          </a:p>
        </p:txBody>
      </p:sp>
      <p:pic>
        <p:nvPicPr>
          <p:cNvPr id="4" name="Picture 17" descr="Leerplan-spinnenweb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6" t="4848" r="-2284" b="11005"/>
          <a:stretch>
            <a:fillRect/>
          </a:stretch>
        </p:blipFill>
        <p:spPr bwMode="auto">
          <a:xfrm>
            <a:off x="1259633" y="2944552"/>
            <a:ext cx="2304256" cy="218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37721" b="12495"/>
          <a:stretch>
            <a:fillRect/>
          </a:stretch>
        </p:blipFill>
        <p:spPr bwMode="auto">
          <a:xfrm>
            <a:off x="3563889" y="1556792"/>
            <a:ext cx="20882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573016"/>
            <a:ext cx="30243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6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Leerplan-spinnenwe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74" t="4948" r="25896" b="10519"/>
          <a:stretch>
            <a:fillRect/>
          </a:stretch>
        </p:blipFill>
        <p:spPr bwMode="auto">
          <a:xfrm>
            <a:off x="155575" y="790575"/>
            <a:ext cx="765651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kstvak 5"/>
          <p:cNvSpPr txBox="1">
            <a:spLocks noChangeArrowheads="1"/>
          </p:cNvSpPr>
          <p:nvPr/>
        </p:nvSpPr>
        <p:spPr bwMode="auto">
          <a:xfrm>
            <a:off x="3103563" y="3821113"/>
            <a:ext cx="1069975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l-NL"/>
          </a:p>
        </p:txBody>
      </p:sp>
      <p:graphicFrame>
        <p:nvGraphicFramePr>
          <p:cNvPr id="143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40594"/>
              </p:ext>
            </p:extLst>
          </p:nvPr>
        </p:nvGraphicFramePr>
        <p:xfrm>
          <a:off x="1042988" y="2707633"/>
          <a:ext cx="29527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7814520" imgH="11040480" progId="AcroExch.Document.7">
                  <p:embed/>
                </p:oleObj>
              </mc:Choice>
              <mc:Fallback>
                <p:oleObj name="Acrobat Document" r:id="rId4" imgW="7814520" imgH="11040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571" t="11604" r="47073" b="70450"/>
                      <a:stretch>
                        <a:fillRect/>
                      </a:stretch>
                    </p:blipFill>
                    <p:spPr bwMode="auto">
                      <a:xfrm>
                        <a:off x="1042988" y="2707633"/>
                        <a:ext cx="2952750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5327650" y="847725"/>
          <a:ext cx="2573338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6" imgW="6876898" imgH="8420100" progId="AcroExch.Document.7">
                  <p:embed/>
                </p:oleObj>
              </mc:Choice>
              <mc:Fallback>
                <p:oleObj name="Acrobat Document" r:id="rId6" imgW="6876898" imgH="84201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35" t="4276" r="5235" b="4276"/>
                      <a:stretch>
                        <a:fillRect/>
                      </a:stretch>
                    </p:blipFill>
                    <p:spPr bwMode="auto">
                      <a:xfrm>
                        <a:off x="5327650" y="847725"/>
                        <a:ext cx="2573338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/>
          <p:cNvSpPr/>
          <p:nvPr/>
        </p:nvSpPr>
        <p:spPr>
          <a:xfrm>
            <a:off x="252413" y="254000"/>
            <a:ext cx="4365625" cy="496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>
                <a:solidFill>
                  <a:schemeClr val="tx1"/>
                </a:solidFill>
              </a:rPr>
              <a:t>Voorbeeld methode en web</a:t>
            </a:r>
          </a:p>
        </p:txBody>
      </p:sp>
    </p:spTree>
    <p:extLst>
      <p:ext uri="{BB962C8B-B14F-4D97-AF65-F5344CB8AC3E}">
        <p14:creationId xmlns:p14="http://schemas.microsoft.com/office/powerpoint/2010/main" val="5999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Leerplan-spinnenwe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620838"/>
            <a:ext cx="49180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116013" y="2565400"/>
            <a:ext cx="1225550" cy="7191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nl-NL" sz="1000">
                <a:latin typeface="Arial" panose="020B0604020202020204" pitchFamily="34" charset="0"/>
              </a:rPr>
              <a:t>1 uur per dag,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nl-NL" sz="1000">
                <a:latin typeface="Arial" panose="020B0604020202020204" pitchFamily="34" charset="0"/>
              </a:rPr>
              <a:t>36 weken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5154613" y="5300663"/>
            <a:ext cx="1150937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Werkboek,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leerboek, ICT,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err="1" smtClean="0">
                <a:latin typeface="Arial" panose="020B0604020202020204" pitchFamily="34" charset="0"/>
              </a:rPr>
              <a:t>Handleidng</a:t>
            </a:r>
            <a:endParaRPr lang="nl-NL" sz="1000" dirty="0">
              <a:latin typeface="Arial" panose="020B0604020202020204" pitchFamily="34" charset="0"/>
            </a:endParaRPr>
          </a:p>
        </p:txBody>
      </p:sp>
      <p:sp>
        <p:nvSpPr>
          <p:cNvPr id="16389" name="AutoShape 8"/>
          <p:cNvSpPr>
            <a:spLocks noChangeArrowheads="1"/>
          </p:cNvSpPr>
          <p:nvPr/>
        </p:nvSpPr>
        <p:spPr bwMode="auto">
          <a:xfrm>
            <a:off x="2771775" y="5257800"/>
            <a:ext cx="1223963" cy="763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>
                <a:latin typeface="Arial" panose="020B0604020202020204" pitchFamily="34" charset="0"/>
              </a:rPr>
              <a:t>25 ll per groep</a:t>
            </a:r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915988" y="3933825"/>
            <a:ext cx="1263650" cy="7572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Klaslokaal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met 3 computers</a:t>
            </a:r>
            <a:endParaRPr lang="nl-NL" sz="1000" dirty="0">
              <a:latin typeface="Arial" panose="020B0604020202020204" pitchFamily="34" charset="0"/>
            </a:endParaRPr>
          </a:p>
        </p:txBody>
      </p:sp>
      <p:sp>
        <p:nvSpPr>
          <p:cNvPr id="16391" name="AutoShape 13"/>
          <p:cNvSpPr>
            <a:spLocks noChangeArrowheads="1"/>
          </p:cNvSpPr>
          <p:nvPr/>
        </p:nvSpPr>
        <p:spPr bwMode="auto">
          <a:xfrm>
            <a:off x="4057650" y="782638"/>
            <a:ext cx="1079500" cy="7350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1F/1S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naar lesdoelen</a:t>
            </a:r>
            <a:endParaRPr lang="nl-NL" sz="1000" dirty="0">
              <a:latin typeface="Arial" panose="020B0604020202020204" pitchFamily="34" charset="0"/>
            </a:endParaRPr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1547813" y="1227138"/>
            <a:ext cx="1223962" cy="6969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>
                <a:latin typeface="Arial" panose="020B0604020202020204" pitchFamily="34" charset="0"/>
              </a:rPr>
              <a:t>Formatief/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>
                <a:latin typeface="Arial" panose="020B0604020202020204" pitchFamily="34" charset="0"/>
              </a:rPr>
              <a:t>Summatief</a:t>
            </a:r>
          </a:p>
        </p:txBody>
      </p:sp>
      <p:sp>
        <p:nvSpPr>
          <p:cNvPr id="16393" name="AutoShape 12"/>
          <p:cNvSpPr>
            <a:spLocks noChangeArrowheads="1"/>
          </p:cNvSpPr>
          <p:nvPr/>
        </p:nvSpPr>
        <p:spPr bwMode="auto">
          <a:xfrm>
            <a:off x="7092950" y="3967163"/>
            <a:ext cx="1223963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>
                <a:latin typeface="Arial" panose="020B0604020202020204" pitchFamily="34" charset="0"/>
              </a:rPr>
              <a:t>Groepsleerkracht, </a:t>
            </a:r>
          </a:p>
        </p:txBody>
      </p:sp>
      <p:sp>
        <p:nvSpPr>
          <p:cNvPr id="4" name="Rechthoek 3"/>
          <p:cNvSpPr/>
          <p:nvPr/>
        </p:nvSpPr>
        <p:spPr>
          <a:xfrm>
            <a:off x="252413" y="254000"/>
            <a:ext cx="4365625" cy="496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>
                <a:solidFill>
                  <a:schemeClr val="tx1"/>
                </a:solidFill>
              </a:rPr>
              <a:t>Keuzes binnen </a:t>
            </a:r>
            <a:r>
              <a:rPr lang="nl-NL" sz="2400" b="1" dirty="0" smtClean="0">
                <a:solidFill>
                  <a:schemeClr val="tx1"/>
                </a:solidFill>
              </a:rPr>
              <a:t>een methode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549068" y="1411288"/>
            <a:ext cx="1223963" cy="5699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Leerlijnen </a:t>
            </a:r>
            <a:endParaRPr lang="nl-NL" sz="1000" dirty="0">
              <a:latin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05608" y="2708920"/>
            <a:ext cx="1223963" cy="62443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sz="1000" dirty="0" smtClean="0">
                <a:latin typeface="Arial" panose="020B0604020202020204" pitchFamily="34" charset="0"/>
              </a:rPr>
              <a:t>Lessen </a:t>
            </a:r>
            <a:endParaRPr lang="nl-NL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/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/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Passende perspectieven</RepProjectName>
    <RepApaNotation xmlns="http://schemas.microsoft.com/sharepoint/v3" xsi:nil="true"/>
    <_dlc_DocId xmlns="7106a2ac-038a-457f-8b58-ec67130d9d6d">47XQ5P3E4USX-10-2499</_dlc_DocId>
    <_dlc_DocIdUrl xmlns="7106a2ac-038a-457f-8b58-ec67130d9d6d">
      <Url>http://downloads.slo.nl/_layouts/15/DocIdRedir.aspx?ID=47XQ5P3E4USX-10-2499</Url>
      <Description>47XQ5P3E4USX-10-2499</Description>
    </_dlc_DocIdUrl>
  </documentManagement>
</p:properties>
</file>

<file path=customXml/itemProps1.xml><?xml version="1.0" encoding="utf-8"?>
<ds:datastoreItem xmlns:ds="http://schemas.openxmlformats.org/officeDocument/2006/customXml" ds:itemID="{887DEAA8-93D6-43AB-BA27-DF2A8A782A70}"/>
</file>

<file path=customXml/itemProps2.xml><?xml version="1.0" encoding="utf-8"?>
<ds:datastoreItem xmlns:ds="http://schemas.openxmlformats.org/officeDocument/2006/customXml" ds:itemID="{42659BE7-0F3D-4F16-8FB6-C6194835F12F}"/>
</file>

<file path=customXml/itemProps3.xml><?xml version="1.0" encoding="utf-8"?>
<ds:datastoreItem xmlns:ds="http://schemas.openxmlformats.org/officeDocument/2006/customXml" ds:itemID="{2B674382-2EE0-4EB4-AE76-88AAF3260B2E}"/>
</file>

<file path=customXml/itemProps4.xml><?xml version="1.0" encoding="utf-8"?>
<ds:datastoreItem xmlns:ds="http://schemas.openxmlformats.org/officeDocument/2006/customXml" ds:itemID="{14E6F221-B26A-43F9-BA3A-E5F057C52DDC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1012</TotalTime>
  <Words>274</Words>
  <Application>Microsoft Office PowerPoint</Application>
  <PresentationFormat>Diavoorstelling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Presentatie_01_magenta</vt:lpstr>
      <vt:lpstr>Acrobat Document</vt:lpstr>
      <vt:lpstr>PowerPoint-presentatie</vt:lpstr>
      <vt:lpstr>  Overzicht bijeenkomsten  </vt:lpstr>
      <vt:lpstr>Doorstart Passende perspectieven</vt:lpstr>
      <vt:lpstr>Het web</vt:lpstr>
      <vt:lpstr>Een methode …</vt:lpstr>
      <vt:lpstr>Voorbeeld methode en web</vt:lpstr>
      <vt:lpstr>Voorbeeld methode en web</vt:lpstr>
      <vt:lpstr>PowerPoint-presentatie</vt:lpstr>
      <vt:lpstr>PowerPoint-presentatie</vt:lpstr>
      <vt:lpstr>PowerPoint-presentatie</vt:lpstr>
      <vt:lpstr>Conclusie</vt:lpstr>
      <vt:lpstr>De werkgroep aan het woord…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Desirée Houkema</dc:creator>
  <cp:lastModifiedBy>Nina Boswinkel</cp:lastModifiedBy>
  <cp:revision>74</cp:revision>
  <cp:lastPrinted>2014-03-19T09:44:50Z</cp:lastPrinted>
  <dcterms:created xsi:type="dcterms:W3CDTF">2013-11-15T10:33:01Z</dcterms:created>
  <dcterms:modified xsi:type="dcterms:W3CDTF">2014-05-06T09:35:03Z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ac2e5c95-fa9e-484e-b240-4ca474a4e496</vt:lpwstr>
  </property>
  <property fmtid="{D5CDD505-2E9C-101B-9397-08002B2CF9AE}" pid="4" name="TaxKeyword">
    <vt:lpwstr/>
  </property>
  <property fmtid="{D5CDD505-2E9C-101B-9397-08002B2CF9AE}" pid="5" name="RepAreasOfExpertise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TaxKeywordTaxHTField">
    <vt:lpwstr/>
  </property>
  <property fmtid="{D5CDD505-2E9C-101B-9397-08002B2CF9AE}" pid="9" name="RepCurricularTheme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/>
  </property>
  <property fmtid="{D5CDD505-2E9C-101B-9397-08002B2CF9AE}" pid="15" name="RepYear">
    <vt:lpwstr/>
  </property>
</Properties>
</file>