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38" r:id="rId2"/>
    <p:sldId id="339" r:id="rId3"/>
    <p:sldId id="340" r:id="rId4"/>
    <p:sldId id="337" r:id="rId5"/>
    <p:sldId id="341" r:id="rId6"/>
    <p:sldId id="342" r:id="rId7"/>
    <p:sldId id="343" r:id="rId8"/>
    <p:sldId id="344" r:id="rId9"/>
    <p:sldId id="345" r:id="rId10"/>
    <p:sldId id="346" r:id="rId11"/>
  </p:sldIdLst>
  <p:sldSz cx="9144000" cy="6858000" type="screen4x3"/>
  <p:notesSz cx="6794500" cy="99314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080">
          <p15:clr>
            <a:srgbClr val="A4A3A4"/>
          </p15:clr>
        </p15:guide>
        <p15:guide id="5" pos="1642">
          <p15:clr>
            <a:srgbClr val="A4A3A4"/>
          </p15:clr>
        </p15:guide>
        <p15:guide id="6" pos="13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8B0051"/>
    <a:srgbClr val="ABA197"/>
    <a:srgbClr val="8D8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17" autoAdjust="0"/>
  </p:normalViewPr>
  <p:slideViewPr>
    <p:cSldViewPr snapToObjects="1">
      <p:cViewPr>
        <p:scale>
          <a:sx n="67" d="100"/>
          <a:sy n="67" d="100"/>
        </p:scale>
        <p:origin x="-1256" y="-48"/>
      </p:cViewPr>
      <p:guideLst>
        <p:guide orient="horz" pos="900"/>
        <p:guide orient="horz" pos="2839"/>
        <p:guide orient="horz" pos="2699"/>
        <p:guide orient="horz" pos="1080"/>
        <p:guide pos="1642"/>
        <p:guide pos="13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8B6D4-5DD9-4C53-B14C-8756226F6A8D}" type="datetimeFigureOut">
              <a:rPr lang="nl-NL" smtClean="0"/>
              <a:t>6-5-2014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9A77E-D0E2-4AC2-B1E7-68246F389E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14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C8FAE1-6291-422A-A8E3-C80B716CB6D2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3</a:t>
            </a:fld>
            <a:endParaRPr lang="en-US" altLang="nl-NL" sz="1200" baseline="0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IMG0197_bew26x11gekni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9"/>
            <a:ext cx="9144000" cy="3868444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628-9BAB-4F11-BC0E-32D399EF1527}" type="datetime1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www.talentstimuleren.nl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2617787" y="3683000"/>
            <a:ext cx="6526212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SLO</a:t>
            </a:r>
            <a:r>
              <a:rPr lang="nl-NL" sz="1400" baseline="0" dirty="0" smtClean="0"/>
              <a:t> </a:t>
            </a:r>
            <a:r>
              <a:rPr lang="nl-NL" sz="1200" baseline="0" dirty="0" smtClean="0"/>
              <a:t>●</a:t>
            </a:r>
            <a:r>
              <a:rPr lang="nl-NL" sz="1400" baseline="0" dirty="0" smtClean="0"/>
              <a:t> nationaal expertisecentrum leerplanontwikkeling</a:t>
            </a:r>
            <a:endParaRPr lang="nl-NL" sz="1400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877272"/>
            <a:ext cx="3667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4-6D8B-459F-B647-DEEB687F5990}" type="datetime1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FA88-54FE-4957-8831-EFCB5E6A26E2}" type="datetime1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61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D127-2733-4F0E-AFA9-89F64F724C3E}" type="datetime1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5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B84E-D31D-48E2-8632-104D4A82BD44}" type="datetime1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5C49-6530-47DB-A08F-BBC02BB13C75}" type="datetime1">
              <a:rPr lang="nl-NL" smtClean="0"/>
              <a:t>6-5-2014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6789-BC09-4C8B-A2F4-58920B2802C5}" type="datetime1">
              <a:rPr lang="nl-NL" smtClean="0"/>
              <a:t>6-5-2014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5A3-5522-41A0-AF7E-0AAA961F9E10}" type="datetime1">
              <a:rPr lang="nl-NL" smtClean="0"/>
              <a:t>6-5-2014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0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5A4-DEEE-4D26-AE7C-7822F8A43902}" type="datetime1">
              <a:rPr lang="nl-NL" smtClean="0"/>
              <a:t>6-5-2014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640-177C-44D7-AACB-AAEED4DA4AEE}" type="datetime1">
              <a:rPr lang="nl-NL" smtClean="0"/>
              <a:t>6-5-2014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3DEF-4948-4077-9592-1C6EA4D655CB}" type="datetime1">
              <a:rPr lang="nl-NL" smtClean="0"/>
              <a:t>6-5-2014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CE62-2889-4CD6-966B-523577EEE180}" type="datetime1">
              <a:rPr lang="nl-NL" smtClean="0"/>
              <a:t>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www.talentstimuleren.nl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10" name="Afbeelding 9" descr="SL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6270356"/>
            <a:ext cx="557803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16243" r="37982" b="61606"/>
          <a:stretch>
            <a:fillRect/>
          </a:stretch>
        </p:blipFill>
        <p:spPr bwMode="auto">
          <a:xfrm>
            <a:off x="0" y="-171450"/>
            <a:ext cx="291465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18440" r="37396" b="61621"/>
          <a:stretch>
            <a:fillRect/>
          </a:stretch>
        </p:blipFill>
        <p:spPr bwMode="auto">
          <a:xfrm>
            <a:off x="827088" y="476250"/>
            <a:ext cx="33845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2181" r="20451" b="13261"/>
          <a:stretch>
            <a:fillRect/>
          </a:stretch>
        </p:blipFill>
        <p:spPr bwMode="auto">
          <a:xfrm>
            <a:off x="1707158" y="1043781"/>
            <a:ext cx="30241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3" t="24417" r="12083" b="21745"/>
          <a:stretch>
            <a:fillRect/>
          </a:stretch>
        </p:blipFill>
        <p:spPr bwMode="auto">
          <a:xfrm>
            <a:off x="2519363" y="1725439"/>
            <a:ext cx="3544478" cy="2450405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L:\SGN\SO\LPO\Passende perspectieven\taal\(half)producten\figuren\Pape_illustratie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5"/>
          <a:stretch>
            <a:fillRect/>
          </a:stretch>
        </p:blipFill>
        <p:spPr bwMode="auto">
          <a:xfrm>
            <a:off x="3275856" y="2510656"/>
            <a:ext cx="3428485" cy="28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5517232"/>
            <a:ext cx="826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PowerPoint Taal Bijeenkomst 6: Evalueren op </a:t>
            </a:r>
            <a:r>
              <a:rPr lang="nl-NL" sz="2400" b="1" dirty="0" err="1" smtClean="0"/>
              <a:t>leerlingniveau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8013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620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err="1" smtClean="0">
                <a:solidFill>
                  <a:schemeClr val="tx1"/>
                </a:solidFill>
              </a:rPr>
              <a:t>Formatieve</a:t>
            </a:r>
            <a:r>
              <a:rPr lang="nl-NL" dirty="0" smtClean="0">
                <a:solidFill>
                  <a:schemeClr val="tx1"/>
                </a:solidFill>
              </a:rPr>
              <a:t> evaluatie voor Passende perspectieven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1484784"/>
            <a:ext cx="7162800" cy="4114800"/>
          </a:xfrm>
        </p:spPr>
        <p:txBody>
          <a:bodyPr>
            <a:noAutofit/>
          </a:bodyPr>
          <a:lstStyle/>
          <a:p>
            <a:r>
              <a:rPr lang="nl-NL" sz="2000" dirty="0"/>
              <a:t>I</a:t>
            </a:r>
            <a:r>
              <a:rPr lang="nl-NL" sz="2000" dirty="0" smtClean="0"/>
              <a:t>nformatie over ontwikkeling in relatie tot doelen (in de leerroute)</a:t>
            </a:r>
          </a:p>
          <a:p>
            <a:endParaRPr lang="nl-NL" sz="2000" dirty="0" smtClean="0"/>
          </a:p>
          <a:p>
            <a:r>
              <a:rPr lang="nl-NL" sz="2000" dirty="0" smtClean="0"/>
              <a:t>Informatie over ontwikkeling van de leerling op alle domeinen, ook mondeling</a:t>
            </a:r>
          </a:p>
          <a:p>
            <a:endParaRPr lang="nl-NL" sz="2000" dirty="0" smtClean="0"/>
          </a:p>
          <a:p>
            <a:r>
              <a:rPr lang="nl-NL" sz="2000" dirty="0" smtClean="0"/>
              <a:t>Informatie om het leerproces van de leerling te monitoren, checken en bij te sturen inde klas en gedurende instructieproces, met passende middelen en instrumenten</a:t>
            </a:r>
          </a:p>
          <a:p>
            <a:endParaRPr lang="nl-NL" sz="2000" dirty="0" smtClean="0"/>
          </a:p>
          <a:p>
            <a:r>
              <a:rPr lang="nl-NL" sz="2000" dirty="0" smtClean="0"/>
              <a:t>Leerling en andere betrokkenen informeren over het leerproces van de leerling: Wat kan je? Waar sta je nu? Waar heb je nog moeite mee? Welke stappen ga je zetten?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5184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Overzicht bijeenkomsten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052736"/>
            <a:ext cx="7488832" cy="4618856"/>
          </a:xfrm>
        </p:spPr>
        <p:txBody>
          <a:bodyPr/>
          <a:lstStyle/>
          <a:p>
            <a:pPr>
              <a:buNone/>
            </a:pPr>
            <a:endParaRPr lang="nl-NL" sz="2000" b="1" dirty="0" smtClean="0"/>
          </a:p>
          <a:p>
            <a:pPr>
              <a:buNone/>
            </a:pPr>
            <a:r>
              <a:rPr lang="nl-NL" sz="2000" dirty="0" smtClean="0"/>
              <a:t>Bijeenkomst 1		Visie en </a:t>
            </a:r>
            <a:r>
              <a:rPr lang="nl-NL" sz="2000" smtClean="0"/>
              <a:t>uitgangspunten </a:t>
            </a:r>
            <a:endParaRPr lang="nl-NL" sz="2000"/>
          </a:p>
          <a:p>
            <a:pPr>
              <a:buNone/>
            </a:pPr>
            <a:r>
              <a:rPr lang="nl-NL" sz="2000" smtClean="0"/>
              <a:t>Bijeenkomst </a:t>
            </a:r>
            <a:r>
              <a:rPr lang="nl-NL" sz="2000" dirty="0" smtClean="0"/>
              <a:t>2 		Beginsituatie bepalen en leerling plaatsen in 					leerroute</a:t>
            </a:r>
          </a:p>
          <a:p>
            <a:pPr>
              <a:buNone/>
            </a:pPr>
            <a:r>
              <a:rPr lang="nl-NL" sz="2000" dirty="0" smtClean="0"/>
              <a:t>Bijeenkomst 3		Doelen selecteren en vastleggen</a:t>
            </a:r>
          </a:p>
          <a:p>
            <a:pPr>
              <a:buNone/>
            </a:pPr>
            <a:r>
              <a:rPr lang="nl-NL" sz="2000" dirty="0" smtClean="0"/>
              <a:t>Bijeenkomst 4		Formuleren van onderwijsaanbod</a:t>
            </a:r>
          </a:p>
          <a:p>
            <a:pPr>
              <a:buNone/>
            </a:pPr>
            <a:r>
              <a:rPr lang="nl-NL" sz="2000" dirty="0" smtClean="0"/>
              <a:t>Bijeenkomst 5		Uitvoeren en evalueren van onderwijsaanbod</a:t>
            </a:r>
          </a:p>
          <a:p>
            <a:pPr>
              <a:buNone/>
            </a:pPr>
            <a:r>
              <a:rPr lang="nl-NL" sz="2000" b="1" dirty="0" smtClean="0"/>
              <a:t>Bijeenkomst 6		Evalueren op </a:t>
            </a:r>
            <a:r>
              <a:rPr lang="nl-NL" sz="2000" b="1" dirty="0" err="1" smtClean="0"/>
              <a:t>leerlingniveau</a:t>
            </a:r>
            <a:r>
              <a:rPr lang="nl-NL" sz="2000" b="1" dirty="0" smtClean="0"/>
              <a:t> (werkgroep)</a:t>
            </a:r>
            <a:endParaRPr lang="nl-NL" sz="2000" b="1" dirty="0"/>
          </a:p>
          <a:p>
            <a:pPr>
              <a:buNone/>
            </a:pPr>
            <a:r>
              <a:rPr lang="nl-NL" sz="2000" dirty="0" smtClean="0"/>
              <a:t>Bijeenkomst 7		Evalueren op schoolniveau</a:t>
            </a:r>
          </a:p>
          <a:p>
            <a:endParaRPr lang="nl-NL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15815-2FCA-4E60-9470-7607BA9BE3B2}" type="slidenum">
              <a:rPr lang="nl-NL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61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143000"/>
          </a:xfrm>
        </p:spPr>
        <p:txBody>
          <a:bodyPr/>
          <a:lstStyle/>
          <a:p>
            <a:pPr algn="l" eaLnBrk="1" hangingPunct="1"/>
            <a:r>
              <a:rPr lang="nl-NL" altLang="nl-NL" dirty="0" smtClean="0"/>
              <a:t>Doel van bijeenkomst 6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sp>
        <p:nvSpPr>
          <p:cNvPr id="2" name="Rechthoek 1"/>
          <p:cNvSpPr/>
          <p:nvPr/>
        </p:nvSpPr>
        <p:spPr>
          <a:xfrm>
            <a:off x="899592" y="1844824"/>
            <a:ext cx="5958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Evalueren op </a:t>
            </a:r>
            <a:r>
              <a:rPr lang="nl-NL" sz="2000" dirty="0" err="1"/>
              <a:t>leerlingniveau</a:t>
            </a:r>
            <a:r>
              <a:rPr lang="nl-NL" sz="2000" dirty="0" smtClean="0"/>
              <a:t>: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Is de leerling in de juiste leerroute geplaatst</a:t>
            </a:r>
            <a:r>
              <a:rPr lang="nl-NL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Hoe is de ontwikkeling van de leerling ten opzichte van zichzelf verlopen?</a:t>
            </a:r>
          </a:p>
        </p:txBody>
      </p:sp>
    </p:spTree>
    <p:extLst>
      <p:ext uri="{BB962C8B-B14F-4D97-AF65-F5344CB8AC3E}">
        <p14:creationId xmlns:p14="http://schemas.microsoft.com/office/powerpoint/2010/main" val="19361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Inhoud bijeenkomst 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772816"/>
            <a:ext cx="8229600" cy="4525963"/>
          </a:xfrm>
        </p:spPr>
        <p:txBody>
          <a:bodyPr>
            <a:normAutofit/>
          </a:bodyPr>
          <a:lstStyle/>
          <a:p>
            <a:r>
              <a:rPr lang="nl-NL" sz="2000" dirty="0" smtClean="0"/>
              <a:t>Presentatie</a:t>
            </a:r>
          </a:p>
          <a:p>
            <a:r>
              <a:rPr lang="nl-NL" sz="2000" dirty="0" smtClean="0"/>
              <a:t>Opdracht 1: Terugkijken</a:t>
            </a:r>
          </a:p>
          <a:p>
            <a:r>
              <a:rPr lang="nl-NL" sz="2000" dirty="0"/>
              <a:t>Opdracht 2: Zit de leerling in de juiste leerroute</a:t>
            </a:r>
            <a:r>
              <a:rPr lang="nl-NL" sz="2000" dirty="0" smtClean="0"/>
              <a:t>?</a:t>
            </a:r>
          </a:p>
          <a:p>
            <a:r>
              <a:rPr lang="nl-NL" sz="2000" dirty="0"/>
              <a:t>Opdracht 3: Evalueren met de </a:t>
            </a:r>
            <a:r>
              <a:rPr lang="nl-NL" sz="2000" dirty="0" smtClean="0"/>
              <a:t>leerling</a:t>
            </a:r>
          </a:p>
          <a:p>
            <a:r>
              <a:rPr lang="nl-NL" sz="2000" dirty="0"/>
              <a:t>Opdracht 4: </a:t>
            </a:r>
            <a:r>
              <a:rPr lang="nl-NL" sz="2000" dirty="0" err="1"/>
              <a:t>Formatieve</a:t>
            </a:r>
            <a:r>
              <a:rPr lang="nl-NL" sz="2000" dirty="0"/>
              <a:t> evaluatievragen (optioneel</a:t>
            </a:r>
            <a:r>
              <a:rPr lang="nl-NL" sz="2000" dirty="0" smtClean="0"/>
              <a:t>)</a:t>
            </a:r>
          </a:p>
          <a:p>
            <a:r>
              <a:rPr lang="nl-NL" sz="2000" dirty="0"/>
              <a:t>Vervolgaanbod ontwikkelen en evalueren</a:t>
            </a:r>
            <a:endParaRPr lang="nl-NL" sz="2000" dirty="0" smtClean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285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620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err="1" smtClean="0">
                <a:solidFill>
                  <a:schemeClr val="tx1"/>
                </a:solidFill>
              </a:rPr>
              <a:t>Summatief</a:t>
            </a:r>
            <a:r>
              <a:rPr lang="nl-NL" dirty="0" smtClean="0">
                <a:solidFill>
                  <a:schemeClr val="tx1"/>
                </a:solidFill>
              </a:rPr>
              <a:t> en </a:t>
            </a:r>
            <a:r>
              <a:rPr lang="nl-NL" dirty="0" err="1" smtClean="0">
                <a:solidFill>
                  <a:schemeClr val="tx1"/>
                </a:solidFill>
              </a:rPr>
              <a:t>formatief</a:t>
            </a:r>
            <a:r>
              <a:rPr lang="nl-NL" dirty="0" smtClean="0">
                <a:solidFill>
                  <a:schemeClr val="tx1"/>
                </a:solidFill>
              </a:rPr>
              <a:t> toetsen/evalueren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Assessment, toetsing, evaluatie, beoordelen, testen… 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- </a:t>
            </a:r>
            <a:r>
              <a:rPr lang="nl-NL" sz="2000" dirty="0" err="1"/>
              <a:t>F</a:t>
            </a:r>
            <a:r>
              <a:rPr lang="nl-NL" sz="2000" dirty="0" err="1" smtClean="0"/>
              <a:t>ormatieve</a:t>
            </a:r>
            <a:r>
              <a:rPr lang="nl-NL" sz="2000" dirty="0" smtClean="0"/>
              <a:t> evaluatie</a:t>
            </a:r>
            <a:r>
              <a:rPr lang="nl-NL" sz="2000" dirty="0"/>
              <a:t>: evalueren </a:t>
            </a:r>
            <a:r>
              <a:rPr lang="nl-NL" sz="2000" i="1" dirty="0"/>
              <a:t>om</a:t>
            </a:r>
            <a:r>
              <a:rPr lang="nl-NL" sz="2000" dirty="0"/>
              <a:t> te leren</a:t>
            </a:r>
          </a:p>
          <a:p>
            <a:pPr marL="0" indent="0">
              <a:buNone/>
            </a:pPr>
            <a:r>
              <a:rPr lang="nl-NL" sz="2000" dirty="0" smtClean="0"/>
              <a:t>- </a:t>
            </a:r>
            <a:r>
              <a:rPr lang="nl-NL" sz="2000" dirty="0" err="1"/>
              <a:t>S</a:t>
            </a:r>
            <a:r>
              <a:rPr lang="nl-NL" sz="2000" dirty="0" err="1" smtClean="0"/>
              <a:t>ummatieve</a:t>
            </a:r>
            <a:r>
              <a:rPr lang="nl-NL" sz="2000" dirty="0" smtClean="0"/>
              <a:t> evaluatie</a:t>
            </a:r>
            <a:r>
              <a:rPr lang="nl-NL" sz="2000" dirty="0"/>
              <a:t>: evalueren </a:t>
            </a:r>
            <a:r>
              <a:rPr lang="nl-NL" sz="2000" i="1" dirty="0"/>
              <a:t>van</a:t>
            </a:r>
            <a:r>
              <a:rPr lang="nl-NL" sz="2000" dirty="0"/>
              <a:t> het leren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Wat is de vervolgstap in het leerproces van de leerling</a:t>
            </a:r>
            <a:r>
              <a:rPr lang="nl-NL" sz="2000" dirty="0"/>
              <a:t> </a:t>
            </a:r>
            <a:r>
              <a:rPr lang="nl-NL" sz="2000" dirty="0" smtClean="0"/>
              <a:t>(</a:t>
            </a:r>
            <a:r>
              <a:rPr lang="nl-NL" sz="2000" dirty="0" err="1" smtClean="0"/>
              <a:t>formatief</a:t>
            </a:r>
            <a:r>
              <a:rPr lang="nl-NL" sz="2000" dirty="0" smtClean="0"/>
              <a:t>) vs. </a:t>
            </a:r>
          </a:p>
          <a:p>
            <a:pPr marL="0" indent="0">
              <a:buNone/>
            </a:pPr>
            <a:r>
              <a:rPr lang="nl-NL" sz="2000" dirty="0" smtClean="0"/>
              <a:t>voldoet </a:t>
            </a:r>
            <a:r>
              <a:rPr lang="nl-NL" sz="2000" dirty="0"/>
              <a:t>de leerling aan de gestelde </a:t>
            </a:r>
            <a:r>
              <a:rPr lang="nl-NL" sz="2000" dirty="0" smtClean="0"/>
              <a:t>norm (</a:t>
            </a:r>
            <a:r>
              <a:rPr lang="nl-NL" sz="2000" dirty="0" err="1" smtClean="0"/>
              <a:t>summatief</a:t>
            </a:r>
            <a:r>
              <a:rPr lang="nl-NL" sz="2000" dirty="0" smtClean="0"/>
              <a:t>)?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Verschil </a:t>
            </a:r>
            <a:r>
              <a:rPr lang="nl-NL" sz="2000" dirty="0"/>
              <a:t>zit met name in </a:t>
            </a:r>
            <a:r>
              <a:rPr lang="nl-NL" sz="2000" dirty="0" smtClean="0"/>
              <a:t>het doel en mate </a:t>
            </a:r>
            <a:r>
              <a:rPr lang="nl-NL" sz="2000" dirty="0"/>
              <a:t>van formaliteit, standaardisatie.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 err="1" smtClean="0">
                <a:solidFill>
                  <a:schemeClr val="tx1"/>
                </a:solidFill>
              </a:rPr>
              <a:t>Summatieve</a:t>
            </a:r>
            <a:r>
              <a:rPr lang="nl-NL" dirty="0" smtClean="0">
                <a:solidFill>
                  <a:schemeClr val="tx1"/>
                </a:solidFill>
              </a:rPr>
              <a:t> evaluatie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Waarom? Weten wat heeft de leerling geleerd</a:t>
            </a:r>
          </a:p>
          <a:p>
            <a:r>
              <a:rPr lang="nl-NL" sz="2000" dirty="0" smtClean="0"/>
              <a:t>Wanneer? Aan het eind van een periode</a:t>
            </a:r>
          </a:p>
          <a:p>
            <a:r>
              <a:rPr lang="nl-NL" sz="2000" dirty="0" smtClean="0"/>
              <a:t>Hoe? Bijvoorbeeld Citotoets </a:t>
            </a:r>
          </a:p>
          <a:p>
            <a:endParaRPr lang="nl-NL" sz="2000" dirty="0" smtClean="0"/>
          </a:p>
          <a:p>
            <a:r>
              <a:rPr lang="nl-NL" sz="2000" dirty="0"/>
              <a:t>V</a:t>
            </a:r>
            <a:r>
              <a:rPr lang="nl-NL" sz="2000" dirty="0" smtClean="0"/>
              <a:t>oordeel: vergelijken met een landelijk gemiddelde</a:t>
            </a:r>
          </a:p>
          <a:p>
            <a:endParaRPr lang="nl-NL" sz="2000" dirty="0" smtClean="0"/>
          </a:p>
          <a:p>
            <a:r>
              <a:rPr lang="nl-NL" sz="2000" dirty="0" smtClean="0"/>
              <a:t>Nadeel: onvoldoende zicht op de taalontwikkeling zodat u tijdig bij kunt sturen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063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8229600" cy="1143000"/>
          </a:xfrm>
        </p:spPr>
        <p:txBody>
          <a:bodyPr>
            <a:normAutofit/>
          </a:bodyPr>
          <a:lstStyle/>
          <a:p>
            <a:pPr marL="0" indent="0" algn="l"/>
            <a:r>
              <a:rPr lang="nl-NL" dirty="0" err="1" smtClean="0">
                <a:solidFill>
                  <a:schemeClr val="tx1"/>
                </a:solidFill>
              </a:rPr>
              <a:t>Formatieve</a:t>
            </a:r>
            <a:r>
              <a:rPr lang="nl-NL" dirty="0" smtClean="0">
                <a:solidFill>
                  <a:schemeClr val="tx1"/>
                </a:solidFill>
              </a:rPr>
              <a:t> evaluatie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772816"/>
            <a:ext cx="7162800" cy="4114800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Waarom? Weten wat de leerling kan en nog moeite mee heeft om te bepalen welke vervolgstappen nodig zijn om het doel te bereiken</a:t>
            </a:r>
          </a:p>
          <a:p>
            <a:r>
              <a:rPr lang="nl-NL" dirty="0" smtClean="0"/>
              <a:t>Wanneer? Doorlopend</a:t>
            </a:r>
          </a:p>
          <a:p>
            <a:r>
              <a:rPr lang="nl-NL" dirty="0" smtClean="0"/>
              <a:t>Hoe? Door observeren, gesprekken met leerlingen, portfolio etc.</a:t>
            </a:r>
          </a:p>
          <a:p>
            <a:endParaRPr lang="nl-NL" dirty="0" smtClean="0"/>
          </a:p>
          <a:p>
            <a:r>
              <a:rPr lang="nl-NL" dirty="0" smtClean="0"/>
              <a:t>Voordeel: leerkracht krijgt gerichte informatie om instructie, begeleiding en leerstof op korte termijn af te stemmen op de leerling</a:t>
            </a:r>
          </a:p>
          <a:p>
            <a:endParaRPr lang="nl-NL" dirty="0" smtClean="0"/>
          </a:p>
          <a:p>
            <a:r>
              <a:rPr lang="nl-NL" dirty="0" smtClean="0"/>
              <a:t>Nadeel: Systematisch verzamelen van informatie kost tijd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3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Samenhang </a:t>
            </a:r>
            <a:r>
              <a:rPr lang="nl-NL" dirty="0" err="1" smtClean="0">
                <a:solidFill>
                  <a:schemeClr val="tx1"/>
                </a:solidFill>
              </a:rPr>
              <a:t>summatief</a:t>
            </a:r>
            <a:r>
              <a:rPr lang="nl-NL" dirty="0" smtClean="0">
                <a:solidFill>
                  <a:schemeClr val="tx1"/>
                </a:solidFill>
              </a:rPr>
              <a:t> en </a:t>
            </a:r>
            <a:r>
              <a:rPr lang="nl-NL" dirty="0" err="1" smtClean="0">
                <a:solidFill>
                  <a:schemeClr val="tx1"/>
                </a:solidFill>
              </a:rPr>
              <a:t>formatief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1291" y="1752600"/>
            <a:ext cx="7162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err="1" smtClean="0"/>
              <a:t>Summatieve</a:t>
            </a:r>
            <a:r>
              <a:rPr lang="nl-NL" sz="2000" dirty="0" smtClean="0"/>
              <a:t> evaluatie + </a:t>
            </a:r>
            <a:r>
              <a:rPr lang="nl-NL" sz="2000" dirty="0" err="1" smtClean="0"/>
              <a:t>formatieve</a:t>
            </a:r>
            <a:r>
              <a:rPr lang="nl-NL" sz="2000" dirty="0" smtClean="0"/>
              <a:t> evaluatie = breed evalueren</a:t>
            </a:r>
          </a:p>
          <a:p>
            <a:pPr marL="0" indent="0">
              <a:buNone/>
            </a:pP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/>
              <a:t>Leerling in zijn geheel, sterke, zwakke kanten, talenten en mogelijkheden vanuit verschillende perspectieven, op verschillende momenten, met verschillende evaluatie-instrumenten en verschillende situaties</a:t>
            </a:r>
          </a:p>
          <a:p>
            <a:pPr>
              <a:buFontTx/>
              <a:buChar char="-"/>
            </a:pP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/>
              <a:t>(cito)toets, observatie, (diagnostische)gesprekken, portfolio's, zelf-evaluatie, peer-assessment etc.</a:t>
            </a:r>
          </a:p>
          <a:p>
            <a:pPr>
              <a:buFontTx/>
              <a:buChar char="-"/>
            </a:pP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/>
              <a:t>Breed beeld van welke taalvaardigheden en –competenties de leerling al beheerst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8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Waarom is </a:t>
            </a:r>
            <a:r>
              <a:rPr lang="nl-NL" dirty="0" err="1" smtClean="0">
                <a:solidFill>
                  <a:schemeClr val="tx1"/>
                </a:solidFill>
              </a:rPr>
              <a:t>formatief</a:t>
            </a:r>
            <a:r>
              <a:rPr lang="nl-NL" dirty="0" smtClean="0">
                <a:solidFill>
                  <a:schemeClr val="tx1"/>
                </a:solidFill>
              </a:rPr>
              <a:t> evalueren zo belangrijk voor leerlingen met specifieke onderwijsbehoeften?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636912"/>
            <a:ext cx="7162800" cy="4114800"/>
          </a:xfrm>
        </p:spPr>
        <p:txBody>
          <a:bodyPr/>
          <a:lstStyle/>
          <a:p>
            <a:r>
              <a:rPr lang="nl-NL" sz="2000" dirty="0" smtClean="0"/>
              <a:t>Toetsen alleen geven onvoldoende zicht op ontwikkeling van de leerling</a:t>
            </a:r>
          </a:p>
          <a:p>
            <a:endParaRPr lang="nl-NL" sz="2000" dirty="0" smtClean="0"/>
          </a:p>
          <a:p>
            <a:r>
              <a:rPr lang="nl-NL" sz="2000" dirty="0" smtClean="0"/>
              <a:t>Taalontwikkeling is zelden eenduidig</a:t>
            </a:r>
          </a:p>
          <a:p>
            <a:endParaRPr lang="nl-NL" sz="2000" dirty="0" smtClean="0"/>
          </a:p>
          <a:p>
            <a:r>
              <a:rPr lang="nl-NL" sz="2000" dirty="0" smtClean="0"/>
              <a:t>Kortom, </a:t>
            </a:r>
            <a:r>
              <a:rPr lang="nl-NL" sz="2000" dirty="0"/>
              <a:t>e</a:t>
            </a:r>
            <a:r>
              <a:rPr lang="nl-NL" sz="2000" dirty="0" smtClean="0"/>
              <a:t>r </a:t>
            </a:r>
            <a:r>
              <a:rPr lang="nl-NL" sz="2000" dirty="0"/>
              <a:t>is aanvullende informatie nodig om goed zicht te krijgen op de taalontwikkeling, groei of eventuele stagnatie </a:t>
            </a:r>
            <a:r>
              <a:rPr lang="nl-NL" sz="2000" dirty="0" smtClean="0"/>
              <a:t>van </a:t>
            </a:r>
            <a:r>
              <a:rPr lang="nl-NL" sz="2000" smtClean="0"/>
              <a:t>de </a:t>
            </a:r>
            <a:r>
              <a:rPr lang="nl-NL" sz="2000" smtClean="0"/>
              <a:t>leerling </a:t>
            </a:r>
            <a:r>
              <a:rPr lang="nl-NL" sz="2000" dirty="0" smtClean="0"/>
              <a:t>om op </a:t>
            </a:r>
            <a:r>
              <a:rPr lang="nl-NL" sz="2000" smtClean="0"/>
              <a:t>basis daarvan de </a:t>
            </a:r>
            <a:r>
              <a:rPr lang="nl-NL" sz="2000" dirty="0"/>
              <a:t>ontwikkeling te </a:t>
            </a:r>
            <a:r>
              <a:rPr lang="nl-NL" sz="2000" dirty="0" smtClean="0"/>
              <a:t>bevorderen</a:t>
            </a: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07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01_magen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854694664375418C0DFD97ECA4320E" ma:contentTypeVersion="30" ma:contentTypeDescription="Een nieuw document maken." ma:contentTypeScope="" ma:versionID="deebfdf51245d71492e9f55ee35e9d79">
  <xsd:schema xmlns:xsd="http://www.w3.org/2001/XMLSchema" xmlns:xs="http://www.w3.org/2001/XMLSchema" xmlns:p="http://schemas.microsoft.com/office/2006/metadata/properties" xmlns:ns1="http://schemas.microsoft.com/sharepoint/v3" xmlns:ns2="7106a2ac-038a-457f-8b58-ec67130d9d6d" targetNamespace="http://schemas.microsoft.com/office/2006/metadata/properties" ma:root="true" ma:fieldsID="cd6365111a56e2db6761eb0a3e30232b" ns1:_="" ns2:_="">
    <xsd:import namespace="http://schemas.microsoft.com/sharepoint/v3"/>
    <xsd:import namespace="7106a2ac-038a-457f-8b58-ec67130d9d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Summary" minOccurs="0"/>
                <xsd:element ref="ns1:RepAuthorInternal" minOccurs="0"/>
                <xsd:element ref="ns1:RepAuthor_0" minOccurs="0"/>
                <xsd:element ref="ns2:TaxCatchAll" minOccurs="0"/>
                <xsd:element ref="ns1:RepYear_0" minOccurs="0"/>
                <xsd:element ref="ns1:RepApaNotation" minOccurs="0"/>
                <xsd:element ref="ns1:RepIsbn" minOccurs="0"/>
                <xsd:element ref="ns1:RepAN" minOccurs="0"/>
                <xsd:element ref="ns1:RepANNumber" minOccurs="0"/>
                <xsd:element ref="ns1:RepProjectManager" minOccurs="0"/>
                <xsd:element ref="ns1:RepProjectName" minOccurs="0"/>
                <xsd:element ref="ns1:RepSector_0" minOccurs="0"/>
                <xsd:element ref="ns1:RepCurricularTheme_0" minOccurs="0"/>
                <xsd:element ref="ns1:RepSectionSpecificTheme_0" minOccurs="0"/>
                <xsd:element ref="ns1:RepSection_0" minOccurs="0"/>
                <xsd:element ref="ns1:RepAreasOfExpertise_0" minOccurs="0"/>
                <xsd:element ref="ns1:RepSubjectContent_0" minOccurs="0"/>
                <xsd:element ref="ns1:RepDocumentType_0" minOccurs="0"/>
                <xsd:element ref="ns1:RepRelationOtherSloProjects" minOccurs="0"/>
                <xsd:element ref="ns1:RepFileFormat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Summary" ma:index="11" nillable="true" ma:displayName="Samenvatting" ma:internalName="RepSummary">
      <xsd:simpleType>
        <xsd:restriction base="dms:Unknown"/>
      </xsd:simpleType>
    </xsd:element>
    <xsd:element name="RepAuthorInternal" ma:index="12" nillable="true" ma:displayName="Interne auteur" ma:internalName="RepAuthorInterna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Author_0" ma:index="14" nillable="true" ma:taxonomy="true" ma:internalName="RepAuthor_0" ma:taxonomyFieldName="RepAuthor" ma:displayName="Externe auteur" ma:fieldId="{41811730-f000-45b3-bd8b-16482267924b}" ma:sspId="65bb9fad-8ecd-4e58-b951-1b0a685157da" ma:termSetId="ba36eed1-563e-4e70-a8a2-c86cb59a99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Year_0" ma:index="17" nillable="true" ma:taxonomy="true" ma:internalName="RepYear_0" ma:taxonomyFieldName="RepYear" ma:displayName="Jaar van uitgave" ma:fieldId="{41811730-f000-48c8-bfe2-0d366b82495f}" ma:sspId="65bb9fad-8ecd-4e58-b951-1b0a685157da" ma:termSetId="d63ed34c-aaa4-4b39-8e2b-bccf6e334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paNotation" ma:index="18" nillable="true" ma:displayName="APA-notatie" ma:internalName="RepApaNotation">
      <xsd:simpleType>
        <xsd:restriction base="dms:Unknown"/>
      </xsd:simpleType>
    </xsd:element>
    <xsd:element name="RepIsbn" ma:index="19" nillable="true" ma:displayName="ISBN" ma:internalName="RepIsbn">
      <xsd:simpleType>
        <xsd:restriction base="dms:Text"/>
      </xsd:simpleType>
    </xsd:element>
    <xsd:element name="RepAN" ma:index="20" nillable="true" ma:displayName="AN" ma:default="FALSE" ma:internalName="RepAN">
      <xsd:simpleType>
        <xsd:restriction base="dms:Boolean"/>
      </xsd:simpleType>
    </xsd:element>
    <xsd:element name="RepANNumber" ma:index="21" nillable="true" ma:displayName="AN Nummer" ma:internalName="RepANNumber">
      <xsd:simpleType>
        <xsd:restriction base="dms:Text"/>
      </xsd:simpleType>
    </xsd:element>
    <xsd:element name="RepProjectManager" ma:index="22" nillable="true" ma:displayName="Projectleider" ma:internalName="RepProjectManager">
      <xsd:simpleType>
        <xsd:restriction base="dms:Text"/>
      </xsd:simpleType>
    </xsd:element>
    <xsd:element name="RepProjectName" ma:index="23" nillable="true" ma:displayName="Projectnaam" ma:internalName="RepProjectName">
      <xsd:simpleType>
        <xsd:restriction base="dms:Text"/>
      </xsd:simpleType>
    </xsd:element>
    <xsd:element name="RepSector_0" ma:index="25" nillable="true" ma:taxonomy="true" ma:internalName="RepSector_0" ma:taxonomyFieldName="RepSector" ma:displayName="Sector" ma:default="" ma:fieldId="{41811730-f000-4dc0-a699-476cd67ba1ec}" ma:taxonomyMulti="true" ma:sspId="65bb9fad-8ecd-4e58-b951-1b0a685157da" ma:termSetId="f094b31b-0180-4851-9ebd-5c7d9552b1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CurricularTheme_0" ma:index="27" nillable="true" ma:taxonomy="true" ma:internalName="RepCurricularTheme_0" ma:taxonomyFieldName="RepCurricularTheme" ma:displayName="Leerplankundig thema" ma:fieldId="{41811730-f000-49a6-962c-7d5942b261fc}" ma:sspId="65bb9fad-8ecd-4e58-b951-1b0a685157da" ma:termSetId="c46f7ee8-50c4-42e2-9209-7c6adacde0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SpecificTheme_0" ma:index="29" nillable="true" ma:taxonomy="true" ma:internalName="RepSectionSpecificTheme_0" ma:taxonomyFieldName="RepSectionSpecificTheme" ma:displayName="Vakspecifiek thema" ma:fieldId="{41811730-f000-47c9-8a06-df9868361aab}" ma:sspId="65bb9fad-8ecd-4e58-b951-1b0a685157da" ma:termSetId="d6eaa525-a5d0-4a07-b890-e923374378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_0" ma:index="31" nillable="true" ma:taxonomy="true" ma:internalName="RepSection_0" ma:taxonomyFieldName="RepSection" ma:displayName="Vaksectie" ma:fieldId="{41811730-f000-4881-8daa-6e8dd38b1ab1}" ma:sspId="65bb9fad-8ecd-4e58-b951-1b0a685157da" ma:termSetId="c6f33e55-e762-4fa4-8346-db1fc1809b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reasOfExpertise_0" ma:index="33" nillable="true" ma:taxonomy="true" ma:internalName="RepAreasOfExpertise_0" ma:taxonomyFieldName="RepAreasOfExpertise" ma:displayName="Vakgebied" ma:fieldId="{41811730-f000-41a6-9b8a-29f77b277b4a}" ma:sspId="65bb9fad-8ecd-4e58-b951-1b0a685157da" ma:termSetId="53b2aeb1-af69-41af-ab5c-dcba5f532ad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SubjectContent_0" ma:index="35" nillable="true" ma:taxonomy="true" ma:internalName="RepSubjectContent_0" ma:taxonomyFieldName="RepSubjectContent" ma:displayName="Vakinhoud" ma:fieldId="{41811730-f000-43d1-9a5c-533514ab0582}" ma:sspId="65bb9fad-8ecd-4e58-b951-1b0a685157da" ma:termSetId="3eef768d-4fe2-4c08-af8a-4dfaa4cac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DocumentType_0" ma:index="37" nillable="true" ma:taxonomy="true" ma:internalName="RepDocumentType_0" ma:taxonomyFieldName="RepDocumentType" ma:displayName="Documenttypering" ma:fieldId="{41811730-f000-4c72-b54d-df109a5aaa00}" ma:sspId="65bb9fad-8ecd-4e58-b951-1b0a685157da" ma:termSetId="54bd4068-eea5-4eb8-b4d4-e740f64d998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RelationOtherSloProjects" ma:index="38" nillable="true" ma:displayName="Relatie met andere projecten" ma:internalName="RepRelationOtherSloProjects">
      <xsd:simpleType>
        <xsd:restriction base="dms:Unknown"/>
      </xsd:simpleType>
    </xsd:element>
    <xsd:element name="RepFileFormat_0" ma:index="40" nillable="true" ma:taxonomy="true" ma:internalName="RepFileFormat_0" ma:taxonomyFieldName="RepFileFormat" ma:displayName="Bestandsformaat" ma:fieldId="{41811730-f000-458e-badf-a33146a595e3}" ma:sspId="65bb9fad-8ecd-4e58-b951-1b0a685157da" ma:termSetId="5467ae8d-8919-4592-b5d8-720a7073244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a2ac-038a-457f-8b58-ec67130d9d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38f83059-1491-4012-b4c3-84f3b7dad14e}" ma:internalName="TaxCatchAll" ma:showField="CatchAllData" ma:web="7106a2ac-038a-457f-8b58-ec67130d9d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AN xmlns="http://schemas.microsoft.com/sharepoint/v3">false</RepAN>
    <RepSector_0 xmlns="http://schemas.microsoft.com/sharepoint/v3">
      <Terms xmlns="http://schemas.microsoft.com/office/infopath/2007/PartnerControls"/>
    </RepSector_0>
    <RepDocumentType_0 xmlns="http://schemas.microsoft.com/sharepoint/v3">
      <Terms xmlns="http://schemas.microsoft.com/office/infopath/2007/PartnerControls"/>
    </RepDocumentType_0>
    <RepSectionSpecificTheme_0 xmlns="http://schemas.microsoft.com/sharepoint/v3">
      <Terms xmlns="http://schemas.microsoft.com/office/infopath/2007/PartnerControls"/>
    </RepSectionSpecificTheme_0>
    <RepProjectManager xmlns="http://schemas.microsoft.com/sharepoint/v3" xsi:nil="true"/>
    <RepAuthor_0 xmlns="http://schemas.microsoft.com/sharepoint/v3">
      <Terms xmlns="http://schemas.microsoft.com/office/infopath/2007/PartnerControls"/>
    </RepAuthor_0>
    <RepCurricularTheme_0 xmlns="http://schemas.microsoft.com/sharepoint/v3">
      <Terms xmlns="http://schemas.microsoft.com/office/infopath/2007/PartnerControls"/>
    </RepCurricularTheme_0>
    <RepSection_0 xmlns="http://schemas.microsoft.com/sharepoint/v3">
      <Terms xmlns="http://schemas.microsoft.com/office/infopath/2007/PartnerControls"/>
    </RepSection_0>
    <RepSummary xmlns="http://schemas.microsoft.com/sharepoint/v3" xsi:nil="true"/>
    <RepRelationOtherSloProjects xmlns="http://schemas.microsoft.com/sharepoint/v3" xsi:nil="true"/>
    <TaxCatchAll xmlns="7106a2ac-038a-457f-8b58-ec67130d9d6d"/>
    <RepFileFormat_0 xmlns="http://schemas.microsoft.com/sharepoint/v3">
      <Terms xmlns="http://schemas.microsoft.com/office/infopath/2007/PartnerControls"/>
    </RepFileFormat_0>
    <RepYear_0 xmlns="http://schemas.microsoft.com/sharepoint/v3">
      <Terms xmlns="http://schemas.microsoft.com/office/infopath/2007/PartnerControls"/>
    </RepYear_0>
    <RepANNumber xmlns="http://schemas.microsoft.com/sharepoint/v3" xsi:nil="true"/>
    <RepAreasOfExpertise_0 xmlns="http://schemas.microsoft.com/sharepoint/v3">
      <Terms xmlns="http://schemas.microsoft.com/office/infopath/2007/PartnerControls"/>
    </RepAreasOfExpertise_0>
    <RepSubjectContent_0 xmlns="http://schemas.microsoft.com/sharepoint/v3">
      <Terms xmlns="http://schemas.microsoft.com/office/infopath/2007/PartnerControls"/>
    </RepSubjectContent_0>
    <RepIsbn xmlns="http://schemas.microsoft.com/sharepoint/v3" xsi:nil="true"/>
    <RepAuthorInternal xmlns="http://schemas.microsoft.com/sharepoint/v3">
      <UserInfo>
        <DisplayName/>
        <AccountId xsi:nil="true"/>
        <AccountType/>
      </UserInfo>
    </RepAuthorInternal>
    <RepProjectName xmlns="http://schemas.microsoft.com/sharepoint/v3">Passende perspectieven</RepProjectName>
    <RepApaNotation xmlns="http://schemas.microsoft.com/sharepoint/v3" xsi:nil="true"/>
    <_dlc_DocId xmlns="7106a2ac-038a-457f-8b58-ec67130d9d6d">47XQ5P3E4USX-10-2472</_dlc_DocId>
    <_dlc_DocIdUrl xmlns="7106a2ac-038a-457f-8b58-ec67130d9d6d">
      <Url>http://downloads.slo.nl/_layouts/15/DocIdRedir.aspx?ID=47XQ5P3E4USX-10-2472</Url>
      <Description>47XQ5P3E4USX-10-2472</Description>
    </_dlc_DocIdUrl>
  </documentManagement>
</p:properties>
</file>

<file path=customXml/itemProps1.xml><?xml version="1.0" encoding="utf-8"?>
<ds:datastoreItem xmlns:ds="http://schemas.openxmlformats.org/officeDocument/2006/customXml" ds:itemID="{723556C8-2DEE-49F0-BE3E-F480FA3142EF}"/>
</file>

<file path=customXml/itemProps2.xml><?xml version="1.0" encoding="utf-8"?>
<ds:datastoreItem xmlns:ds="http://schemas.openxmlformats.org/officeDocument/2006/customXml" ds:itemID="{ADB8245A-2888-499A-A548-F49FCCB90BCD}"/>
</file>

<file path=customXml/itemProps3.xml><?xml version="1.0" encoding="utf-8"?>
<ds:datastoreItem xmlns:ds="http://schemas.openxmlformats.org/officeDocument/2006/customXml" ds:itemID="{C709AC4E-17E2-4D9C-890A-5B1028506BBE}"/>
</file>

<file path=customXml/itemProps4.xml><?xml version="1.0" encoding="utf-8"?>
<ds:datastoreItem xmlns:ds="http://schemas.openxmlformats.org/officeDocument/2006/customXml" ds:itemID="{1EE58DAD-1717-427B-B63D-40F2691F498D}"/>
</file>

<file path=docProps/app.xml><?xml version="1.0" encoding="utf-8"?>
<Properties xmlns="http://schemas.openxmlformats.org/officeDocument/2006/extended-properties" xmlns:vt="http://schemas.openxmlformats.org/officeDocument/2006/docPropsVTypes">
  <Template>Presentatie_01_magenta</Template>
  <TotalTime>1009</TotalTime>
  <Words>474</Words>
  <Application>Microsoft Office PowerPoint</Application>
  <PresentationFormat>Diavoorstelling (4:3)</PresentationFormat>
  <Paragraphs>78</Paragraphs>
  <Slides>10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Presentatie_01_magenta</vt:lpstr>
      <vt:lpstr>PowerPoint-presentatie</vt:lpstr>
      <vt:lpstr>  Overzicht bijeenkomsten  </vt:lpstr>
      <vt:lpstr>Doel van bijeenkomst 6</vt:lpstr>
      <vt:lpstr>Inhoud bijeenkomst 6</vt:lpstr>
      <vt:lpstr>Summatief en formatief toetsen/evalueren</vt:lpstr>
      <vt:lpstr>Summatieve evaluatie</vt:lpstr>
      <vt:lpstr>Formatieve evaluatie</vt:lpstr>
      <vt:lpstr>Samenhang summatief en formatief</vt:lpstr>
      <vt:lpstr>Waarom is formatief evalueren zo belangrijk voor leerlingen met specifieke onderwijsbehoeften?</vt:lpstr>
      <vt:lpstr>Formatieve evaluatie voor Passende perspectieven</vt:lpstr>
    </vt:vector>
  </TitlesOfParts>
  <Company>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Desirée Houkema</dc:creator>
  <cp:lastModifiedBy>Annette van der Laan</cp:lastModifiedBy>
  <cp:revision>76</cp:revision>
  <cp:lastPrinted>2014-03-19T09:44:50Z</cp:lastPrinted>
  <dcterms:created xsi:type="dcterms:W3CDTF">2013-11-15T10:33:01Z</dcterms:created>
  <dcterms:modified xsi:type="dcterms:W3CDTF">2014-05-06T13:13:54Z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0x010100D2854694664375418C0DFD97ECA4320E</vt:lpwstr>
  </property>
  <property fmtid="{D5CDD505-2E9C-101B-9397-08002B2CF9AE}" pid="3" name="_dlc_DocIdItemGuid">
    <vt:lpwstr>80dd8be5-c48e-4635-990a-ec80d9dcb314</vt:lpwstr>
  </property>
  <property fmtid="{D5CDD505-2E9C-101B-9397-08002B2CF9AE}" pid="4" name="TaxKeyword">
    <vt:lpwstr/>
  </property>
  <property fmtid="{D5CDD505-2E9C-101B-9397-08002B2CF9AE}" pid="5" name="RepAreasOfExpertise">
    <vt:lpwstr/>
  </property>
  <property fmtid="{D5CDD505-2E9C-101B-9397-08002B2CF9AE}" pid="6" name="RepDocumentType">
    <vt:lpwstr/>
  </property>
  <property fmtid="{D5CDD505-2E9C-101B-9397-08002B2CF9AE}" pid="7" name="RepSectionSpecificTheme">
    <vt:lpwstr/>
  </property>
  <property fmtid="{D5CDD505-2E9C-101B-9397-08002B2CF9AE}" pid="8" name="TaxKeywordTaxHTField">
    <vt:lpwstr/>
  </property>
  <property fmtid="{D5CDD505-2E9C-101B-9397-08002B2CF9AE}" pid="9" name="RepCurricularTheme">
    <vt:lpwstr/>
  </property>
  <property fmtid="{D5CDD505-2E9C-101B-9397-08002B2CF9AE}" pid="10" name="RepSection">
    <vt:lpwstr/>
  </property>
  <property fmtid="{D5CDD505-2E9C-101B-9397-08002B2CF9AE}" pid="11" name="RepAuthor">
    <vt:lpwstr/>
  </property>
  <property fmtid="{D5CDD505-2E9C-101B-9397-08002B2CF9AE}" pid="12" name="RepSubjectContent">
    <vt:lpwstr/>
  </property>
  <property fmtid="{D5CDD505-2E9C-101B-9397-08002B2CF9AE}" pid="13" name="RepSector">
    <vt:lpwstr/>
  </property>
  <property fmtid="{D5CDD505-2E9C-101B-9397-08002B2CF9AE}" pid="14" name="RepFileFormat">
    <vt:lpwstr/>
  </property>
  <property fmtid="{D5CDD505-2E9C-101B-9397-08002B2CF9AE}" pid="15" name="RepYear">
    <vt:lpwstr/>
  </property>
</Properties>
</file>