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38" r:id="rId2"/>
    <p:sldId id="339" r:id="rId3"/>
    <p:sldId id="340" r:id="rId4"/>
    <p:sldId id="337" r:id="rId5"/>
    <p:sldId id="341" r:id="rId6"/>
    <p:sldId id="342" r:id="rId7"/>
    <p:sldId id="343" r:id="rId8"/>
    <p:sldId id="344" r:id="rId9"/>
    <p:sldId id="345" r:id="rId10"/>
    <p:sldId id="346" r:id="rId11"/>
  </p:sldIdLst>
  <p:sldSz cx="9144000" cy="6858000" type="screen4x3"/>
  <p:notesSz cx="6794500" cy="9931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8B0051"/>
    <a:srgbClr val="ABA197"/>
    <a:srgbClr val="8D8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17" autoAdjust="0"/>
  </p:normalViewPr>
  <p:slideViewPr>
    <p:cSldViewPr snapToObjects="1">
      <p:cViewPr>
        <p:scale>
          <a:sx n="67" d="100"/>
          <a:sy n="67" d="100"/>
        </p:scale>
        <p:origin x="-1256" y="172"/>
      </p:cViewPr>
      <p:guideLst>
        <p:guide orient="horz" pos="900"/>
        <p:guide orient="horz" pos="2839"/>
        <p:guide orient="horz" pos="2699"/>
        <p:guide orient="horz" pos="1080"/>
        <p:guide pos="1642"/>
        <p:guide pos="138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E08B6D4-5DD9-4C53-B14C-8756226F6A8D}" type="datetimeFigureOut">
              <a:rPr lang="nl-NL" smtClean="0"/>
              <a:t>5-5-2014</a:t>
            </a:fld>
            <a:endParaRPr lang="nl-NL"/>
          </a:p>
        </p:txBody>
      </p:sp>
      <p:sp>
        <p:nvSpPr>
          <p:cNvPr id="4" name="Tijdelijke aanduiding voor dia-afbeelding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0A9A77E-D0E2-4AC2-B1E7-68246F389E17}" type="slidenum">
              <a:rPr lang="nl-NL" smtClean="0"/>
              <a:t>‹nr.›</a:t>
            </a:fld>
            <a:endParaRPr lang="nl-NL"/>
          </a:p>
        </p:txBody>
      </p:sp>
    </p:spTree>
    <p:extLst>
      <p:ext uri="{BB962C8B-B14F-4D97-AF65-F5344CB8AC3E}">
        <p14:creationId xmlns:p14="http://schemas.microsoft.com/office/powerpoint/2010/main" val="354814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C8FAE1-6291-422A-A8E3-C80B716CB6D2}" type="slidenum">
              <a:rPr lang="nl-NL"/>
              <a:pPr fontAlgn="base">
                <a:spcBef>
                  <a:spcPct val="0"/>
                </a:spcBef>
                <a:spcAft>
                  <a:spcPct val="0"/>
                </a:spcAft>
              </a:pPr>
              <a:t>2</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3</a:t>
            </a:fld>
            <a:endParaRPr lang="en-US" altLang="nl-NL" sz="1200" baseline="0"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Bijlage 5.4 is bedoeld om vaardigheden van de leerkrachten te evalueren in de mate waarin zij kunnen differentiëren. Daarbij is gebruik gemaakt van de belangrijkste aspecten binnen het IGDI model:</a:t>
            </a:r>
          </a:p>
          <a:p>
            <a:pPr lvl="0"/>
            <a:r>
              <a:rPr lang="nl-NL" sz="1200" dirty="0" smtClean="0"/>
              <a:t>Maakt aan het begin van de les het leerdoel  (per leerroute) duidelijk</a:t>
            </a:r>
          </a:p>
          <a:p>
            <a:pPr lvl="0"/>
            <a:r>
              <a:rPr lang="nl-NL" sz="1200" dirty="0" smtClean="0"/>
              <a:t>Differentieert tijdens de instructie naar leerroute</a:t>
            </a:r>
          </a:p>
          <a:p>
            <a:pPr lvl="0"/>
            <a:r>
              <a:rPr lang="nl-NL" sz="1200" dirty="0" smtClean="0"/>
              <a:t>Differentieert in onderwijsaanbod naar leerroute</a:t>
            </a:r>
          </a:p>
          <a:p>
            <a:pPr lvl="0"/>
            <a:r>
              <a:rPr lang="nl-NL" sz="1200" dirty="0" smtClean="0"/>
              <a:t>Clustert taaldomeinen van twee of meer leerroutes tijdens deze les</a:t>
            </a:r>
          </a:p>
          <a:p>
            <a:pPr lvl="0"/>
            <a:r>
              <a:rPr lang="nl-NL" sz="1200" dirty="0" smtClean="0"/>
              <a:t>Differentieert in keuze van onderwerp tussen leerroutes</a:t>
            </a:r>
          </a:p>
          <a:p>
            <a:pPr lvl="0"/>
            <a:r>
              <a:rPr lang="nl-NL" sz="1200" dirty="0" smtClean="0"/>
              <a:t>Differentieert in de les in de keuze complexiteit van de </a:t>
            </a:r>
            <a:r>
              <a:rPr lang="nl-NL" sz="1200" dirty="0" err="1" smtClean="0"/>
              <a:t>taaltaak</a:t>
            </a:r>
            <a:r>
              <a:rPr lang="nl-NL" sz="1200" dirty="0" smtClean="0"/>
              <a:t> passend bij de leerroute</a:t>
            </a:r>
          </a:p>
          <a:p>
            <a:pPr lvl="0"/>
            <a:r>
              <a:rPr lang="nl-NL" sz="1200" dirty="0" smtClean="0"/>
              <a:t>Clustert leerroutes in deze les</a:t>
            </a:r>
          </a:p>
          <a:p>
            <a:pPr lvl="0"/>
            <a:r>
              <a:rPr lang="nl-NL" sz="1200" dirty="0" smtClean="0"/>
              <a:t>Geeft leerlingen inhoudelijke feedback op de </a:t>
            </a:r>
            <a:r>
              <a:rPr lang="nl-NL" sz="1200" dirty="0" err="1" smtClean="0"/>
              <a:t>taaltaak</a:t>
            </a:r>
            <a:endParaRPr lang="nl-NL" sz="1200" dirty="0" smtClean="0"/>
          </a:p>
          <a:p>
            <a:endParaRPr lang="nl-NL" dirty="0"/>
          </a:p>
        </p:txBody>
      </p:sp>
      <p:sp>
        <p:nvSpPr>
          <p:cNvPr id="4" name="Tijdelijke aanduiding voor dianummer 3"/>
          <p:cNvSpPr>
            <a:spLocks noGrp="1"/>
          </p:cNvSpPr>
          <p:nvPr>
            <p:ph type="sldNum" sz="quarter" idx="10"/>
          </p:nvPr>
        </p:nvSpPr>
        <p:spPr/>
        <p:txBody>
          <a:bodyPr/>
          <a:lstStyle/>
          <a:p>
            <a:fld id="{70A9A77E-D0E2-4AC2-B1E7-68246F389E17}" type="slidenum">
              <a:rPr lang="nl-NL" smtClean="0"/>
              <a:t>7</a:t>
            </a:fld>
            <a:endParaRPr lang="nl-NL"/>
          </a:p>
        </p:txBody>
      </p:sp>
    </p:spTree>
    <p:extLst>
      <p:ext uri="{BB962C8B-B14F-4D97-AF65-F5344CB8AC3E}">
        <p14:creationId xmlns:p14="http://schemas.microsoft.com/office/powerpoint/2010/main" val="2667468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RIMG0197_bew26x11gekni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9144000" cy="3868444"/>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32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2FF21628-9BAB-4F11-BC0E-32D399EF1527}" type="datetime1">
              <a:rPr lang="nl-NL" smtClean="0"/>
              <a:t>5-5-2014</a:t>
            </a:fld>
            <a:endParaRPr lang="nl-NL"/>
          </a:p>
        </p:txBody>
      </p:sp>
      <p:sp>
        <p:nvSpPr>
          <p:cNvPr id="5" name="Tijdelijke aanduiding voor voettekst 4"/>
          <p:cNvSpPr>
            <a:spLocks noGrp="1"/>
          </p:cNvSpPr>
          <p:nvPr>
            <p:ph type="ftr" sz="quarter" idx="11"/>
          </p:nvPr>
        </p:nvSpPr>
        <p:spPr/>
        <p:txBody>
          <a:bodyPr/>
          <a:lstStyle/>
          <a:p>
            <a:r>
              <a:rPr lang="nl-NL" smtClean="0"/>
              <a:t>www.talentstimuleren.nl</a:t>
            </a:r>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
        <p:nvSpPr>
          <p:cNvPr id="10" name="Rechthoek 9"/>
          <p:cNvSpPr/>
          <p:nvPr userDrawn="1"/>
        </p:nvSpPr>
        <p:spPr>
          <a:xfrm>
            <a:off x="2617787" y="3683000"/>
            <a:ext cx="6526212"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3688" y="5877272"/>
            <a:ext cx="3667125" cy="733425"/>
          </a:xfrm>
          <a:prstGeom prst="rect">
            <a:avLst/>
          </a:prstGeom>
        </p:spPr>
      </p:pic>
    </p:spTree>
    <p:extLst>
      <p:ext uri="{BB962C8B-B14F-4D97-AF65-F5344CB8AC3E}">
        <p14:creationId xmlns:p14="http://schemas.microsoft.com/office/powerpoint/2010/main" val="15015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A56474-6D8B-459F-B647-DEEB687F5990}" type="datetime1">
              <a:rPr lang="nl-NL" smtClean="0"/>
              <a:t>5-5-2014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3E1FA88-54FE-4957-8831-EFCB5E6A26E2}" type="datetime1">
              <a:rPr lang="nl-NL" smtClean="0"/>
              <a:t>5-5-2014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94861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016D127-2733-4F0E-AFA9-89F64F724C3E}" type="datetime1">
              <a:rPr lang="nl-NL" smtClean="0"/>
              <a:t>5-5-2014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CFEB84E-D31D-48E2-8632-104D4A82BD44}" type="datetime1">
              <a:rPr lang="nl-NL" smtClean="0"/>
              <a:t>5-5-2014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1BF5C49-6530-47DB-A08F-BBC02BB13C75}" type="datetime1">
              <a:rPr lang="nl-NL" smtClean="0"/>
              <a:t>5-5-2014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FCF6789-BC09-4C8B-A2F4-58920B2802C5}" type="datetime1">
              <a:rPr lang="nl-NL" smtClean="0"/>
              <a:t>5-5-2014</a:t>
            </a:fld>
            <a:endParaRPr lang="nl-NL"/>
          </a:p>
        </p:txBody>
      </p:sp>
      <p:sp>
        <p:nvSpPr>
          <p:cNvPr id="8" name="Tijdelijke aanduiding voor voettekst 7"/>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E8895A3-5522-41A0-AF7E-0AAA961F9E10}" type="datetime1">
              <a:rPr lang="nl-NL" smtClean="0"/>
              <a:t>5-5-2014</a:t>
            </a:fld>
            <a:endParaRPr lang="nl-NL"/>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BE95A4-DEEE-4D26-AE7C-7822F8A43902}" type="datetime1">
              <a:rPr lang="nl-NL" smtClean="0"/>
              <a:t>5-5-2014</a:t>
            </a:fld>
            <a:endParaRPr lang="nl-NL"/>
          </a:p>
        </p:txBody>
      </p:sp>
      <p:sp>
        <p:nvSpPr>
          <p:cNvPr id="3" name="Tijdelijke aanduiding voor voettekst 2"/>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848D640-177C-44D7-AACB-AAEED4DA4AEE}" type="datetime1">
              <a:rPr lang="nl-NL" smtClean="0"/>
              <a:t>5-5-2014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91A3DEF-4948-4077-9592-1C6EA4D655CB}" type="datetime1">
              <a:rPr lang="nl-NL" smtClean="0"/>
              <a:t>5-5-2014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1CE62-2889-4CD6-966B-523577EEE180}" type="datetime1">
              <a:rPr lang="nl-NL" smtClean="0"/>
              <a:t>5-5-2014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www.talentstimuleren.nl</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40755" t="16243" r="37982" b="61606"/>
          <a:stretch>
            <a:fillRect/>
          </a:stretch>
        </p:blipFill>
        <p:spPr bwMode="auto">
          <a:xfrm>
            <a:off x="0" y="-171450"/>
            <a:ext cx="29146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40755" t="18440" r="37396" b="61621"/>
          <a:stretch>
            <a:fillRect/>
          </a:stretch>
        </p:blipFill>
        <p:spPr bwMode="auto">
          <a:xfrm>
            <a:off x="827088" y="476250"/>
            <a:ext cx="33845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22469" t="32181" r="20451" b="13261"/>
          <a:stretch>
            <a:fillRect/>
          </a:stretch>
        </p:blipFill>
        <p:spPr bwMode="auto">
          <a:xfrm>
            <a:off x="1707158" y="1043781"/>
            <a:ext cx="30241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l="25603" t="24417" r="12083" b="21745"/>
          <a:stretch>
            <a:fillRect/>
          </a:stretch>
        </p:blipFill>
        <p:spPr bwMode="auto">
          <a:xfrm>
            <a:off x="2519363" y="1725439"/>
            <a:ext cx="3544478" cy="2450405"/>
          </a:xfrm>
          <a:prstGeom prst="rect">
            <a:avLst/>
          </a:prstGeom>
          <a:noFill/>
          <a:ln w="9525">
            <a:solidFill>
              <a:sysClr val="window" lastClr="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descr="L:\SGN\SO\LPO\Passende perspectieven\taal\(half)producten\figuren\Pape_illustratie_0.jpg"/>
          <p:cNvPicPr>
            <a:picLocks noChangeAspect="1" noChangeArrowheads="1"/>
          </p:cNvPicPr>
          <p:nvPr/>
        </p:nvPicPr>
        <p:blipFill>
          <a:blip r:embed="rId6">
            <a:extLst>
              <a:ext uri="{28A0092B-C50C-407E-A947-70E740481C1C}">
                <a14:useLocalDpi xmlns:a14="http://schemas.microsoft.com/office/drawing/2010/main" val="0"/>
              </a:ext>
            </a:extLst>
          </a:blip>
          <a:srcRect r="16685"/>
          <a:stretch>
            <a:fillRect/>
          </a:stretch>
        </p:blipFill>
        <p:spPr bwMode="auto">
          <a:xfrm>
            <a:off x="3275856" y="2510656"/>
            <a:ext cx="3428485" cy="28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0" y="5517232"/>
            <a:ext cx="9540552" cy="461665"/>
          </a:xfrm>
          <a:prstGeom prst="rect">
            <a:avLst/>
          </a:prstGeom>
          <a:noFill/>
        </p:spPr>
        <p:txBody>
          <a:bodyPr wrap="square" rtlCol="0">
            <a:spAutoFit/>
          </a:bodyPr>
          <a:lstStyle/>
          <a:p>
            <a:r>
              <a:rPr lang="nl-NL" sz="2400" b="1" dirty="0" smtClean="0"/>
              <a:t>PowerPoint Taal Bijeenkomst 5: Onderwijsaanbod uitvoeren/evalueren</a:t>
            </a:r>
            <a:endParaRPr lang="nl-NL" sz="2400" b="1" dirty="0"/>
          </a:p>
        </p:txBody>
      </p:sp>
    </p:spTree>
    <p:extLst>
      <p:ext uri="{BB962C8B-B14F-4D97-AF65-F5344CB8AC3E}">
        <p14:creationId xmlns:p14="http://schemas.microsoft.com/office/powerpoint/2010/main" val="801369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664" y="320676"/>
            <a:ext cx="8939336" cy="1143000"/>
          </a:xfrm>
        </p:spPr>
        <p:txBody>
          <a:bodyPr>
            <a:normAutofit/>
          </a:bodyPr>
          <a:lstStyle/>
          <a:p>
            <a:pPr algn="l"/>
            <a:r>
              <a:rPr lang="nl-NL" dirty="0" smtClean="0"/>
              <a:t>Verslag maken</a:t>
            </a:r>
            <a:endParaRPr lang="nl-NL" dirty="0"/>
          </a:p>
        </p:txBody>
      </p:sp>
      <p:sp>
        <p:nvSpPr>
          <p:cNvPr id="3" name="Tijdelijke aanduiding voor inhoud 2"/>
          <p:cNvSpPr>
            <a:spLocks noGrp="1"/>
          </p:cNvSpPr>
          <p:nvPr>
            <p:ph idx="1"/>
          </p:nvPr>
        </p:nvSpPr>
        <p:spPr>
          <a:xfrm>
            <a:off x="1043608" y="1772816"/>
            <a:ext cx="8229600" cy="4525963"/>
          </a:xfrm>
        </p:spPr>
        <p:txBody>
          <a:bodyPr>
            <a:normAutofit/>
          </a:bodyPr>
          <a:lstStyle/>
          <a:p>
            <a:r>
              <a:rPr lang="nl-NL" sz="2000" dirty="0"/>
              <a:t>Op basis van de ingevulde gespreksformulieren en andere uitkomsten van de drie evaluatie momenten, wordt er een samenvatting van de bevindingen gemaakt. </a:t>
            </a:r>
          </a:p>
          <a:p>
            <a:endParaRPr lang="nl-NL" sz="2000" dirty="0" smtClean="0"/>
          </a:p>
        </p:txBody>
      </p:sp>
    </p:spTree>
    <p:extLst>
      <p:ext uri="{BB962C8B-B14F-4D97-AF65-F5344CB8AC3E}">
        <p14:creationId xmlns:p14="http://schemas.microsoft.com/office/powerpoint/2010/main" val="611014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99592" y="260648"/>
            <a:ext cx="7315200" cy="648072"/>
          </a:xfrm>
        </p:spPr>
        <p:txBody>
          <a:bodyPr>
            <a:normAutofit fontScale="90000"/>
          </a:bodyPr>
          <a:lstStyle/>
          <a:p>
            <a:pPr algn="l"/>
            <a:r>
              <a:rPr lang="nl-NL" dirty="0" smtClean="0"/>
              <a:t/>
            </a:r>
            <a:br>
              <a:rPr lang="nl-NL" dirty="0" smtClean="0"/>
            </a:br>
            <a:r>
              <a:rPr lang="nl-NL" dirty="0" smtClean="0"/>
              <a:t/>
            </a:r>
            <a:br>
              <a:rPr lang="nl-NL" dirty="0" smtClean="0"/>
            </a:br>
            <a:r>
              <a:rPr lang="nl-NL" dirty="0" smtClean="0"/>
              <a:t>Overzicht bijeenkomsten</a:t>
            </a:r>
            <a:br>
              <a:rPr lang="nl-NL" dirty="0" smtClean="0"/>
            </a:br>
            <a:r>
              <a:rPr lang="nl-NL" dirty="0" smtClean="0"/>
              <a:t/>
            </a:r>
            <a:br>
              <a:rPr lang="nl-NL" dirty="0" smtClean="0"/>
            </a:br>
            <a:endParaRPr lang="nl-NL" dirty="0" smtClean="0"/>
          </a:p>
        </p:txBody>
      </p:sp>
      <p:sp>
        <p:nvSpPr>
          <p:cNvPr id="22531" name="Content Placeholder 2"/>
          <p:cNvSpPr>
            <a:spLocks noGrp="1"/>
          </p:cNvSpPr>
          <p:nvPr>
            <p:ph sz="half" idx="1"/>
          </p:nvPr>
        </p:nvSpPr>
        <p:spPr>
          <a:xfrm>
            <a:off x="1259632" y="1052736"/>
            <a:ext cx="7488832" cy="4618856"/>
          </a:xfrm>
        </p:spPr>
        <p:txBody>
          <a:bodyPr/>
          <a:lstStyle/>
          <a:p>
            <a:pPr>
              <a:buNone/>
            </a:pPr>
            <a:endParaRPr lang="nl-NL" sz="2000" b="1" dirty="0" smtClean="0"/>
          </a:p>
          <a:p>
            <a:pPr>
              <a:buNone/>
            </a:pPr>
            <a:r>
              <a:rPr lang="nl-NL" sz="2000" dirty="0" smtClean="0"/>
              <a:t>Bijeenkomst 1		Visie en uitgangspunten </a:t>
            </a:r>
          </a:p>
          <a:p>
            <a:pPr>
              <a:buNone/>
            </a:pPr>
            <a:r>
              <a:rPr lang="nl-NL" sz="2000" dirty="0" smtClean="0"/>
              <a:t>Bijeenkomst 2 		Beginsituatie bepalen en leerling plaatsen in 					leerroute</a:t>
            </a:r>
          </a:p>
          <a:p>
            <a:pPr>
              <a:buNone/>
            </a:pPr>
            <a:r>
              <a:rPr lang="nl-NL" sz="2000" dirty="0" smtClean="0"/>
              <a:t>Bijeenkomst 3		Doelen selecteren en vastleggen</a:t>
            </a:r>
          </a:p>
          <a:p>
            <a:pPr>
              <a:buNone/>
            </a:pPr>
            <a:r>
              <a:rPr lang="nl-NL" sz="2000" dirty="0" smtClean="0"/>
              <a:t>Bijeenkomst 4		Formuleren van onderwijsaanbod</a:t>
            </a:r>
          </a:p>
          <a:p>
            <a:pPr>
              <a:buNone/>
            </a:pPr>
            <a:r>
              <a:rPr lang="nl-NL" sz="2000" b="1" dirty="0" smtClean="0"/>
              <a:t>Bijeenkomst 5		Uitvoeren en evalueren van onderwijsaanbod</a:t>
            </a:r>
          </a:p>
          <a:p>
            <a:pPr>
              <a:buNone/>
            </a:pPr>
            <a:r>
              <a:rPr lang="nl-NL" sz="2000" dirty="0" smtClean="0"/>
              <a:t>Bijeenkomst 6		Evalueren op </a:t>
            </a:r>
            <a:r>
              <a:rPr lang="nl-NL" sz="2000" dirty="0" err="1" smtClean="0"/>
              <a:t>leerlingniveau</a:t>
            </a:r>
            <a:r>
              <a:rPr lang="nl-NL" sz="2000" smtClean="0"/>
              <a:t> </a:t>
            </a:r>
            <a:endParaRPr lang="nl-NL" sz="2000"/>
          </a:p>
          <a:p>
            <a:pPr>
              <a:buNone/>
            </a:pPr>
            <a:r>
              <a:rPr lang="nl-NL" sz="2000" smtClean="0"/>
              <a:t>Bijeenkomst </a:t>
            </a:r>
            <a:r>
              <a:rPr lang="nl-NL" sz="2000" dirty="0" smtClean="0"/>
              <a:t>7		Evalueren op schoolniveau</a:t>
            </a:r>
          </a:p>
          <a:p>
            <a:endParaRPr lang="nl-NL" sz="2400" dirty="0" smtClean="0"/>
          </a:p>
        </p:txBody>
      </p:sp>
      <p:sp>
        <p:nvSpPr>
          <p:cNvPr id="4" name="Slide Number Placeholder 3"/>
          <p:cNvSpPr>
            <a:spLocks noGrp="1"/>
          </p:cNvSpPr>
          <p:nvPr>
            <p:ph type="sldNum" sz="quarter" idx="12"/>
          </p:nvPr>
        </p:nvSpPr>
        <p:spPr/>
        <p:txBody>
          <a:bodyPr/>
          <a:lstStyle/>
          <a:p>
            <a:pPr>
              <a:defRPr/>
            </a:pPr>
            <a:fld id="{31315815-2FCA-4E60-9470-7607BA9BE3B2}" type="slidenum">
              <a:rPr lang="nl-NL"/>
              <a:pPr>
                <a:defRPr/>
              </a:pPr>
              <a:t>2</a:t>
            </a:fld>
            <a:endParaRPr lang="nl-NL" dirty="0"/>
          </a:p>
        </p:txBody>
      </p:sp>
    </p:spTree>
    <p:extLst>
      <p:ext uri="{BB962C8B-B14F-4D97-AF65-F5344CB8AC3E}">
        <p14:creationId xmlns:p14="http://schemas.microsoft.com/office/powerpoint/2010/main" val="786189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2" y="404664"/>
            <a:ext cx="7315200" cy="1143000"/>
          </a:xfrm>
        </p:spPr>
        <p:txBody>
          <a:bodyPr/>
          <a:lstStyle/>
          <a:p>
            <a:pPr algn="l" eaLnBrk="1" hangingPunct="1"/>
            <a:r>
              <a:rPr lang="nl-NL" altLang="nl-NL" dirty="0" smtClean="0"/>
              <a:t>Doel van bijeenkomst 5</a:t>
            </a:r>
          </a:p>
        </p:txBody>
      </p:sp>
      <p:sp>
        <p:nvSpPr>
          <p:cNvPr id="4099" name="Rectangle 3"/>
          <p:cNvSpPr>
            <a:spLocks noGrp="1" noChangeArrowheads="1"/>
          </p:cNvSpPr>
          <p:nvPr>
            <p:ph type="body" idx="1"/>
          </p:nvPr>
        </p:nvSpPr>
        <p:spPr/>
        <p:txBody>
          <a:bodyPr/>
          <a:lstStyle/>
          <a:p>
            <a:pPr eaLnBrk="1" hangingPunct="1">
              <a:buFontTx/>
              <a:buNone/>
            </a:pPr>
            <a:endParaRPr lang="nl-NL" altLang="nl-NL" sz="2000" dirty="0" smtClean="0"/>
          </a:p>
          <a:p>
            <a:pPr eaLnBrk="1" hangingPunct="1">
              <a:buFontTx/>
              <a:buNone/>
            </a:pPr>
            <a:r>
              <a:rPr lang="nl-NL" altLang="nl-NL" sz="2000" dirty="0"/>
              <a:t>	</a:t>
            </a:r>
            <a:endParaRPr lang="nl-NL" altLang="nl-NL" sz="2000" dirty="0" smtClean="0"/>
          </a:p>
        </p:txBody>
      </p:sp>
      <p:sp>
        <p:nvSpPr>
          <p:cNvPr id="2" name="Rechthoek 1"/>
          <p:cNvSpPr/>
          <p:nvPr/>
        </p:nvSpPr>
        <p:spPr>
          <a:xfrm>
            <a:off x="1835696" y="1844824"/>
            <a:ext cx="6552728" cy="1015663"/>
          </a:xfrm>
          <a:prstGeom prst="rect">
            <a:avLst/>
          </a:prstGeom>
        </p:spPr>
        <p:txBody>
          <a:bodyPr wrap="square">
            <a:spAutoFit/>
          </a:bodyPr>
          <a:lstStyle/>
          <a:p>
            <a:pPr marL="342900" lvl="0" indent="-342900">
              <a:buFont typeface="Arial" panose="020B0604020202020204" pitchFamily="34" charset="0"/>
              <a:buChar char="•"/>
            </a:pPr>
            <a:r>
              <a:rPr lang="nl-NL" sz="2000" dirty="0"/>
              <a:t>Uitvoeren onderwijsaanbod </a:t>
            </a:r>
            <a:endParaRPr lang="nl-NL" sz="2000" dirty="0" smtClean="0"/>
          </a:p>
          <a:p>
            <a:pPr marL="342900" lvl="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Uitvoeren van klasse-observatie en 2 reflectiegesprekken</a:t>
            </a:r>
          </a:p>
        </p:txBody>
      </p:sp>
    </p:spTree>
    <p:extLst>
      <p:ext uri="{BB962C8B-B14F-4D97-AF65-F5344CB8AC3E}">
        <p14:creationId xmlns:p14="http://schemas.microsoft.com/office/powerpoint/2010/main" val="1936121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Inhoud bijeenkomst 5</a:t>
            </a:r>
            <a:endParaRPr lang="nl-NL" dirty="0"/>
          </a:p>
        </p:txBody>
      </p:sp>
      <p:sp>
        <p:nvSpPr>
          <p:cNvPr id="3" name="Tijdelijke aanduiding voor inhoud 2"/>
          <p:cNvSpPr>
            <a:spLocks noGrp="1"/>
          </p:cNvSpPr>
          <p:nvPr>
            <p:ph idx="1"/>
          </p:nvPr>
        </p:nvSpPr>
        <p:spPr>
          <a:xfrm>
            <a:off x="1043608" y="1772816"/>
            <a:ext cx="8229600" cy="4525963"/>
          </a:xfrm>
        </p:spPr>
        <p:txBody>
          <a:bodyPr>
            <a:normAutofit/>
          </a:bodyPr>
          <a:lstStyle/>
          <a:p>
            <a:r>
              <a:rPr lang="nl-NL" sz="2000" dirty="0" smtClean="0"/>
              <a:t>Presentatie</a:t>
            </a:r>
          </a:p>
          <a:p>
            <a:r>
              <a:rPr lang="nl-NL" sz="2000" dirty="0"/>
              <a:t>Evaluatie moment 1: </a:t>
            </a:r>
            <a:r>
              <a:rPr lang="nl-NL" sz="2000" dirty="0" smtClean="0"/>
              <a:t>tussentijdsgesprek - </a:t>
            </a:r>
            <a:r>
              <a:rPr lang="nl-NL" sz="2000" dirty="0"/>
              <a:t>na 3-4 </a:t>
            </a:r>
            <a:r>
              <a:rPr lang="nl-NL" sz="2000" dirty="0" smtClean="0"/>
              <a:t>weken</a:t>
            </a:r>
          </a:p>
          <a:p>
            <a:r>
              <a:rPr lang="nl-NL" sz="2000" dirty="0"/>
              <a:t>Evaluatie moment 2: </a:t>
            </a:r>
            <a:r>
              <a:rPr lang="nl-NL" sz="2000" dirty="0" smtClean="0"/>
              <a:t>klasse-observatie </a:t>
            </a:r>
          </a:p>
          <a:p>
            <a:r>
              <a:rPr lang="nl-NL" sz="2000" dirty="0"/>
              <a:t>Opdracht 1: </a:t>
            </a:r>
            <a:r>
              <a:rPr lang="nl-NL" sz="2000" dirty="0" smtClean="0"/>
              <a:t>gegevens </a:t>
            </a:r>
            <a:r>
              <a:rPr lang="nl-NL" sz="2000" dirty="0"/>
              <a:t>rond </a:t>
            </a:r>
            <a:r>
              <a:rPr lang="nl-NL" sz="2000" dirty="0" smtClean="0"/>
              <a:t>taaldomeinen</a:t>
            </a:r>
          </a:p>
          <a:p>
            <a:r>
              <a:rPr lang="nl-NL" sz="2000" dirty="0"/>
              <a:t>Evaluatie moment 3: </a:t>
            </a:r>
            <a:r>
              <a:rPr lang="nl-NL" sz="2000" dirty="0" smtClean="0"/>
              <a:t>eindgesprek – na 6-8 weken </a:t>
            </a:r>
          </a:p>
          <a:p>
            <a:r>
              <a:rPr lang="nl-NL" sz="2000" dirty="0" smtClean="0"/>
              <a:t>Verslag maken</a:t>
            </a:r>
            <a:endParaRPr lang="nl-NL" sz="2000" dirty="0"/>
          </a:p>
        </p:txBody>
      </p:sp>
    </p:spTree>
    <p:extLst>
      <p:ext uri="{BB962C8B-B14F-4D97-AF65-F5344CB8AC3E}">
        <p14:creationId xmlns:p14="http://schemas.microsoft.com/office/powerpoint/2010/main" val="428555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664" y="320676"/>
            <a:ext cx="8939336" cy="1143000"/>
          </a:xfrm>
        </p:spPr>
        <p:txBody>
          <a:bodyPr>
            <a:normAutofit fontScale="90000"/>
          </a:bodyPr>
          <a:lstStyle/>
          <a:p>
            <a:pPr algn="l"/>
            <a:r>
              <a:rPr lang="nl-NL" dirty="0"/>
              <a:t>Evaluatie moment 1: </a:t>
            </a:r>
            <a:r>
              <a:rPr lang="nl-NL" dirty="0" smtClean="0"/>
              <a:t> tussentijdsgesprek</a:t>
            </a:r>
            <a:endParaRPr lang="nl-NL" dirty="0"/>
          </a:p>
        </p:txBody>
      </p:sp>
      <p:sp>
        <p:nvSpPr>
          <p:cNvPr id="3" name="Tijdelijke aanduiding voor inhoud 2"/>
          <p:cNvSpPr>
            <a:spLocks noGrp="1"/>
          </p:cNvSpPr>
          <p:nvPr>
            <p:ph idx="1"/>
          </p:nvPr>
        </p:nvSpPr>
        <p:spPr>
          <a:xfrm>
            <a:off x="1043608" y="1772816"/>
            <a:ext cx="8229600" cy="4525963"/>
          </a:xfrm>
        </p:spPr>
        <p:txBody>
          <a:bodyPr>
            <a:normAutofit/>
          </a:bodyPr>
          <a:lstStyle/>
          <a:p>
            <a:r>
              <a:rPr lang="nl-NL" sz="2000" dirty="0" smtClean="0"/>
              <a:t>Vindt plaats na </a:t>
            </a:r>
            <a:r>
              <a:rPr lang="nl-NL" sz="2000" dirty="0"/>
              <a:t>3 tot 4 weken </a:t>
            </a:r>
            <a:r>
              <a:rPr lang="nl-NL" sz="2000" dirty="0" smtClean="0"/>
              <a:t>van het uitvoeren van het onderwijsaanbod</a:t>
            </a:r>
          </a:p>
          <a:p>
            <a:r>
              <a:rPr lang="nl-NL" sz="2000" dirty="0" smtClean="0"/>
              <a:t>Betrokkenen zijn extern </a:t>
            </a:r>
            <a:r>
              <a:rPr lang="nl-NL" sz="2000" dirty="0"/>
              <a:t>begeleider, intern projectcoördinator en leerkracht(en</a:t>
            </a:r>
            <a:r>
              <a:rPr lang="nl-NL" sz="2000" dirty="0" smtClean="0"/>
              <a:t>)</a:t>
            </a:r>
          </a:p>
          <a:p>
            <a:r>
              <a:rPr lang="nl-NL" sz="2000" dirty="0" smtClean="0"/>
              <a:t>Doel is  </a:t>
            </a:r>
            <a:r>
              <a:rPr lang="nl-NL" sz="2000" dirty="0"/>
              <a:t>om te checken hoe het onderwijzen aan de hand van de leerroute(s) is verlopen, waar zich knelpunten voordoen en wat goed is gegaan. </a:t>
            </a:r>
            <a:endParaRPr lang="nl-NL" sz="2000" dirty="0" smtClean="0"/>
          </a:p>
          <a:p>
            <a:endParaRPr lang="nl-NL" sz="2000" dirty="0" smtClean="0"/>
          </a:p>
          <a:p>
            <a:pPr marL="0" indent="0">
              <a:buNone/>
            </a:pPr>
            <a:r>
              <a:rPr lang="nl-NL" sz="2000" dirty="0" smtClean="0"/>
              <a:t>Bijlage </a:t>
            </a:r>
            <a:r>
              <a:rPr lang="nl-NL" sz="2000" dirty="0"/>
              <a:t>5.2 is </a:t>
            </a:r>
            <a:r>
              <a:rPr lang="nl-NL" sz="2000" dirty="0" smtClean="0"/>
              <a:t>bedoeld om als gespreksformulier </a:t>
            </a:r>
            <a:r>
              <a:rPr lang="nl-NL" sz="2000" dirty="0"/>
              <a:t>met vragen welke tijdens </a:t>
            </a:r>
            <a:endParaRPr lang="nl-NL" sz="2000" dirty="0" smtClean="0"/>
          </a:p>
          <a:p>
            <a:pPr marL="0" indent="0">
              <a:buNone/>
            </a:pPr>
            <a:r>
              <a:rPr lang="nl-NL" sz="2000" dirty="0" smtClean="0"/>
              <a:t>deze </a:t>
            </a:r>
            <a:r>
              <a:rPr lang="nl-NL" sz="2000" dirty="0"/>
              <a:t>evaluatie gezamenlijk ingevuld </a:t>
            </a:r>
            <a:r>
              <a:rPr lang="nl-NL" sz="2000" dirty="0" smtClean="0"/>
              <a:t>kan </a:t>
            </a:r>
            <a:r>
              <a:rPr lang="nl-NL" sz="2000" dirty="0"/>
              <a:t>worden. </a:t>
            </a:r>
          </a:p>
          <a:p>
            <a:endParaRPr lang="nl-NL" sz="2000" dirty="0" smtClean="0"/>
          </a:p>
        </p:txBody>
      </p:sp>
    </p:spTree>
    <p:extLst>
      <p:ext uri="{BB962C8B-B14F-4D97-AF65-F5344CB8AC3E}">
        <p14:creationId xmlns:p14="http://schemas.microsoft.com/office/powerpoint/2010/main" val="3357480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664" y="320676"/>
            <a:ext cx="8939336" cy="1143000"/>
          </a:xfrm>
        </p:spPr>
        <p:txBody>
          <a:bodyPr>
            <a:normAutofit fontScale="90000"/>
          </a:bodyPr>
          <a:lstStyle/>
          <a:p>
            <a:pPr algn="l"/>
            <a:r>
              <a:rPr lang="nl-NL" dirty="0"/>
              <a:t>Evaluatie moment </a:t>
            </a:r>
            <a:r>
              <a:rPr lang="nl-NL" dirty="0" smtClean="0"/>
              <a:t>2:  klasse-observatie</a:t>
            </a:r>
            <a:endParaRPr lang="nl-NL" dirty="0"/>
          </a:p>
        </p:txBody>
      </p:sp>
      <p:sp>
        <p:nvSpPr>
          <p:cNvPr id="3" name="Tijdelijke aanduiding voor inhoud 2"/>
          <p:cNvSpPr>
            <a:spLocks noGrp="1"/>
          </p:cNvSpPr>
          <p:nvPr>
            <p:ph idx="1"/>
          </p:nvPr>
        </p:nvSpPr>
        <p:spPr>
          <a:xfrm>
            <a:off x="914400" y="1463676"/>
            <a:ext cx="8229600" cy="5133676"/>
          </a:xfrm>
        </p:spPr>
        <p:txBody>
          <a:bodyPr>
            <a:noAutofit/>
          </a:bodyPr>
          <a:lstStyle/>
          <a:p>
            <a:r>
              <a:rPr lang="nl-NL" sz="2000" dirty="0" smtClean="0"/>
              <a:t>Vindt plaats na 6 tot 8 </a:t>
            </a:r>
            <a:r>
              <a:rPr lang="nl-NL" sz="2000" dirty="0"/>
              <a:t>weken </a:t>
            </a:r>
            <a:r>
              <a:rPr lang="nl-NL" sz="2000" dirty="0" smtClean="0"/>
              <a:t>van het uitvoeren van het onderwijsaanbod</a:t>
            </a:r>
          </a:p>
          <a:p>
            <a:r>
              <a:rPr lang="nl-NL" sz="2000" dirty="0" smtClean="0"/>
              <a:t>Betrokkenen zijn extern </a:t>
            </a:r>
            <a:r>
              <a:rPr lang="nl-NL" sz="2000" dirty="0"/>
              <a:t>begeleider, intern projectcoördinator en leerkracht(en</a:t>
            </a:r>
            <a:r>
              <a:rPr lang="nl-NL" sz="2000" dirty="0" smtClean="0"/>
              <a:t>)</a:t>
            </a:r>
          </a:p>
          <a:p>
            <a:r>
              <a:rPr lang="nl-NL" sz="2000" dirty="0" smtClean="0"/>
              <a:t>Tijdens </a:t>
            </a:r>
            <a:r>
              <a:rPr lang="nl-NL" sz="2000" dirty="0"/>
              <a:t>de observatie </a:t>
            </a:r>
            <a:r>
              <a:rPr lang="nl-NL" sz="2000" dirty="0" smtClean="0"/>
              <a:t>wordt er </a:t>
            </a:r>
            <a:r>
              <a:rPr lang="nl-NL" sz="2000" dirty="0"/>
              <a:t>zowel gekeken worden naar mate waarop uitwerking wordt gegeven aan de vertaling van leerroutes/taaldomeinen naar lesactiviteiten (bijlage </a:t>
            </a:r>
            <a:r>
              <a:rPr lang="nl-NL" sz="2000" dirty="0" smtClean="0"/>
              <a:t>5.3) </a:t>
            </a:r>
            <a:r>
              <a:rPr lang="nl-NL" sz="2000" dirty="0"/>
              <a:t>en naar de mate waarin de leerkracht kan differentiëren (bijlage 5.4).</a:t>
            </a:r>
            <a:r>
              <a:rPr lang="nl-NL" sz="2000" dirty="0" smtClean="0"/>
              <a:t> </a:t>
            </a:r>
          </a:p>
          <a:p>
            <a:endParaRPr lang="nl-NL" sz="2000" dirty="0" smtClean="0"/>
          </a:p>
          <a:p>
            <a:pPr marL="0" indent="0">
              <a:buNone/>
            </a:pPr>
            <a:r>
              <a:rPr lang="nl-NL" sz="2000" dirty="0" smtClean="0"/>
              <a:t>Bijlage 5.3 is </a:t>
            </a:r>
            <a:r>
              <a:rPr lang="nl-NL" sz="2000" dirty="0"/>
              <a:t>bedoeld om </a:t>
            </a:r>
            <a:r>
              <a:rPr lang="nl-NL" sz="2000" dirty="0" smtClean="0"/>
              <a:t>na te gaan (observeren) in hoeverre </a:t>
            </a:r>
            <a:r>
              <a:rPr lang="nl-NL" sz="2000" dirty="0"/>
              <a:t>de leerkracht erin geslaagd is om het onderwijsaanbod passend te maken naar: de geselecteerde leerdoelen uit de leerroutes, het gekozen onderwerp, de mate van complexiteit van de </a:t>
            </a:r>
            <a:r>
              <a:rPr lang="nl-NL" sz="2000" dirty="0" err="1"/>
              <a:t>taaltaak</a:t>
            </a:r>
            <a:r>
              <a:rPr lang="nl-NL" sz="2000" dirty="0"/>
              <a:t>, en de variatie in  gespreks- of tekstsoorten. </a:t>
            </a:r>
            <a:endParaRPr lang="nl-NL" sz="2000" dirty="0" smtClean="0"/>
          </a:p>
          <a:p>
            <a:endParaRPr lang="nl-NL" sz="2000" dirty="0" smtClean="0"/>
          </a:p>
          <a:p>
            <a:endParaRPr lang="nl-NL" sz="2000" dirty="0" smtClean="0"/>
          </a:p>
        </p:txBody>
      </p:sp>
    </p:spTree>
    <p:extLst>
      <p:ext uri="{BB962C8B-B14F-4D97-AF65-F5344CB8AC3E}">
        <p14:creationId xmlns:p14="http://schemas.microsoft.com/office/powerpoint/2010/main" val="779435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55576" y="404664"/>
            <a:ext cx="8229600" cy="5133676"/>
          </a:xfrm>
        </p:spPr>
        <p:txBody>
          <a:bodyPr>
            <a:noAutofit/>
          </a:bodyPr>
          <a:lstStyle/>
          <a:p>
            <a:r>
              <a:rPr lang="nl-NL" sz="2000" dirty="0"/>
              <a:t>Deze informatie is in bijeenkomst 4 beschreven in de zogenaamde schema`s voor lesvoorbereiding. </a:t>
            </a:r>
          </a:p>
          <a:p>
            <a:r>
              <a:rPr lang="nl-NL" sz="2000" dirty="0"/>
              <a:t>Pak deze ingevulde schema`s erbij en gebruik deze voor het invullen van de kijkwijzer. Kies van te voren het schema met het taaldomein waarover de les gaat. </a:t>
            </a:r>
            <a:endParaRPr lang="nl-NL" sz="2000" dirty="0" smtClean="0"/>
          </a:p>
          <a:p>
            <a:endParaRPr lang="nl-NL" sz="2000" dirty="0" smtClean="0"/>
          </a:p>
          <a:p>
            <a:pPr marL="0" lvl="0" indent="0">
              <a:buNone/>
            </a:pPr>
            <a:r>
              <a:rPr lang="nl-NL" sz="2000" dirty="0" smtClean="0"/>
              <a:t>Bijlage 5.4 is </a:t>
            </a:r>
            <a:r>
              <a:rPr lang="nl-NL" sz="2000" dirty="0"/>
              <a:t>bedoeld om vaardigheden van de leerkrachten te evalueren in de mate waarin zij kunnen differentiëren. </a:t>
            </a:r>
            <a:r>
              <a:rPr lang="nl-NL" sz="2000" dirty="0" smtClean="0"/>
              <a:t>Daarbij </a:t>
            </a:r>
            <a:r>
              <a:rPr lang="nl-NL" sz="2000" dirty="0"/>
              <a:t>is gebruik gemaakt van de belangrijkste aspecten </a:t>
            </a:r>
            <a:r>
              <a:rPr lang="nl-NL" sz="2000" dirty="0" smtClean="0"/>
              <a:t>binnen </a:t>
            </a:r>
            <a:r>
              <a:rPr lang="nl-NL" sz="2000" dirty="0"/>
              <a:t>het IGDI </a:t>
            </a:r>
            <a:r>
              <a:rPr lang="nl-NL" sz="2000" dirty="0" smtClean="0"/>
              <a:t>model.</a:t>
            </a:r>
            <a:endParaRPr lang="nl-NL" sz="2000" dirty="0" smtClean="0"/>
          </a:p>
          <a:p>
            <a:endParaRPr lang="nl-NL" sz="2000" dirty="0"/>
          </a:p>
          <a:p>
            <a:endParaRPr lang="nl-NL" sz="2000" dirty="0"/>
          </a:p>
          <a:p>
            <a:endParaRPr lang="nl-NL" sz="2000" dirty="0" smtClean="0"/>
          </a:p>
          <a:p>
            <a:endParaRPr lang="nl-NL" sz="2000" dirty="0" smtClean="0"/>
          </a:p>
        </p:txBody>
      </p:sp>
    </p:spTree>
    <p:extLst>
      <p:ext uri="{BB962C8B-B14F-4D97-AF65-F5344CB8AC3E}">
        <p14:creationId xmlns:p14="http://schemas.microsoft.com/office/powerpoint/2010/main" val="1119146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664" y="320676"/>
            <a:ext cx="8939336" cy="1143000"/>
          </a:xfrm>
        </p:spPr>
        <p:txBody>
          <a:bodyPr>
            <a:normAutofit/>
          </a:bodyPr>
          <a:lstStyle/>
          <a:p>
            <a:pPr algn="l"/>
            <a:r>
              <a:rPr lang="nl-NL" dirty="0" smtClean="0"/>
              <a:t>Opdracht 1:  Gegevens taaldomeinen</a:t>
            </a:r>
            <a:endParaRPr lang="nl-NL" dirty="0"/>
          </a:p>
        </p:txBody>
      </p:sp>
      <p:sp>
        <p:nvSpPr>
          <p:cNvPr id="3" name="Tijdelijke aanduiding voor inhoud 2"/>
          <p:cNvSpPr>
            <a:spLocks noGrp="1"/>
          </p:cNvSpPr>
          <p:nvPr>
            <p:ph idx="1"/>
          </p:nvPr>
        </p:nvSpPr>
        <p:spPr>
          <a:xfrm>
            <a:off x="1043608" y="1772816"/>
            <a:ext cx="8229600" cy="4525963"/>
          </a:xfrm>
        </p:spPr>
        <p:txBody>
          <a:bodyPr>
            <a:normAutofit/>
          </a:bodyPr>
          <a:lstStyle/>
          <a:p>
            <a:pPr marL="0" indent="0">
              <a:buNone/>
            </a:pPr>
            <a:r>
              <a:rPr lang="nl-NL" sz="2000" dirty="0" smtClean="0"/>
              <a:t>Doel: nagaan </a:t>
            </a:r>
            <a:r>
              <a:rPr lang="nl-NL" sz="2000" dirty="0"/>
              <a:t>wat de leerlingen al bereikt hebben en hoe ze het bereikt hebben op het gekozen taal domein. </a:t>
            </a:r>
            <a:endParaRPr lang="nl-NL" sz="2000" dirty="0" smtClean="0"/>
          </a:p>
          <a:p>
            <a:endParaRPr lang="nl-NL" sz="2000" dirty="0" smtClean="0"/>
          </a:p>
          <a:p>
            <a:pPr marL="0" indent="0">
              <a:buNone/>
            </a:pPr>
            <a:r>
              <a:rPr lang="nl-NL" sz="2000" dirty="0" smtClean="0"/>
              <a:t>Werkvorm:</a:t>
            </a:r>
          </a:p>
          <a:p>
            <a:r>
              <a:rPr lang="nl-NL" sz="2000" dirty="0" smtClean="0"/>
              <a:t>De </a:t>
            </a:r>
            <a:r>
              <a:rPr lang="nl-NL" sz="2000" dirty="0"/>
              <a:t>opdracht is als volgt: Kies het domein waarvoor er een passend onderwijsaanbod voor een leerling of een groepje leerlingen is samengesteld. Kies dan één van bovenstaande werkwijzen om voor dat domein relevante informatie te verzamelen of gebruik een werkwijze die de leerkracht al gewend is. Hoe gaat dat? Wat valt op? In bijeenkomst 6 wordt hier verder op ingegaan.</a:t>
            </a:r>
          </a:p>
          <a:p>
            <a:endParaRPr lang="nl-NL" sz="2000" dirty="0" smtClean="0"/>
          </a:p>
        </p:txBody>
      </p:sp>
    </p:spTree>
    <p:extLst>
      <p:ext uri="{BB962C8B-B14F-4D97-AF65-F5344CB8AC3E}">
        <p14:creationId xmlns:p14="http://schemas.microsoft.com/office/powerpoint/2010/main" val="2848047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664" y="320676"/>
            <a:ext cx="8939336" cy="1143000"/>
          </a:xfrm>
        </p:spPr>
        <p:txBody>
          <a:bodyPr>
            <a:normAutofit/>
          </a:bodyPr>
          <a:lstStyle/>
          <a:p>
            <a:pPr algn="l"/>
            <a:r>
              <a:rPr lang="nl-NL" dirty="0"/>
              <a:t>Evaluatie moment </a:t>
            </a:r>
            <a:r>
              <a:rPr lang="nl-NL" dirty="0" smtClean="0"/>
              <a:t>3:  eindgesprek</a:t>
            </a:r>
            <a:endParaRPr lang="nl-NL" dirty="0"/>
          </a:p>
        </p:txBody>
      </p:sp>
      <p:sp>
        <p:nvSpPr>
          <p:cNvPr id="3" name="Tijdelijke aanduiding voor inhoud 2"/>
          <p:cNvSpPr>
            <a:spLocks noGrp="1"/>
          </p:cNvSpPr>
          <p:nvPr>
            <p:ph idx="1"/>
          </p:nvPr>
        </p:nvSpPr>
        <p:spPr>
          <a:xfrm>
            <a:off x="1043608" y="1772816"/>
            <a:ext cx="8229600" cy="4525963"/>
          </a:xfrm>
        </p:spPr>
        <p:txBody>
          <a:bodyPr>
            <a:normAutofit/>
          </a:bodyPr>
          <a:lstStyle/>
          <a:p>
            <a:r>
              <a:rPr lang="nl-NL" sz="2000" dirty="0" smtClean="0"/>
              <a:t>Vindt plaats na 6 </a:t>
            </a:r>
            <a:r>
              <a:rPr lang="nl-NL" sz="2000" dirty="0"/>
              <a:t>tot </a:t>
            </a:r>
            <a:r>
              <a:rPr lang="nl-NL" sz="2000" dirty="0" smtClean="0"/>
              <a:t>8 </a:t>
            </a:r>
            <a:r>
              <a:rPr lang="nl-NL" sz="2000" dirty="0"/>
              <a:t>weken </a:t>
            </a:r>
            <a:r>
              <a:rPr lang="nl-NL" sz="2000" dirty="0" smtClean="0"/>
              <a:t>van het uitvoeren van het onderwijsaanbod</a:t>
            </a:r>
          </a:p>
          <a:p>
            <a:r>
              <a:rPr lang="nl-NL" sz="2000" dirty="0" smtClean="0"/>
              <a:t>Betrokkenen zijn: extern </a:t>
            </a:r>
            <a:r>
              <a:rPr lang="nl-NL" sz="2000" dirty="0"/>
              <a:t>begeleider, intern projectcoördinator en leerkracht(en</a:t>
            </a:r>
            <a:r>
              <a:rPr lang="nl-NL" sz="2000" dirty="0" smtClean="0"/>
              <a:t>)</a:t>
            </a:r>
          </a:p>
          <a:p>
            <a:r>
              <a:rPr lang="nl-NL" sz="2000" dirty="0" smtClean="0"/>
              <a:t>Doel: terugkoppeling</a:t>
            </a:r>
            <a:r>
              <a:rPr lang="nl-NL" sz="2000" dirty="0"/>
              <a:t>: heeft de leerkracht het plan kunnen uitvoeren zoals die was gepland? Waardoor moest hij eventueel afwijken? Zijn er tussentijdse bijstellingen van het plan geweest? </a:t>
            </a:r>
            <a:endParaRPr lang="nl-NL" sz="2000" dirty="0" smtClean="0"/>
          </a:p>
          <a:p>
            <a:r>
              <a:rPr lang="nl-NL" sz="2000" dirty="0" smtClean="0"/>
              <a:t>In </a:t>
            </a:r>
            <a:r>
              <a:rPr lang="nl-NL" sz="2000" dirty="0"/>
              <a:t>dit gesprek wordt ook de bevindingen van de klasse-observatie meegenomen. </a:t>
            </a:r>
            <a:endParaRPr lang="nl-NL" sz="2000" dirty="0" smtClean="0"/>
          </a:p>
          <a:p>
            <a:pPr marL="0" indent="0">
              <a:buNone/>
            </a:pPr>
            <a:endParaRPr lang="nl-NL" sz="2000" dirty="0" smtClean="0"/>
          </a:p>
          <a:p>
            <a:pPr marL="0" indent="0">
              <a:buNone/>
            </a:pPr>
            <a:r>
              <a:rPr lang="nl-NL" sz="2000" dirty="0" smtClean="0"/>
              <a:t>Bijlage 5.5 is bedoeld als gespreksformulier welke gezamenlijk tijdens het gesprek ingevuld kan worden. De resultaten van de klasse-observatie worden </a:t>
            </a:r>
            <a:r>
              <a:rPr lang="nl-NL" sz="2000" smtClean="0"/>
              <a:t>hierin ook </a:t>
            </a:r>
            <a:r>
              <a:rPr lang="nl-NL" sz="2000" dirty="0" smtClean="0"/>
              <a:t>meegenomen.</a:t>
            </a:r>
            <a:endParaRPr lang="nl-NL" sz="2000" dirty="0"/>
          </a:p>
          <a:p>
            <a:endParaRPr lang="nl-NL" sz="2000" dirty="0" smtClean="0"/>
          </a:p>
        </p:txBody>
      </p:sp>
    </p:spTree>
    <p:extLst>
      <p:ext uri="{BB962C8B-B14F-4D97-AF65-F5344CB8AC3E}">
        <p14:creationId xmlns:p14="http://schemas.microsoft.com/office/powerpoint/2010/main" val="2811129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_01_mag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2854694664375418C0DFD97ECA4320E" ma:contentTypeVersion="30" ma:contentTypeDescription="Een nieuw document maken." ma:contentTypeScope="" ma:versionID="deebfdf51245d71492e9f55ee35e9d79">
  <xsd:schema xmlns:xsd="http://www.w3.org/2001/XMLSchema" xmlns:xs="http://www.w3.org/2001/XMLSchema" xmlns:p="http://schemas.microsoft.com/office/2006/metadata/properties" xmlns:ns1="http://schemas.microsoft.com/sharepoint/v3" xmlns:ns2="7106a2ac-038a-457f-8b58-ec67130d9d6d" targetNamespace="http://schemas.microsoft.com/office/2006/metadata/properties" ma:root="true" ma:fieldsID="cd6365111a56e2db6761eb0a3e30232b" ns1:_="" ns2:_="">
    <xsd:import namespace="http://schemas.microsoft.com/sharepoint/v3"/>
    <xsd:import namespace="7106a2ac-038a-457f-8b58-ec67130d9d6d"/>
    <xsd:element name="properties">
      <xsd:complexType>
        <xsd:sequence>
          <xsd:element name="documentManagement">
            <xsd:complexType>
              <xsd:all>
                <xsd:element ref="ns2:_dlc_DocId" minOccurs="0"/>
                <xsd:element ref="ns2:_dlc_DocIdUrl" minOccurs="0"/>
                <xsd:element ref="ns2:_dlc_DocIdPersistId" minOccurs="0"/>
                <xsd:element ref="ns1:RepSummary" minOccurs="0"/>
                <xsd:element ref="ns1:RepAuthorInternal" minOccurs="0"/>
                <xsd:element ref="ns1:RepAuthor_0" minOccurs="0"/>
                <xsd:element ref="ns2:TaxCatchAll" minOccurs="0"/>
                <xsd:element ref="ns1:RepYear_0" minOccurs="0"/>
                <xsd:element ref="ns1:RepApaNotation" minOccurs="0"/>
                <xsd:element ref="ns1:RepIsbn" minOccurs="0"/>
                <xsd:element ref="ns1:RepAN" minOccurs="0"/>
                <xsd:element ref="ns1:RepANNumber" minOccurs="0"/>
                <xsd:element ref="ns1:RepProjectManager" minOccurs="0"/>
                <xsd:element ref="ns1:RepProjectName" minOccurs="0"/>
                <xsd:element ref="ns1:RepSector_0" minOccurs="0"/>
                <xsd:element ref="ns1:RepCurricularTheme_0" minOccurs="0"/>
                <xsd:element ref="ns1:RepSectionSpecificTheme_0" minOccurs="0"/>
                <xsd:element ref="ns1:RepSection_0" minOccurs="0"/>
                <xsd:element ref="ns1:RepAreasOfExpertise_0" minOccurs="0"/>
                <xsd:element ref="ns1:RepSubjectContent_0" minOccurs="0"/>
                <xsd:element ref="ns1:RepDocumentType_0" minOccurs="0"/>
                <xsd:element ref="ns1:RepRelationOtherSloProjects" minOccurs="0"/>
                <xsd:element ref="ns1:RepFileFormat_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Summary" ma:index="11" nillable="true" ma:displayName="Samenvatting" ma:internalName="RepSummary">
      <xsd:simpleType>
        <xsd:restriction base="dms:Unknown"/>
      </xsd:simpleType>
    </xsd:element>
    <xsd:element name="RepAuthorInternal" ma:index="12" nillable="true" ma:displayName="Interne auteur" ma:internalName="RepAuthorInternal">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pAuthor_0" ma:index="14" nillable="true" ma:taxonomy="true" ma:internalName="RepAuthor_0" ma:taxonomyFieldName="RepAuthor" ma:displayName="Externe auteur" ma:fieldId="{41811730-f000-45b3-bd8b-16482267924b}" ma:sspId="65bb9fad-8ecd-4e58-b951-1b0a685157da" ma:termSetId="ba36eed1-563e-4e70-a8a2-c86cb59a995a" ma:anchorId="00000000-0000-0000-0000-000000000000" ma:open="true" ma:isKeyword="false">
      <xsd:complexType>
        <xsd:sequence>
          <xsd:element ref="pc:Terms" minOccurs="0" maxOccurs="1"/>
        </xsd:sequence>
      </xsd:complexType>
    </xsd:element>
    <xsd:element name="RepYear_0" ma:index="17" nillable="true" ma:taxonomy="true" ma:internalName="RepYear_0" ma:taxonomyFieldName="RepYear" ma:displayName="Jaar van uitgave" ma:fieldId="{41811730-f000-48c8-bfe2-0d366b82495f}" ma:sspId="65bb9fad-8ecd-4e58-b951-1b0a685157da" ma:termSetId="d63ed34c-aaa4-4b39-8e2b-bccf6e3349f5" ma:anchorId="00000000-0000-0000-0000-000000000000" ma:open="false" ma:isKeyword="false">
      <xsd:complexType>
        <xsd:sequence>
          <xsd:element ref="pc:Terms" minOccurs="0" maxOccurs="1"/>
        </xsd:sequence>
      </xsd:complexType>
    </xsd:element>
    <xsd:element name="RepApaNotation" ma:index="18" nillable="true" ma:displayName="APA-notatie" ma:internalName="RepApaNotation">
      <xsd:simpleType>
        <xsd:restriction base="dms:Unknown"/>
      </xsd:simpleType>
    </xsd:element>
    <xsd:element name="RepIsbn" ma:index="19" nillable="true" ma:displayName="ISBN" ma:internalName="RepIsbn">
      <xsd:simpleType>
        <xsd:restriction base="dms:Text"/>
      </xsd:simpleType>
    </xsd:element>
    <xsd:element name="RepAN" ma:index="20" nillable="true" ma:displayName="AN" ma:default="FALSE" ma:internalName="RepAN">
      <xsd:simpleType>
        <xsd:restriction base="dms:Boolean"/>
      </xsd:simpleType>
    </xsd:element>
    <xsd:element name="RepANNumber" ma:index="21" nillable="true" ma:displayName="AN Nummer" ma:internalName="RepANNumber">
      <xsd:simpleType>
        <xsd:restriction base="dms:Text"/>
      </xsd:simpleType>
    </xsd:element>
    <xsd:element name="RepProjectManager" ma:index="22" nillable="true" ma:displayName="Projectleider" ma:internalName="RepProjectManager">
      <xsd:simpleType>
        <xsd:restriction base="dms:Text"/>
      </xsd:simpleType>
    </xsd:element>
    <xsd:element name="RepProjectName" ma:index="23" nillable="true" ma:displayName="Projectnaam" ma:internalName="RepProjectName">
      <xsd:simpleType>
        <xsd:restriction base="dms:Text"/>
      </xsd:simpleType>
    </xsd:element>
    <xsd:element name="RepSector_0" ma:index="25" nillable="true" ma:taxonomy="true" ma:internalName="RepSector_0" ma:taxonomyFieldName="RepSector" ma:displayName="Sector" ma:default="" ma:fieldId="{41811730-f000-4dc0-a699-476cd67ba1ec}" ma:taxonomyMulti="true" ma:sspId="65bb9fad-8ecd-4e58-b951-1b0a685157da" ma:termSetId="f094b31b-0180-4851-9ebd-5c7d9552b19c" ma:anchorId="00000000-0000-0000-0000-000000000000" ma:open="false" ma:isKeyword="false">
      <xsd:complexType>
        <xsd:sequence>
          <xsd:element ref="pc:Terms" minOccurs="0" maxOccurs="1"/>
        </xsd:sequence>
      </xsd:complexType>
    </xsd:element>
    <xsd:element name="RepCurricularTheme_0" ma:index="27" nillable="true" ma:taxonomy="true" ma:internalName="RepCurricularTheme_0" ma:taxonomyFieldName="RepCurricularTheme" ma:displayName="Leerplankundig thema" ma:fieldId="{41811730-f000-49a6-962c-7d5942b261fc}" ma:sspId="65bb9fad-8ecd-4e58-b951-1b0a685157da" ma:termSetId="c46f7ee8-50c4-42e2-9209-7c6adacde0a9" ma:anchorId="00000000-0000-0000-0000-000000000000" ma:open="false" ma:isKeyword="false">
      <xsd:complexType>
        <xsd:sequence>
          <xsd:element ref="pc:Terms" minOccurs="0" maxOccurs="1"/>
        </xsd:sequence>
      </xsd:complexType>
    </xsd:element>
    <xsd:element name="RepSectionSpecificTheme_0" ma:index="29" nillable="true" ma:taxonomy="true" ma:internalName="RepSectionSpecificTheme_0" ma:taxonomyFieldName="RepSectionSpecificTheme" ma:displayName="Vakspecifiek thema" ma:fieldId="{41811730-f000-47c9-8a06-df9868361aab}" ma:sspId="65bb9fad-8ecd-4e58-b951-1b0a685157da" ma:termSetId="d6eaa525-a5d0-4a07-b890-e9233743789f" ma:anchorId="00000000-0000-0000-0000-000000000000" ma:open="false" ma:isKeyword="false">
      <xsd:complexType>
        <xsd:sequence>
          <xsd:element ref="pc:Terms" minOccurs="0" maxOccurs="1"/>
        </xsd:sequence>
      </xsd:complexType>
    </xsd:element>
    <xsd:element name="RepSection_0" ma:index="31" nillable="true" ma:taxonomy="true" ma:internalName="RepSection_0" ma:taxonomyFieldName="RepSection" ma:displayName="Vaksectie" ma:fieldId="{41811730-f000-4881-8daa-6e8dd38b1ab1}" ma:sspId="65bb9fad-8ecd-4e58-b951-1b0a685157da" ma:termSetId="c6f33e55-e762-4fa4-8346-db1fc1809b2d" ma:anchorId="00000000-0000-0000-0000-000000000000" ma:open="false" ma:isKeyword="false">
      <xsd:complexType>
        <xsd:sequence>
          <xsd:element ref="pc:Terms" minOccurs="0" maxOccurs="1"/>
        </xsd:sequence>
      </xsd:complexType>
    </xsd:element>
    <xsd:element name="RepAreasOfExpertise_0" ma:index="33" nillable="true" ma:taxonomy="true" ma:internalName="RepAreasOfExpertise_0" ma:taxonomyFieldName="RepAreasOfExpertise" ma:displayName="Vakgebied" ma:fieldId="{41811730-f000-41a6-9b8a-29f77b277b4a}" ma:sspId="65bb9fad-8ecd-4e58-b951-1b0a685157da" ma:termSetId="53b2aeb1-af69-41af-ab5c-dcba5f532adf" ma:anchorId="00000000-0000-0000-0000-000000000000" ma:open="true" ma:isKeyword="false">
      <xsd:complexType>
        <xsd:sequence>
          <xsd:element ref="pc:Terms" minOccurs="0" maxOccurs="1"/>
        </xsd:sequence>
      </xsd:complexType>
    </xsd:element>
    <xsd:element name="RepSubjectContent_0" ma:index="35" nillable="true" ma:taxonomy="true" ma:internalName="RepSubjectContent_0" ma:taxonomyFieldName="RepSubjectContent" ma:displayName="Vakinhoud" ma:fieldId="{41811730-f000-43d1-9a5c-533514ab0582}" ma:sspId="65bb9fad-8ecd-4e58-b951-1b0a685157da" ma:termSetId="3eef768d-4fe2-4c08-af8a-4dfaa4cac8a4" ma:anchorId="00000000-0000-0000-0000-000000000000" ma:open="false" ma:isKeyword="false">
      <xsd:complexType>
        <xsd:sequence>
          <xsd:element ref="pc:Terms" minOccurs="0" maxOccurs="1"/>
        </xsd:sequence>
      </xsd:complexType>
    </xsd:element>
    <xsd:element name="RepDocumentType_0" ma:index="37" nillable="true" ma:taxonomy="true" ma:internalName="RepDocumentType_0" ma:taxonomyFieldName="RepDocumentType" ma:displayName="Documenttypering" ma:fieldId="{41811730-f000-4c72-b54d-df109a5aaa00}" ma:sspId="65bb9fad-8ecd-4e58-b951-1b0a685157da" ma:termSetId="54bd4068-eea5-4eb8-b4d4-e740f64d998f" ma:anchorId="00000000-0000-0000-0000-000000000000" ma:open="true" ma:isKeyword="false">
      <xsd:complexType>
        <xsd:sequence>
          <xsd:element ref="pc:Terms" minOccurs="0" maxOccurs="1"/>
        </xsd:sequence>
      </xsd:complexType>
    </xsd:element>
    <xsd:element name="RepRelationOtherSloProjects" ma:index="38" nillable="true" ma:displayName="Relatie met andere projecten" ma:internalName="RepRelationOtherSloProjects">
      <xsd:simpleType>
        <xsd:restriction base="dms:Unknown"/>
      </xsd:simpleType>
    </xsd:element>
    <xsd:element name="RepFileFormat_0" ma:index="40" nillable="true" ma:taxonomy="true" ma:internalName="RepFileFormat_0" ma:taxonomyFieldName="RepFileFormat" ma:displayName="Bestandsformaat" ma:fieldId="{41811730-f000-458e-badf-a33146a595e3}" ma:sspId="65bb9fad-8ecd-4e58-b951-1b0a685157da" ma:termSetId="5467ae8d-8919-4592-b5d8-720a7073244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6a2ac-038a-457f-8b58-ec67130d9d6d"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38f83059-1491-4012-b4c3-84f3b7dad14e}" ma:internalName="TaxCatchAll" ma:showField="CatchAllData" ma:web="7106a2ac-038a-457f-8b58-ec67130d9d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pAN xmlns="http://schemas.microsoft.com/sharepoint/v3">false</RepAN>
    <RepSector_0 xmlns="http://schemas.microsoft.com/sharepoint/v3">
      <Terms xmlns="http://schemas.microsoft.com/office/infopath/2007/PartnerControls"/>
    </RepSector_0>
    <RepDocumentType_0 xmlns="http://schemas.microsoft.com/sharepoint/v3">
      <Terms xmlns="http://schemas.microsoft.com/office/infopath/2007/PartnerControls"/>
    </RepDocumentType_0>
    <RepSectionSpecificTheme_0 xmlns="http://schemas.microsoft.com/sharepoint/v3">
      <Terms xmlns="http://schemas.microsoft.com/office/infopath/2007/PartnerControls"/>
    </RepSectionSpecificTheme_0>
    <RepProjectManager xmlns="http://schemas.microsoft.com/sharepoint/v3" xsi:nil="true"/>
    <RepAuthor_0 xmlns="http://schemas.microsoft.com/sharepoint/v3">
      <Terms xmlns="http://schemas.microsoft.com/office/infopath/2007/PartnerControls"/>
    </RepAuthor_0>
    <RepCurricularTheme_0 xmlns="http://schemas.microsoft.com/sharepoint/v3">
      <Terms xmlns="http://schemas.microsoft.com/office/infopath/2007/PartnerControls"/>
    </RepCurricularTheme_0>
    <RepSection_0 xmlns="http://schemas.microsoft.com/sharepoint/v3">
      <Terms xmlns="http://schemas.microsoft.com/office/infopath/2007/PartnerControls"/>
    </RepSection_0>
    <RepSummary xmlns="http://schemas.microsoft.com/sharepoint/v3" xsi:nil="true"/>
    <RepRelationOtherSloProjects xmlns="http://schemas.microsoft.com/sharepoint/v3" xsi:nil="true"/>
    <TaxCatchAll xmlns="7106a2ac-038a-457f-8b58-ec67130d9d6d"/>
    <RepFileFormat_0 xmlns="http://schemas.microsoft.com/sharepoint/v3">
      <Terms xmlns="http://schemas.microsoft.com/office/infopath/2007/PartnerControls"/>
    </RepFileFormat_0>
    <RepYear_0 xmlns="http://schemas.microsoft.com/sharepoint/v3">
      <Terms xmlns="http://schemas.microsoft.com/office/infopath/2007/PartnerControls"/>
    </RepYear_0>
    <RepANNumber xmlns="http://schemas.microsoft.com/sharepoint/v3" xsi:nil="true"/>
    <RepAreasOfExpertise_0 xmlns="http://schemas.microsoft.com/sharepoint/v3">
      <Terms xmlns="http://schemas.microsoft.com/office/infopath/2007/PartnerControls"/>
    </RepAreasOfExpertise_0>
    <RepSubjectContent_0 xmlns="http://schemas.microsoft.com/sharepoint/v3">
      <Terms xmlns="http://schemas.microsoft.com/office/infopath/2007/PartnerControls"/>
    </RepSubjectContent_0>
    <RepIsbn xmlns="http://schemas.microsoft.com/sharepoint/v3" xsi:nil="true"/>
    <RepAuthorInternal xmlns="http://schemas.microsoft.com/sharepoint/v3">
      <UserInfo>
        <DisplayName/>
        <AccountId xsi:nil="true"/>
        <AccountType/>
      </UserInfo>
    </RepAuthorInternal>
    <RepProjectName xmlns="http://schemas.microsoft.com/sharepoint/v3">Passende perspectieven</RepProjectName>
    <RepApaNotation xmlns="http://schemas.microsoft.com/sharepoint/v3" xsi:nil="true"/>
    <_dlc_DocId xmlns="7106a2ac-038a-457f-8b58-ec67130d9d6d">47XQ5P3E4USX-10-2470</_dlc_DocId>
    <_dlc_DocIdUrl xmlns="7106a2ac-038a-457f-8b58-ec67130d9d6d">
      <Url>http://downloads.slo.nl/_layouts/15/DocIdRedir.aspx?ID=47XQ5P3E4USX-10-2470</Url>
      <Description>47XQ5P3E4USX-10-2470</Description>
    </_dlc_DocIdUrl>
  </documentManagement>
</p:properties>
</file>

<file path=customXml/itemProps1.xml><?xml version="1.0" encoding="utf-8"?>
<ds:datastoreItem xmlns:ds="http://schemas.openxmlformats.org/officeDocument/2006/customXml" ds:itemID="{239580E3-932B-4F29-8CFA-D31692B2BC7A}"/>
</file>

<file path=customXml/itemProps2.xml><?xml version="1.0" encoding="utf-8"?>
<ds:datastoreItem xmlns:ds="http://schemas.openxmlformats.org/officeDocument/2006/customXml" ds:itemID="{736954E6-D630-4D0D-830A-59CB112A53F9}"/>
</file>

<file path=customXml/itemProps3.xml><?xml version="1.0" encoding="utf-8"?>
<ds:datastoreItem xmlns:ds="http://schemas.openxmlformats.org/officeDocument/2006/customXml" ds:itemID="{E233BA27-B380-46AD-BB83-30F38B8E1E84}"/>
</file>

<file path=customXml/itemProps4.xml><?xml version="1.0" encoding="utf-8"?>
<ds:datastoreItem xmlns:ds="http://schemas.openxmlformats.org/officeDocument/2006/customXml" ds:itemID="{E523BCE2-8FC8-4FEF-BAF8-609A3DEF4F76}"/>
</file>

<file path=docProps/app.xml><?xml version="1.0" encoding="utf-8"?>
<Properties xmlns="http://schemas.openxmlformats.org/officeDocument/2006/extended-properties" xmlns:vt="http://schemas.openxmlformats.org/officeDocument/2006/docPropsVTypes">
  <Template>Presentatie_01_magenta</Template>
  <TotalTime>1030</TotalTime>
  <Words>646</Words>
  <Application>Microsoft Office PowerPoint</Application>
  <PresentationFormat>Diavoorstelling (4:3)</PresentationFormat>
  <Paragraphs>69</Paragraphs>
  <Slides>10</Slides>
  <Notes>3</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Presentatie_01_magenta</vt:lpstr>
      <vt:lpstr>PowerPoint-presentatie</vt:lpstr>
      <vt:lpstr>  Overzicht bijeenkomsten  </vt:lpstr>
      <vt:lpstr>Doel van bijeenkomst 5</vt:lpstr>
      <vt:lpstr>Inhoud bijeenkomst 5</vt:lpstr>
      <vt:lpstr>Evaluatie moment 1:  tussentijdsgesprek</vt:lpstr>
      <vt:lpstr>Evaluatie moment 2:  klasse-observatie</vt:lpstr>
      <vt:lpstr>PowerPoint-presentatie</vt:lpstr>
      <vt:lpstr>Opdracht 1:  Gegevens taaldomeinen</vt:lpstr>
      <vt:lpstr>Evaluatie moment 3:  eindgesprek</vt:lpstr>
      <vt:lpstr>Verslag maken</vt:lpstr>
    </vt:vector>
  </TitlesOfParts>
  <Company>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Desirée Houkema</dc:creator>
  <cp:lastModifiedBy>Annette van der Laan</cp:lastModifiedBy>
  <cp:revision>81</cp:revision>
  <cp:lastPrinted>2014-03-19T09:44:50Z</cp:lastPrinted>
  <dcterms:created xsi:type="dcterms:W3CDTF">2013-11-15T10:33:01Z</dcterms:created>
  <dcterms:modified xsi:type="dcterms:W3CDTF">2014-05-05T12:42:05Z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0x010100D2854694664375418C0DFD97ECA4320E</vt:lpwstr>
  </property>
  <property fmtid="{D5CDD505-2E9C-101B-9397-08002B2CF9AE}" pid="3" name="_dlc_DocIdItemGuid">
    <vt:lpwstr>f0f5d01c-a21a-4b47-b330-6e9b6baa51c4</vt:lpwstr>
  </property>
  <property fmtid="{D5CDD505-2E9C-101B-9397-08002B2CF9AE}" pid="4" name="TaxKeyword">
    <vt:lpwstr/>
  </property>
  <property fmtid="{D5CDD505-2E9C-101B-9397-08002B2CF9AE}" pid="5" name="RepAreasOfExpertise">
    <vt:lpwstr/>
  </property>
  <property fmtid="{D5CDD505-2E9C-101B-9397-08002B2CF9AE}" pid="6" name="RepDocumentType">
    <vt:lpwstr/>
  </property>
  <property fmtid="{D5CDD505-2E9C-101B-9397-08002B2CF9AE}" pid="7" name="RepSectionSpecificTheme">
    <vt:lpwstr/>
  </property>
  <property fmtid="{D5CDD505-2E9C-101B-9397-08002B2CF9AE}" pid="8" name="TaxKeywordTaxHTField">
    <vt:lpwstr/>
  </property>
  <property fmtid="{D5CDD505-2E9C-101B-9397-08002B2CF9AE}" pid="9" name="RepCurricularTheme">
    <vt:lpwstr/>
  </property>
  <property fmtid="{D5CDD505-2E9C-101B-9397-08002B2CF9AE}" pid="10" name="RepSection">
    <vt:lpwstr/>
  </property>
  <property fmtid="{D5CDD505-2E9C-101B-9397-08002B2CF9AE}" pid="11" name="RepAuthor">
    <vt:lpwstr/>
  </property>
  <property fmtid="{D5CDD505-2E9C-101B-9397-08002B2CF9AE}" pid="12" name="RepSubjectContent">
    <vt:lpwstr/>
  </property>
  <property fmtid="{D5CDD505-2E9C-101B-9397-08002B2CF9AE}" pid="13" name="RepSector">
    <vt:lpwstr/>
  </property>
  <property fmtid="{D5CDD505-2E9C-101B-9397-08002B2CF9AE}" pid="14" name="RepFileFormat">
    <vt:lpwstr/>
  </property>
  <property fmtid="{D5CDD505-2E9C-101B-9397-08002B2CF9AE}" pid="15" name="RepYear">
    <vt:lpwstr/>
  </property>
</Properties>
</file>