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331" r:id="rId3"/>
    <p:sldId id="335" r:id="rId4"/>
    <p:sldId id="336" r:id="rId5"/>
    <p:sldId id="341" r:id="rId6"/>
    <p:sldId id="342" r:id="rId7"/>
    <p:sldId id="347" r:id="rId8"/>
    <p:sldId id="354" r:id="rId9"/>
    <p:sldId id="349" r:id="rId10"/>
    <p:sldId id="350" r:id="rId11"/>
    <p:sldId id="352" r:id="rId12"/>
    <p:sldId id="353" r:id="rId13"/>
  </p:sldIdLst>
  <p:sldSz cx="9144000" cy="6858000" type="screen4x3"/>
  <p:notesSz cx="6794500" cy="99314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080">
          <p15:clr>
            <a:srgbClr val="A4A3A4"/>
          </p15:clr>
        </p15:guide>
        <p15:guide id="5" pos="1642">
          <p15:clr>
            <a:srgbClr val="A4A3A4"/>
          </p15:clr>
        </p15:guide>
        <p15:guide id="6" pos="13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8B0051"/>
    <a:srgbClr val="ABA197"/>
    <a:srgbClr val="8D8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17" autoAdjust="0"/>
  </p:normalViewPr>
  <p:slideViewPr>
    <p:cSldViewPr snapToObjects="1">
      <p:cViewPr>
        <p:scale>
          <a:sx n="67" d="100"/>
          <a:sy n="67" d="100"/>
        </p:scale>
        <p:origin x="-1256" y="64"/>
      </p:cViewPr>
      <p:guideLst>
        <p:guide orient="horz" pos="900"/>
        <p:guide orient="horz" pos="2839"/>
        <p:guide orient="horz" pos="2699"/>
        <p:guide orient="horz" pos="1080"/>
        <p:guide pos="1642"/>
        <p:guide pos="13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8B6D4-5DD9-4C53-B14C-8756226F6A8D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9A77E-D0E2-4AC2-B1E7-68246F389E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14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C8FAE1-6291-422A-A8E3-C80B716CB6D2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Geneva" pitchFamily="1" charset="-128"/>
              </a:defRPr>
            </a:lvl9pPr>
          </a:lstStyle>
          <a:p>
            <a:fld id="{D8D7DD5B-3A59-4BEF-A381-35904BBF3DCB}" type="slidenum">
              <a:rPr lang="en-US" altLang="nl-NL" sz="1200" baseline="0" smtClean="0"/>
              <a:pPr/>
              <a:t>3</a:t>
            </a:fld>
            <a:endParaRPr lang="en-US" altLang="nl-NL" sz="1200" baseline="0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Tijdens deze bijeenkomst zoekt de taalwerkgroep activiteiten die passen bij de vastgelegde doelen en maken daarbij gebruik van methodes, aanvullende materialen en/of andere hulpmiddelen. Het streven is om voor ongeveer 6-8 weken een passend onderwijsaanbod voor de verschillende leerroutes/ domeinen samengesteld te hebben. Wellicht is het niet haalbaar om tijdens deze bijeenkomst van 180 minuten, het onderwijsaanbod voor alle 6-8 weken samengesteld en gepland te hebben. Een mogelijkheid is dan om nog een extra bijeenkomst te organiseren. </a:t>
            </a:r>
            <a:r>
              <a:rPr lang="nl-N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deze bijeenkomst is het van belang als school besliscriteria te formuleren waaraan het onderwijsaanbod moet voldoen.</a:t>
            </a:r>
          </a:p>
          <a:p>
            <a:pPr eaLnBrk="1" hangingPunct="1"/>
            <a:endParaRPr lang="en-US" altLang="nl-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85C679-5B26-4CD2-B1AE-87A57BC2B7A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59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85C679-5B26-4CD2-B1AE-87A57BC2B7A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6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85C679-5B26-4CD2-B1AE-87A57BC2B7A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1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85C679-5B26-4CD2-B1AE-87A57BC2B7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86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85C679-5B26-4CD2-B1AE-87A57BC2B7A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0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85C679-5B26-4CD2-B1AE-87A57BC2B7A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3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85C679-5B26-4CD2-B1AE-87A57BC2B7A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1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IMG0197_bew26x11gekni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9"/>
            <a:ext cx="9144000" cy="3868444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628-9BAB-4F11-BC0E-32D399EF1527}" type="datetime1">
              <a:rPr lang="nl-NL" smtClean="0"/>
              <a:t>28-8-2014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www.talentstimuleren.nl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2617787" y="3683000"/>
            <a:ext cx="6526212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SLO</a:t>
            </a:r>
            <a:r>
              <a:rPr lang="nl-NL" sz="1400" baseline="0" dirty="0" smtClean="0"/>
              <a:t> </a:t>
            </a:r>
            <a:r>
              <a:rPr lang="nl-NL" sz="1200" baseline="0" dirty="0" smtClean="0"/>
              <a:t>●</a:t>
            </a:r>
            <a:r>
              <a:rPr lang="nl-NL" sz="1400" baseline="0" dirty="0" smtClean="0"/>
              <a:t> nationaal expertisecentrum leerplanontwikkeling</a:t>
            </a:r>
            <a:endParaRPr lang="nl-NL" sz="1400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877272"/>
            <a:ext cx="3667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4-6D8B-459F-B647-DEEB687F5990}" type="datetime1">
              <a:rPr lang="nl-NL" smtClean="0"/>
              <a:t>28-8-2014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FA88-54FE-4957-8831-EFCB5E6A26E2}" type="datetime1">
              <a:rPr lang="nl-NL" smtClean="0"/>
              <a:t>28-8-2014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61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RIMG0197_bew26x11gekni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9"/>
            <a:ext cx="9144000" cy="3868444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1628-9BAB-4F11-BC0E-32D399EF152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www.talentstimuleren.nl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2617787" y="3683000"/>
            <a:ext cx="6526212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>
              <a:solidFill>
                <a:prstClr val="white"/>
              </a:solidFill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prstClr val="white"/>
                </a:solidFill>
              </a:rPr>
              <a:t>SLO </a:t>
            </a:r>
            <a:r>
              <a:rPr lang="nl-NL" sz="1200" dirty="0" smtClean="0">
                <a:solidFill>
                  <a:prstClr val="white"/>
                </a:solidFill>
              </a:rPr>
              <a:t>●</a:t>
            </a:r>
            <a:r>
              <a:rPr lang="nl-NL" sz="1400" dirty="0" smtClean="0">
                <a:solidFill>
                  <a:prstClr val="white"/>
                </a:solidFill>
              </a:rPr>
              <a:t> nationaal expertisecentrum leerplanontwikkeling</a:t>
            </a:r>
            <a:endParaRPr lang="nl-NL" sz="1400" dirty="0">
              <a:solidFill>
                <a:prstClr val="white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877272"/>
            <a:ext cx="3667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5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D127-2733-4F0E-AFA9-89F64F724C3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48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B84E-D31D-48E2-8632-104D4A82BD4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2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5C49-6530-47DB-A08F-BBC02BB13C7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www.talentstimuleren.nl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68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6789-BC09-4C8B-A2F4-58920B2802C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www.talentstimuleren.nl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5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5A3-5522-41A0-AF7E-0AAA961F9E10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www.talentstimuleren.nl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25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5A4-DEEE-4D26-AE7C-7822F8A4390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www.talentstimuleren.nl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30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640-177C-44D7-AACB-AAEED4DA4AE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www.talentstimuleren.nl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9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D127-2733-4F0E-AFA9-89F64F724C3E}" type="datetime1">
              <a:rPr lang="nl-NL" smtClean="0"/>
              <a:t>28-8-2014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539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3DEF-4948-4077-9592-1C6EA4D655C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www.talentstimuleren.nl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87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6474-6D8B-459F-B647-DEEB687F5990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www.talentstimuleren.nl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8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FA88-54FE-4957-8831-EFCB5E6A26E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solidFill>
                  <a:prstClr val="white"/>
                </a:solidFill>
              </a:rPr>
              <a:t>www.talentstimuleren.nl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7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B84E-D31D-48E2-8632-104D4A82BD44}" type="datetime1">
              <a:rPr lang="nl-NL" smtClean="0"/>
              <a:t>28-8-2014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5C49-6530-47DB-A08F-BBC02BB13C75}" type="datetime1">
              <a:rPr lang="nl-NL" smtClean="0"/>
              <a:t>28-8-2014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6789-BC09-4C8B-A2F4-58920B2802C5}" type="datetime1">
              <a:rPr lang="nl-NL" smtClean="0"/>
              <a:t>28-8-2014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5A3-5522-41A0-AF7E-0AAA961F9E10}" type="datetime1">
              <a:rPr lang="nl-NL" smtClean="0"/>
              <a:t>28-8-2014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0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95A4-DEEE-4D26-AE7C-7822F8A43902}" type="datetime1">
              <a:rPr lang="nl-NL" smtClean="0"/>
              <a:t>28-8-2014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640-177C-44D7-AACB-AAEED4DA4AEE}" type="datetime1">
              <a:rPr lang="nl-NL" smtClean="0"/>
              <a:t>28-8-2014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3DEF-4948-4077-9592-1C6EA4D655CB}" type="datetime1">
              <a:rPr lang="nl-NL" smtClean="0"/>
              <a:t>28-8-2014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www.talentstimuleren.nl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CE62-2889-4CD6-966B-523577EEE180}" type="datetime1">
              <a:rPr lang="nl-NL" smtClean="0"/>
              <a:t>28-8-2014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www.talentstimuleren.nl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10" name="Afbeelding 9" descr="SL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6270356"/>
            <a:ext cx="557803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CE62-2889-4CD6-966B-523577EEE180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28-8-2014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www.talentstimuleren.nl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CC9-B970-6D4A-A7A8-4C900A203D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 descr="SL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6270356"/>
            <a:ext cx="557803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16243" r="37982" b="61606"/>
          <a:stretch>
            <a:fillRect/>
          </a:stretch>
        </p:blipFill>
        <p:spPr bwMode="auto">
          <a:xfrm>
            <a:off x="0" y="-171450"/>
            <a:ext cx="291465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18440" r="37396" b="61621"/>
          <a:stretch>
            <a:fillRect/>
          </a:stretch>
        </p:blipFill>
        <p:spPr bwMode="auto">
          <a:xfrm>
            <a:off x="827088" y="476250"/>
            <a:ext cx="33845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32181" r="20451" b="13261"/>
          <a:stretch>
            <a:fillRect/>
          </a:stretch>
        </p:blipFill>
        <p:spPr bwMode="auto">
          <a:xfrm>
            <a:off x="1707158" y="1043781"/>
            <a:ext cx="30241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3" t="24417" r="12083" b="21745"/>
          <a:stretch>
            <a:fillRect/>
          </a:stretch>
        </p:blipFill>
        <p:spPr bwMode="auto">
          <a:xfrm>
            <a:off x="2519363" y="1725439"/>
            <a:ext cx="3544478" cy="2450405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L:\SGN\SO\LPO\Passende perspectieven\taal\(half)producten\figuren\Pape_illustratie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5"/>
          <a:stretch>
            <a:fillRect/>
          </a:stretch>
        </p:blipFill>
        <p:spPr bwMode="auto">
          <a:xfrm>
            <a:off x="3275856" y="2510656"/>
            <a:ext cx="3428485" cy="28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5517232"/>
            <a:ext cx="826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PowerPoint Taal Bijeenkomst 4</a:t>
            </a:r>
            <a:r>
              <a:rPr lang="nl-NL" sz="2400" b="1" smtClean="0"/>
              <a:t>: Onderwijsaanbod formuleren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1102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Opdracht 4: Filmfragment van een voorbeeldles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000" dirty="0"/>
              <a:t>Doel:</a:t>
            </a:r>
            <a:r>
              <a:rPr lang="nl-NL" sz="2000" dirty="0"/>
              <a:t> inzicht in </a:t>
            </a:r>
            <a:r>
              <a:rPr lang="nl-NL" sz="2000" dirty="0" smtClean="0"/>
              <a:t>hoe een les op een school gegeven wordt. 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Werkvorm: filmfragment bekijken, aan de hand van de volgende kijkvragen</a:t>
            </a:r>
            <a:r>
              <a:rPr lang="nl-NL" sz="2000" dirty="0" smtClean="0"/>
              <a:t>: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 smtClean="0"/>
              <a:t>Welke </a:t>
            </a:r>
            <a:r>
              <a:rPr lang="nl-NL" sz="2000" dirty="0"/>
              <a:t>vormen van interactie zie je?</a:t>
            </a:r>
          </a:p>
          <a:p>
            <a:r>
              <a:rPr lang="nl-NL" sz="2000" dirty="0" smtClean="0"/>
              <a:t>Welke </a:t>
            </a:r>
            <a:r>
              <a:rPr lang="nl-NL" sz="2000" dirty="0"/>
              <a:t>domeinen worden hier aangeboden?</a:t>
            </a:r>
          </a:p>
          <a:p>
            <a:r>
              <a:rPr lang="nl-NL" sz="2000" dirty="0" smtClean="0"/>
              <a:t>Aan </a:t>
            </a:r>
            <a:r>
              <a:rPr lang="nl-NL" sz="2000" dirty="0"/>
              <a:t>welk(e) doelen wordt gewerkt in deze </a:t>
            </a:r>
            <a:r>
              <a:rPr lang="nl-NL" sz="2000" dirty="0" smtClean="0"/>
              <a:t>les?</a:t>
            </a:r>
          </a:p>
          <a:p>
            <a:r>
              <a:rPr lang="nl-NL" sz="2000" dirty="0" smtClean="0"/>
              <a:t>Kun </a:t>
            </a:r>
            <a:r>
              <a:rPr lang="nl-NL" sz="2000" dirty="0"/>
              <a:t>je aangeven waar deze les betekenisvol is </a:t>
            </a:r>
            <a:r>
              <a:rPr lang="nl-NL" sz="2000" dirty="0" smtClean="0"/>
              <a:t>voor leerlingen</a:t>
            </a:r>
            <a:r>
              <a:rPr lang="nl-NL" sz="2000" dirty="0"/>
              <a:t>?</a:t>
            </a:r>
          </a:p>
          <a:p>
            <a:r>
              <a:rPr lang="nl-NL" sz="2000" dirty="0" smtClean="0"/>
              <a:t>Welke </a:t>
            </a:r>
            <a:r>
              <a:rPr lang="nl-NL" sz="2000" dirty="0"/>
              <a:t>activiteiten zou </a:t>
            </a:r>
            <a:r>
              <a:rPr lang="nl-NL" sz="2000" dirty="0" smtClean="0"/>
              <a:t>je, aan de hand van de leerdoelen, </a:t>
            </a:r>
            <a:r>
              <a:rPr lang="nl-NL" sz="2000" dirty="0"/>
              <a:t>aansluitend op deze les voor een volgende les </a:t>
            </a:r>
            <a:r>
              <a:rPr lang="nl-NL" sz="2000" dirty="0" smtClean="0"/>
              <a:t>kunnen bedenken</a:t>
            </a:r>
            <a:r>
              <a:rPr lang="nl-NL" sz="2000" dirty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31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/>
              <a:t>Aanvullen van het groepsplan</a:t>
            </a:r>
            <a:br>
              <a:rPr lang="nl-NL" dirty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Op </a:t>
            </a:r>
            <a:r>
              <a:rPr lang="nl-NL" sz="2000" dirty="0"/>
              <a:t>basis van de </a:t>
            </a:r>
            <a:r>
              <a:rPr lang="nl-NL" sz="2000" dirty="0" smtClean="0"/>
              <a:t>ingevulde lesvoorbereidingsplannen, noteer het geformuleerde onderwijsaanbod </a:t>
            </a:r>
            <a:r>
              <a:rPr lang="nl-NL" sz="2000" dirty="0"/>
              <a:t>in de groepsplan.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29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Overzicht bijeenkomsten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052736"/>
            <a:ext cx="7488832" cy="4618856"/>
          </a:xfrm>
        </p:spPr>
        <p:txBody>
          <a:bodyPr/>
          <a:lstStyle/>
          <a:p>
            <a:pPr>
              <a:buNone/>
            </a:pPr>
            <a:endParaRPr lang="nl-NL" sz="2000" b="1" dirty="0" smtClean="0"/>
          </a:p>
          <a:p>
            <a:pPr>
              <a:buNone/>
            </a:pPr>
            <a:r>
              <a:rPr lang="nl-NL" sz="2000" dirty="0" smtClean="0"/>
              <a:t>Bijeenkomst 1		Visie </a:t>
            </a:r>
            <a:r>
              <a:rPr lang="nl-NL" sz="2000" smtClean="0"/>
              <a:t>en uitgangspunten</a:t>
            </a:r>
          </a:p>
          <a:p>
            <a:pPr>
              <a:buNone/>
            </a:pPr>
            <a:r>
              <a:rPr lang="nl-NL" sz="2000" smtClean="0"/>
              <a:t>Bijeenkomst </a:t>
            </a:r>
            <a:r>
              <a:rPr lang="nl-NL" sz="2000" dirty="0" smtClean="0"/>
              <a:t>2 		Beginsituatie bepalen en leerling plaatsen in 					leerroute</a:t>
            </a:r>
          </a:p>
          <a:p>
            <a:pPr>
              <a:buNone/>
            </a:pPr>
            <a:r>
              <a:rPr lang="nl-NL" sz="2000" dirty="0" smtClean="0"/>
              <a:t>Bijeenkomst 3		Doelen selecteren en vastleggen</a:t>
            </a:r>
          </a:p>
          <a:p>
            <a:pPr>
              <a:buNone/>
            </a:pPr>
            <a:r>
              <a:rPr lang="nl-NL" sz="2000" b="1" dirty="0" smtClean="0"/>
              <a:t>Bijeenkomst 4		Formuleren van onderwijsaanbod (werkgroep)</a:t>
            </a:r>
          </a:p>
          <a:p>
            <a:pPr>
              <a:buNone/>
            </a:pPr>
            <a:r>
              <a:rPr lang="nl-NL" sz="2000" dirty="0" smtClean="0"/>
              <a:t>Bijeenkomst 5		Uitvoeren en evalueren van onderwijsaanbod</a:t>
            </a:r>
          </a:p>
          <a:p>
            <a:pPr>
              <a:buNone/>
            </a:pPr>
            <a:r>
              <a:rPr lang="nl-NL" sz="2000" dirty="0" smtClean="0"/>
              <a:t>Bijeenkomst 6		Evalueren op leerlingniveau</a:t>
            </a:r>
            <a:endParaRPr lang="nl-NL" sz="2000" dirty="0"/>
          </a:p>
          <a:p>
            <a:pPr>
              <a:buNone/>
            </a:pPr>
            <a:r>
              <a:rPr lang="nl-NL" sz="2000" dirty="0" smtClean="0"/>
              <a:t>Bijeenkomst 7		Evalueren op schoolniveau</a:t>
            </a:r>
          </a:p>
          <a:p>
            <a:endParaRPr lang="nl-NL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15815-2FCA-4E60-9470-7607BA9BE3B2}" type="slidenum">
              <a:rPr lang="nl-NL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68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315200" cy="1143000"/>
          </a:xfrm>
        </p:spPr>
        <p:txBody>
          <a:bodyPr/>
          <a:lstStyle/>
          <a:p>
            <a:pPr algn="l" eaLnBrk="1" hangingPunct="1"/>
            <a:r>
              <a:rPr lang="nl-NL" altLang="nl-NL" dirty="0" smtClean="0"/>
              <a:t>Doel van bijeenkomst 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000" dirty="0"/>
              <a:t>	</a:t>
            </a:r>
            <a:endParaRPr lang="nl-NL" altLang="nl-NL" sz="2000" dirty="0" smtClean="0"/>
          </a:p>
        </p:txBody>
      </p:sp>
      <p:sp>
        <p:nvSpPr>
          <p:cNvPr id="2" name="Rechthoek 1"/>
          <p:cNvSpPr/>
          <p:nvPr/>
        </p:nvSpPr>
        <p:spPr>
          <a:xfrm>
            <a:off x="1033028" y="1772816"/>
            <a:ext cx="78594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000" dirty="0"/>
              <a:t>Zoeken van onderwijsaanbod bij de </a:t>
            </a:r>
            <a:r>
              <a:rPr lang="nl-NL" altLang="nl-NL" sz="2000" dirty="0" smtClean="0"/>
              <a:t>in  bijeenkomst </a:t>
            </a:r>
            <a:r>
              <a:rPr lang="nl-NL" altLang="nl-NL" sz="2000" dirty="0"/>
              <a:t>3 vastgelegde doelen. </a:t>
            </a:r>
            <a:endParaRPr lang="nl-NL" alt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000" dirty="0" smtClean="0"/>
          </a:p>
          <a:p>
            <a:endParaRPr lang="nl-NL" altLang="nl-NL" sz="2000" dirty="0" smtClean="0"/>
          </a:p>
          <a:p>
            <a:endParaRPr lang="nl-NL" altLang="nl-NL" sz="2000" dirty="0" smtClean="0"/>
          </a:p>
          <a:p>
            <a:r>
              <a:rPr lang="nl-NL" altLang="nl-NL" sz="2000" dirty="0" smtClean="0"/>
              <a:t>Presentatie</a:t>
            </a:r>
            <a:endParaRPr lang="nl-NL" altLang="nl-NL" sz="2000" dirty="0"/>
          </a:p>
          <a:p>
            <a:r>
              <a:rPr lang="nl-NL" altLang="nl-NL" sz="2000" dirty="0"/>
              <a:t>Opdracht 1: Stelling Lager Huis</a:t>
            </a:r>
          </a:p>
          <a:p>
            <a:r>
              <a:rPr lang="nl-NL" altLang="nl-NL" sz="2000" dirty="0"/>
              <a:t>Opdracht 2: </a:t>
            </a:r>
            <a:r>
              <a:rPr lang="nl-NL" sz="2000" dirty="0"/>
              <a:t>Filmfragment `vaststellen van onderwijsaanbod</a:t>
            </a:r>
            <a:r>
              <a:rPr lang="nl-NL" sz="2000" dirty="0" smtClean="0"/>
              <a:t>` (optioneel)</a:t>
            </a:r>
            <a:endParaRPr lang="nl-NL" sz="2000" dirty="0"/>
          </a:p>
          <a:p>
            <a:r>
              <a:rPr lang="nl-NL" altLang="nl-NL" sz="2000" dirty="0"/>
              <a:t>Opdracht 3: Maatwerkaanpassingen: vanuit leerroutes</a:t>
            </a:r>
          </a:p>
          <a:p>
            <a:r>
              <a:rPr lang="nl-NL" altLang="nl-NL" sz="2000" dirty="0"/>
              <a:t>Opdracht 4: Filmfragment `een </a:t>
            </a:r>
            <a:r>
              <a:rPr lang="nl-NL" altLang="nl-NL" sz="2000" dirty="0" err="1"/>
              <a:t>voorbeeldles</a:t>
            </a:r>
            <a:r>
              <a:rPr lang="nl-NL" altLang="nl-NL" sz="2000" dirty="0" smtClean="0"/>
              <a:t>` </a:t>
            </a:r>
            <a:r>
              <a:rPr lang="nl-NL" altLang="nl-NL" sz="2000" smtClean="0"/>
              <a:t>(optioneel)</a:t>
            </a:r>
            <a:endParaRPr lang="nl-NL" altLang="nl-NL" sz="2000" dirty="0" smtClean="0"/>
          </a:p>
          <a:p>
            <a:r>
              <a:rPr lang="nl-NL" altLang="nl-NL" sz="2000" dirty="0" smtClean="0"/>
              <a:t>Aanvullen van groepsplan</a:t>
            </a:r>
            <a:endParaRPr lang="nl-NL" alt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000" dirty="0"/>
          </a:p>
        </p:txBody>
      </p:sp>
      <p:sp>
        <p:nvSpPr>
          <p:cNvPr id="3" name="Rechthoek 2"/>
          <p:cNvSpPr/>
          <p:nvPr/>
        </p:nvSpPr>
        <p:spPr>
          <a:xfrm>
            <a:off x="1009389" y="2708920"/>
            <a:ext cx="5559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4000" dirty="0" smtClean="0"/>
              <a:t>Inhoud </a:t>
            </a:r>
            <a:r>
              <a:rPr lang="nl-NL" altLang="nl-NL" sz="4000" dirty="0"/>
              <a:t>van bijeenkomst 4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5025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Opdracht 1: Lagerhuis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200" dirty="0" smtClean="0"/>
              <a:t>Doel: inzicht in hoe de scholen omgaan met het werken met methodes voor deze leerlingen</a:t>
            </a:r>
          </a:p>
          <a:p>
            <a:pPr marL="0" indent="0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Werkvorm: Stelling</a:t>
            </a:r>
            <a:endParaRPr lang="nl-NL" sz="2200" dirty="0"/>
          </a:p>
          <a:p>
            <a:pPr marL="0" indent="0">
              <a:buNone/>
            </a:pPr>
            <a:endParaRPr lang="nl-NL" sz="2200" i="1" dirty="0" smtClean="0"/>
          </a:p>
          <a:p>
            <a:pPr marL="0" indent="0">
              <a:buNone/>
            </a:pPr>
            <a:r>
              <a:rPr lang="nl-NL" sz="2200" i="1" dirty="0" smtClean="0"/>
              <a:t>“Op </a:t>
            </a:r>
            <a:r>
              <a:rPr lang="nl-NL" sz="2200" i="1" dirty="0"/>
              <a:t>onze school werken wij naar tevredenheid met taalmethode(s) voor leerlingen die 1F niet halen</a:t>
            </a:r>
            <a:r>
              <a:rPr lang="nl-NL" sz="2200" i="1" dirty="0" smtClean="0"/>
              <a:t>".</a:t>
            </a:r>
          </a:p>
          <a:p>
            <a:endParaRPr lang="nl-NL" sz="2200" i="1" dirty="0"/>
          </a:p>
          <a:p>
            <a:r>
              <a:rPr lang="nl-NL" sz="2200" dirty="0"/>
              <a:t>Verdeel de groep aanwezige teamleden in twee groepen: </a:t>
            </a:r>
          </a:p>
          <a:p>
            <a:r>
              <a:rPr lang="nl-NL" sz="2200" dirty="0"/>
              <a:t>De ene groep verdedigt de stelling en de andere groep weerlegt de stelling. </a:t>
            </a:r>
          </a:p>
          <a:p>
            <a:r>
              <a:rPr lang="nl-NL" sz="2200" dirty="0"/>
              <a:t>Kom vanuit deze discussie tot de bepaling hoe met de methode omgegaan wordt bij de keuze van het onderwijsaanbod.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41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579296" cy="1143000"/>
          </a:xfrm>
        </p:spPr>
        <p:txBody>
          <a:bodyPr>
            <a:noAutofit/>
          </a:bodyPr>
          <a:lstStyle/>
          <a:p>
            <a:pPr algn="l"/>
            <a:r>
              <a:rPr lang="nl-NL" sz="3600" dirty="0" smtClean="0"/>
              <a:t>Opdracht 2. </a:t>
            </a:r>
            <a:br>
              <a:rPr lang="nl-NL" sz="3600" dirty="0" smtClean="0"/>
            </a:br>
            <a:r>
              <a:rPr lang="nl-NL" sz="3600" dirty="0" smtClean="0"/>
              <a:t>Filmfragment `Vaststellen onderwijsaanbod`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000" dirty="0"/>
              <a:t>Doel:</a:t>
            </a:r>
            <a:r>
              <a:rPr lang="nl-NL" sz="2000" dirty="0"/>
              <a:t> inzicht in welke werkwijze een school heeft gehanteerd om </a:t>
            </a:r>
            <a:r>
              <a:rPr lang="nl-NL" sz="2000" dirty="0" smtClean="0"/>
              <a:t>het onderwijsaanbod vast te stellen.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Werkvorm: filmfragment bekijken, aan de hand van de volgende kijkvragen</a:t>
            </a:r>
            <a:r>
              <a:rPr lang="nl-NL" sz="2000" dirty="0" smtClean="0"/>
              <a:t>:</a:t>
            </a:r>
          </a:p>
          <a:p>
            <a:pPr>
              <a:buFontTx/>
              <a:buChar char="-"/>
            </a:pPr>
            <a:endParaRPr lang="nl-NL" sz="2000" dirty="0"/>
          </a:p>
          <a:p>
            <a:pPr>
              <a:buFontTx/>
              <a:buChar char="-"/>
            </a:pPr>
            <a:r>
              <a:rPr lang="nl-NL" sz="2000" dirty="0" smtClean="0"/>
              <a:t>Wat </a:t>
            </a:r>
            <a:r>
              <a:rPr lang="nl-NL" sz="2000" dirty="0"/>
              <a:t>maak je op uit wat de leerlingen zeggen</a:t>
            </a:r>
            <a:r>
              <a:rPr lang="nl-NL" sz="2000" dirty="0" smtClean="0"/>
              <a:t>?</a:t>
            </a:r>
          </a:p>
          <a:p>
            <a:pPr>
              <a:buFontTx/>
              <a:buChar char="-"/>
            </a:pPr>
            <a:r>
              <a:rPr lang="nl-NL" sz="2000" dirty="0" smtClean="0"/>
              <a:t>Hoe </a:t>
            </a:r>
            <a:r>
              <a:rPr lang="nl-NL" sz="2000" dirty="0"/>
              <a:t>verhoudt zich dat tot wat de leerkracht zegt</a:t>
            </a:r>
            <a:r>
              <a:rPr lang="nl-NL" sz="2000" dirty="0" smtClean="0"/>
              <a:t>?</a:t>
            </a:r>
          </a:p>
          <a:p>
            <a:pPr>
              <a:buFontTx/>
              <a:buChar char="-"/>
            </a:pPr>
            <a:r>
              <a:rPr lang="nl-NL" sz="2000" dirty="0" smtClean="0"/>
              <a:t>Welke </a:t>
            </a:r>
            <a:r>
              <a:rPr lang="nl-NL" sz="2000" dirty="0"/>
              <a:t>kansen zie je voor het aanbod van taal op jouw </a:t>
            </a:r>
            <a:r>
              <a:rPr lang="nl-NL" sz="2000" dirty="0" smtClean="0"/>
              <a:t>school?</a:t>
            </a:r>
          </a:p>
          <a:p>
            <a:pPr>
              <a:buFontTx/>
              <a:buChar char="-"/>
            </a:pPr>
            <a:r>
              <a:rPr lang="nl-NL" sz="2000" dirty="0" smtClean="0"/>
              <a:t>Welke </a:t>
            </a:r>
            <a:r>
              <a:rPr lang="nl-NL" sz="2000" dirty="0"/>
              <a:t>bronnen, ideeën, ervaringen heb je </a:t>
            </a:r>
            <a:r>
              <a:rPr lang="nl-NL" sz="2000" dirty="0" smtClean="0"/>
              <a:t>(nu) zelf</a:t>
            </a:r>
            <a:r>
              <a:rPr lang="nl-NL" sz="2000" dirty="0"/>
              <a:t>, deel die met elkaar</a:t>
            </a:r>
            <a:r>
              <a:rPr lang="nl-NL" sz="2000" dirty="0" smtClean="0"/>
              <a:t>.</a:t>
            </a:r>
          </a:p>
          <a:p>
            <a:pPr>
              <a:buFontTx/>
              <a:buChar char="-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76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55576" y="404664"/>
            <a:ext cx="6444716" cy="639762"/>
          </a:xfrm>
        </p:spPr>
        <p:txBody>
          <a:bodyPr>
            <a:noAutofit/>
          </a:bodyPr>
          <a:lstStyle/>
          <a:p>
            <a:r>
              <a:rPr lang="nl-NL" sz="2000" dirty="0" smtClean="0"/>
              <a:t>Voorbeeld: differentiatie in schrijfopdracht met vergelijkbare doelen uit 2 leerroutes (bijlage </a:t>
            </a:r>
            <a:r>
              <a:rPr lang="nl-NL" sz="2000" dirty="0" smtClean="0"/>
              <a:t>4.5A</a:t>
            </a:r>
            <a:r>
              <a:rPr lang="nl-NL" sz="2000" dirty="0" smtClean="0"/>
              <a:t>)</a:t>
            </a:r>
          </a:p>
        </p:txBody>
      </p:sp>
      <p:pic>
        <p:nvPicPr>
          <p:cNvPr id="4" name="Afbeelding 7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705397"/>
            <a:ext cx="2952328" cy="44253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99417" y="1061046"/>
            <a:ext cx="4041775" cy="639762"/>
          </a:xfrm>
        </p:spPr>
        <p:txBody>
          <a:bodyPr>
            <a:normAutofit/>
          </a:bodyPr>
          <a:lstStyle/>
          <a:p>
            <a:r>
              <a:rPr lang="nl-NL" sz="1800" b="0" dirty="0" smtClean="0"/>
              <a:t>Leerling leerroute 3</a:t>
            </a:r>
            <a:endParaRPr lang="nl-NL" sz="1800" b="0" dirty="0"/>
          </a:p>
        </p:txBody>
      </p:sp>
      <p:sp>
        <p:nvSpPr>
          <p:cNvPr id="2" name="Rechthoek 1"/>
          <p:cNvSpPr/>
          <p:nvPr/>
        </p:nvSpPr>
        <p:spPr>
          <a:xfrm>
            <a:off x="1645236" y="1362254"/>
            <a:ext cx="1951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Leerling leerroute 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705397"/>
            <a:ext cx="4457861" cy="442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2000" b="1" dirty="0" smtClean="0">
                <a:solidFill>
                  <a:schemeClr val="bg1"/>
                </a:solidFill>
              </a:rPr>
              <a:t>Voorbeeld van integratie van de domeinen schrijven en </a:t>
            </a:r>
            <a:r>
              <a:rPr lang="nl-NL" sz="2000" b="1" dirty="0" err="1" smtClean="0">
                <a:solidFill>
                  <a:schemeClr val="bg1"/>
                </a:solidFill>
              </a:rPr>
              <a:t>gesprekken&amp;spreken</a:t>
            </a:r>
            <a:r>
              <a:rPr lang="nl-NL" sz="2000" b="1" dirty="0" smtClean="0">
                <a:solidFill>
                  <a:schemeClr val="bg1"/>
                </a:solidFill>
              </a:rPr>
              <a:t> (bijlage </a:t>
            </a:r>
            <a:r>
              <a:rPr lang="nl-NL" sz="2000" b="1" dirty="0" smtClean="0">
                <a:solidFill>
                  <a:schemeClr val="bg1"/>
                </a:solidFill>
              </a:rPr>
              <a:t>4.5B</a:t>
            </a:r>
            <a:r>
              <a:rPr lang="nl-NL" sz="2000" b="1" dirty="0" smtClean="0">
                <a:solidFill>
                  <a:schemeClr val="bg1"/>
                </a:solidFill>
              </a:rPr>
              <a:t>)</a:t>
            </a:r>
            <a:endParaRPr lang="nl-NL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960440" cy="3096344"/>
          </a:xfrm>
          <a:prstGeom prst="rect">
            <a:avLst/>
          </a:prstGeom>
        </p:spPr>
      </p:pic>
      <p:pic>
        <p:nvPicPr>
          <p:cNvPr id="8" name="Picture 7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80306"/>
            <a:ext cx="4248472" cy="313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000" b="1" dirty="0" smtClean="0"/>
              <a:t>Voorbeeld van differentiatie in schrijfopdracht met vergelijkbare doelen uit 2 leerroutes (bijlage </a:t>
            </a:r>
            <a:r>
              <a:rPr lang="nl-NL" sz="2000" b="1" dirty="0" smtClean="0"/>
              <a:t>4.5C</a:t>
            </a:r>
            <a:r>
              <a:rPr lang="nl-NL" sz="2000" b="1" dirty="0" smtClean="0"/>
              <a:t>)</a:t>
            </a:r>
            <a:endParaRPr lang="nl-NL" sz="20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19" y="1586915"/>
            <a:ext cx="3240360" cy="4248472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46" y="1844824"/>
            <a:ext cx="2808734" cy="3778637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068904" y="139022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Leerroute 2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076056" y="1248361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Leerroute 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71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Opdracht 3: Maatwerkaanpassingen: vanuit leerroutes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000" dirty="0"/>
              <a:t>Doel</a:t>
            </a:r>
            <a:r>
              <a:rPr lang="nl-NL" altLang="nl-NL" sz="2000" dirty="0" smtClean="0"/>
              <a:t>: </a:t>
            </a:r>
            <a:r>
              <a:rPr lang="nl-NL" sz="2000" dirty="0"/>
              <a:t>Uitgaande van eenzelfde aanbod, benoem hoe er in de les </a:t>
            </a:r>
            <a:r>
              <a:rPr lang="nl-NL" sz="2000" dirty="0" smtClean="0"/>
              <a:t>gedifferentieerd </a:t>
            </a:r>
            <a:r>
              <a:rPr lang="nl-NL" sz="2000" dirty="0"/>
              <a:t>kan </a:t>
            </a:r>
            <a:r>
              <a:rPr lang="nl-NL" sz="2000" dirty="0" smtClean="0"/>
              <a:t>worden. Vat dat samen in een lesvoorbereidingsplan per week.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Werkvorm</a:t>
            </a:r>
            <a:r>
              <a:rPr lang="nl-NL" sz="2000" dirty="0" smtClean="0"/>
              <a:t>: </a:t>
            </a:r>
          </a:p>
          <a:p>
            <a:pPr>
              <a:buFontTx/>
              <a:buChar char="-"/>
            </a:pPr>
            <a:r>
              <a:rPr lang="nl-NL" sz="2000" dirty="0" smtClean="0"/>
              <a:t>Bestuderen </a:t>
            </a:r>
            <a:r>
              <a:rPr lang="nl-NL" sz="2000" dirty="0" smtClean="0"/>
              <a:t>van vormen van differentiatie (context, onderwerp, complexiteit</a:t>
            </a:r>
            <a:r>
              <a:rPr lang="nl-NL" sz="2000" smtClean="0"/>
              <a:t>) </a:t>
            </a:r>
            <a:r>
              <a:rPr lang="nl-NL" sz="2000" smtClean="0"/>
              <a:t>zie bijlages </a:t>
            </a:r>
            <a:r>
              <a:rPr lang="nl-NL" sz="2000" dirty="0" smtClean="0"/>
              <a:t>4.2-4.4</a:t>
            </a:r>
          </a:p>
          <a:p>
            <a:pPr>
              <a:buFontTx/>
              <a:buChar char="-"/>
            </a:pPr>
            <a:r>
              <a:rPr lang="nl-NL" sz="2000" dirty="0" smtClean="0"/>
              <a:t>Bestuderen van ingevulde voorbeelden </a:t>
            </a:r>
            <a:r>
              <a:rPr lang="nl-NL" sz="2000" dirty="0" smtClean="0"/>
              <a:t>(bijlages </a:t>
            </a:r>
            <a:r>
              <a:rPr lang="nl-NL" sz="2000" dirty="0" smtClean="0"/>
              <a:t>4.5 </a:t>
            </a:r>
            <a:r>
              <a:rPr lang="nl-NL" sz="2000" dirty="0" smtClean="0"/>
              <a:t>en </a:t>
            </a:r>
            <a:r>
              <a:rPr lang="nl-NL" sz="2000" dirty="0" smtClean="0"/>
              <a:t>4.6)</a:t>
            </a:r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/>
              <a:t>Invullen van lesvoorbereidingsschema`s (bijlage </a:t>
            </a:r>
            <a:r>
              <a:rPr lang="nl-NL" sz="2000" dirty="0" smtClean="0"/>
              <a:t>4.7)</a:t>
            </a: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523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01_magen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e_01_magen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854694664375418C0DFD97ECA4320E" ma:contentTypeVersion="30" ma:contentTypeDescription="Een nieuw document maken." ma:contentTypeScope="" ma:versionID="deebfdf51245d71492e9f55ee35e9d79">
  <xsd:schema xmlns:xsd="http://www.w3.org/2001/XMLSchema" xmlns:xs="http://www.w3.org/2001/XMLSchema" xmlns:p="http://schemas.microsoft.com/office/2006/metadata/properties" xmlns:ns1="http://schemas.microsoft.com/sharepoint/v3" xmlns:ns2="7106a2ac-038a-457f-8b58-ec67130d9d6d" targetNamespace="http://schemas.microsoft.com/office/2006/metadata/properties" ma:root="true" ma:fieldsID="cd6365111a56e2db6761eb0a3e30232b" ns1:_="" ns2:_="">
    <xsd:import namespace="http://schemas.microsoft.com/sharepoint/v3"/>
    <xsd:import namespace="7106a2ac-038a-457f-8b58-ec67130d9d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Summary" minOccurs="0"/>
                <xsd:element ref="ns1:RepAuthorInternal" minOccurs="0"/>
                <xsd:element ref="ns1:RepAuthor_0" minOccurs="0"/>
                <xsd:element ref="ns2:TaxCatchAll" minOccurs="0"/>
                <xsd:element ref="ns1:RepYear_0" minOccurs="0"/>
                <xsd:element ref="ns1:RepApaNotation" minOccurs="0"/>
                <xsd:element ref="ns1:RepIsbn" minOccurs="0"/>
                <xsd:element ref="ns1:RepAN" minOccurs="0"/>
                <xsd:element ref="ns1:RepANNumber" minOccurs="0"/>
                <xsd:element ref="ns1:RepProjectManager" minOccurs="0"/>
                <xsd:element ref="ns1:RepProjectName" minOccurs="0"/>
                <xsd:element ref="ns1:RepSector_0" minOccurs="0"/>
                <xsd:element ref="ns1:RepCurricularTheme_0" minOccurs="0"/>
                <xsd:element ref="ns1:RepSectionSpecificTheme_0" minOccurs="0"/>
                <xsd:element ref="ns1:RepSection_0" minOccurs="0"/>
                <xsd:element ref="ns1:RepAreasOfExpertise_0" minOccurs="0"/>
                <xsd:element ref="ns1:RepSubjectContent_0" minOccurs="0"/>
                <xsd:element ref="ns1:RepDocumentType_0" minOccurs="0"/>
                <xsd:element ref="ns1:RepRelationOtherSloProjects" minOccurs="0"/>
                <xsd:element ref="ns1:RepFileFormat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Summary" ma:index="11" nillable="true" ma:displayName="Samenvatting" ma:internalName="RepSummary">
      <xsd:simpleType>
        <xsd:restriction base="dms:Unknown"/>
      </xsd:simpleType>
    </xsd:element>
    <xsd:element name="RepAuthorInternal" ma:index="12" nillable="true" ma:displayName="Interne auteur" ma:internalName="RepAuthorInterna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Author_0" ma:index="14" nillable="true" ma:taxonomy="true" ma:internalName="RepAuthor_0" ma:taxonomyFieldName="RepAuthor" ma:displayName="Externe auteur" ma:fieldId="{41811730-f000-45b3-bd8b-16482267924b}" ma:sspId="65bb9fad-8ecd-4e58-b951-1b0a685157da" ma:termSetId="ba36eed1-563e-4e70-a8a2-c86cb59a99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Year_0" ma:index="17" nillable="true" ma:taxonomy="true" ma:internalName="RepYear_0" ma:taxonomyFieldName="RepYear" ma:displayName="Jaar van uitgave" ma:fieldId="{41811730-f000-48c8-bfe2-0d366b82495f}" ma:sspId="65bb9fad-8ecd-4e58-b951-1b0a685157da" ma:termSetId="d63ed34c-aaa4-4b39-8e2b-bccf6e334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paNotation" ma:index="18" nillable="true" ma:displayName="APA-notatie" ma:internalName="RepApaNotation">
      <xsd:simpleType>
        <xsd:restriction base="dms:Unknown"/>
      </xsd:simpleType>
    </xsd:element>
    <xsd:element name="RepIsbn" ma:index="19" nillable="true" ma:displayName="ISBN" ma:internalName="RepIsbn">
      <xsd:simpleType>
        <xsd:restriction base="dms:Text"/>
      </xsd:simpleType>
    </xsd:element>
    <xsd:element name="RepAN" ma:index="20" nillable="true" ma:displayName="AN" ma:default="FALSE" ma:internalName="RepAN">
      <xsd:simpleType>
        <xsd:restriction base="dms:Boolean"/>
      </xsd:simpleType>
    </xsd:element>
    <xsd:element name="RepANNumber" ma:index="21" nillable="true" ma:displayName="AN Nummer" ma:internalName="RepANNumber">
      <xsd:simpleType>
        <xsd:restriction base="dms:Text"/>
      </xsd:simpleType>
    </xsd:element>
    <xsd:element name="RepProjectManager" ma:index="22" nillable="true" ma:displayName="Projectleider" ma:internalName="RepProjectManager">
      <xsd:simpleType>
        <xsd:restriction base="dms:Text"/>
      </xsd:simpleType>
    </xsd:element>
    <xsd:element name="RepProjectName" ma:index="23" nillable="true" ma:displayName="Projectnaam" ma:internalName="RepProjectName">
      <xsd:simpleType>
        <xsd:restriction base="dms:Text"/>
      </xsd:simpleType>
    </xsd:element>
    <xsd:element name="RepSector_0" ma:index="25" nillable="true" ma:taxonomy="true" ma:internalName="RepSector_0" ma:taxonomyFieldName="RepSector" ma:displayName="Sector" ma:default="" ma:fieldId="{41811730-f000-4dc0-a699-476cd67ba1ec}" ma:taxonomyMulti="true" ma:sspId="65bb9fad-8ecd-4e58-b951-1b0a685157da" ma:termSetId="f094b31b-0180-4851-9ebd-5c7d9552b1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CurricularTheme_0" ma:index="27" nillable="true" ma:taxonomy="true" ma:internalName="RepCurricularTheme_0" ma:taxonomyFieldName="RepCurricularTheme" ma:displayName="Leerplankundig thema" ma:fieldId="{41811730-f000-49a6-962c-7d5942b261fc}" ma:sspId="65bb9fad-8ecd-4e58-b951-1b0a685157da" ma:termSetId="c46f7ee8-50c4-42e2-9209-7c6adacde0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SpecificTheme_0" ma:index="29" nillable="true" ma:taxonomy="true" ma:internalName="RepSectionSpecificTheme_0" ma:taxonomyFieldName="RepSectionSpecificTheme" ma:displayName="Vakspecifiek thema" ma:fieldId="{41811730-f000-47c9-8a06-df9868361aab}" ma:sspId="65bb9fad-8ecd-4e58-b951-1b0a685157da" ma:termSetId="d6eaa525-a5d0-4a07-b890-e923374378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_0" ma:index="31" nillable="true" ma:taxonomy="true" ma:internalName="RepSection_0" ma:taxonomyFieldName="RepSection" ma:displayName="Vaksectie" ma:fieldId="{41811730-f000-4881-8daa-6e8dd38b1ab1}" ma:sspId="65bb9fad-8ecd-4e58-b951-1b0a685157da" ma:termSetId="c6f33e55-e762-4fa4-8346-db1fc1809b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reasOfExpertise_0" ma:index="33" nillable="true" ma:taxonomy="true" ma:internalName="RepAreasOfExpertise_0" ma:taxonomyFieldName="RepAreasOfExpertise" ma:displayName="Vakgebied" ma:fieldId="{41811730-f000-41a6-9b8a-29f77b277b4a}" ma:sspId="65bb9fad-8ecd-4e58-b951-1b0a685157da" ma:termSetId="53b2aeb1-af69-41af-ab5c-dcba5f532ad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SubjectContent_0" ma:index="35" nillable="true" ma:taxonomy="true" ma:internalName="RepSubjectContent_0" ma:taxonomyFieldName="RepSubjectContent" ma:displayName="Vakinhoud" ma:fieldId="{41811730-f000-43d1-9a5c-533514ab0582}" ma:sspId="65bb9fad-8ecd-4e58-b951-1b0a685157da" ma:termSetId="3eef768d-4fe2-4c08-af8a-4dfaa4cac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DocumentType_0" ma:index="37" nillable="true" ma:taxonomy="true" ma:internalName="RepDocumentType_0" ma:taxonomyFieldName="RepDocumentType" ma:displayName="Documenttypering" ma:fieldId="{41811730-f000-4c72-b54d-df109a5aaa00}" ma:sspId="65bb9fad-8ecd-4e58-b951-1b0a685157da" ma:termSetId="54bd4068-eea5-4eb8-b4d4-e740f64d998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RelationOtherSloProjects" ma:index="38" nillable="true" ma:displayName="Relatie met andere projecten" ma:internalName="RepRelationOtherSloProjects">
      <xsd:simpleType>
        <xsd:restriction base="dms:Unknown"/>
      </xsd:simpleType>
    </xsd:element>
    <xsd:element name="RepFileFormat_0" ma:index="40" nillable="true" ma:taxonomy="true" ma:internalName="RepFileFormat_0" ma:taxonomyFieldName="RepFileFormat" ma:displayName="Bestandsformaat" ma:fieldId="{41811730-f000-458e-badf-a33146a595e3}" ma:sspId="65bb9fad-8ecd-4e58-b951-1b0a685157da" ma:termSetId="5467ae8d-8919-4592-b5d8-720a7073244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a2ac-038a-457f-8b58-ec67130d9d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38f83059-1491-4012-b4c3-84f3b7dad14e}" ma:internalName="TaxCatchAll" ma:showField="CatchAllData" ma:web="7106a2ac-038a-457f-8b58-ec67130d9d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AN xmlns="http://schemas.microsoft.com/sharepoint/v3">false</RepAN>
    <RepSector_0 xmlns="http://schemas.microsoft.com/sharepoint/v3">
      <Terms xmlns="http://schemas.microsoft.com/office/infopath/2007/PartnerControls"/>
    </RepSector_0>
    <RepDocumentType_0 xmlns="http://schemas.microsoft.com/sharepoint/v3">
      <Terms xmlns="http://schemas.microsoft.com/office/infopath/2007/PartnerControls"/>
    </RepDocumentType_0>
    <RepSectionSpecificTheme_0 xmlns="http://schemas.microsoft.com/sharepoint/v3">
      <Terms xmlns="http://schemas.microsoft.com/office/infopath/2007/PartnerControls"/>
    </RepSectionSpecificTheme_0>
    <RepProjectManager xmlns="http://schemas.microsoft.com/sharepoint/v3" xsi:nil="true"/>
    <RepAuthor_0 xmlns="http://schemas.microsoft.com/sharepoint/v3">
      <Terms xmlns="http://schemas.microsoft.com/office/infopath/2007/PartnerControls"/>
    </RepAuthor_0>
    <RepCurricularTheme_0 xmlns="http://schemas.microsoft.com/sharepoint/v3">
      <Terms xmlns="http://schemas.microsoft.com/office/infopath/2007/PartnerControls"/>
    </RepCurricularTheme_0>
    <RepSection_0 xmlns="http://schemas.microsoft.com/sharepoint/v3">
      <Terms xmlns="http://schemas.microsoft.com/office/infopath/2007/PartnerControls"/>
    </RepSection_0>
    <RepSummary xmlns="http://schemas.microsoft.com/sharepoint/v3" xsi:nil="true"/>
    <RepRelationOtherSloProjects xmlns="http://schemas.microsoft.com/sharepoint/v3" xsi:nil="true"/>
    <TaxCatchAll xmlns="7106a2ac-038a-457f-8b58-ec67130d9d6d"/>
    <RepFileFormat_0 xmlns="http://schemas.microsoft.com/sharepoint/v3">
      <Terms xmlns="http://schemas.microsoft.com/office/infopath/2007/PartnerControls"/>
    </RepFileFormat_0>
    <RepYear_0 xmlns="http://schemas.microsoft.com/sharepoint/v3">
      <Terms xmlns="http://schemas.microsoft.com/office/infopath/2007/PartnerControls"/>
    </RepYear_0>
    <RepANNumber xmlns="http://schemas.microsoft.com/sharepoint/v3" xsi:nil="true"/>
    <RepAreasOfExpertise_0 xmlns="http://schemas.microsoft.com/sharepoint/v3">
      <Terms xmlns="http://schemas.microsoft.com/office/infopath/2007/PartnerControls"/>
    </RepAreasOfExpertise_0>
    <RepSubjectContent_0 xmlns="http://schemas.microsoft.com/sharepoint/v3">
      <Terms xmlns="http://schemas.microsoft.com/office/infopath/2007/PartnerControls"/>
    </RepSubjectContent_0>
    <RepIsbn xmlns="http://schemas.microsoft.com/sharepoint/v3" xsi:nil="true"/>
    <RepAuthorInternal xmlns="http://schemas.microsoft.com/sharepoint/v3">
      <UserInfo>
        <DisplayName/>
        <AccountId xsi:nil="true"/>
        <AccountType/>
      </UserInfo>
    </RepAuthorInternal>
    <RepProjectName xmlns="http://schemas.microsoft.com/sharepoint/v3">Passende perspectieven</RepProjectName>
    <RepApaNotation xmlns="http://schemas.microsoft.com/sharepoint/v3" xsi:nil="true"/>
    <_dlc_DocId xmlns="7106a2ac-038a-457f-8b58-ec67130d9d6d">47XQ5P3E4USX-10-2468</_dlc_DocId>
    <_dlc_DocIdUrl xmlns="7106a2ac-038a-457f-8b58-ec67130d9d6d">
      <Url>http://downloads.slo.nl/_layouts/15/DocIdRedir.aspx?ID=47XQ5P3E4USX-10-2468</Url>
      <Description>47XQ5P3E4USX-10-2468</Description>
    </_dlc_DocIdUrl>
  </documentManagement>
</p:properties>
</file>

<file path=customXml/itemProps1.xml><?xml version="1.0" encoding="utf-8"?>
<ds:datastoreItem xmlns:ds="http://schemas.openxmlformats.org/officeDocument/2006/customXml" ds:itemID="{EE026443-705C-4302-B132-A81FE5412D39}"/>
</file>

<file path=customXml/itemProps2.xml><?xml version="1.0" encoding="utf-8"?>
<ds:datastoreItem xmlns:ds="http://schemas.openxmlformats.org/officeDocument/2006/customXml" ds:itemID="{C56C9B73-E782-4C3B-8C7E-D70500E690B2}"/>
</file>

<file path=customXml/itemProps3.xml><?xml version="1.0" encoding="utf-8"?>
<ds:datastoreItem xmlns:ds="http://schemas.openxmlformats.org/officeDocument/2006/customXml" ds:itemID="{DFAC7989-B72C-428B-A3C9-676032883698}"/>
</file>

<file path=customXml/itemProps4.xml><?xml version="1.0" encoding="utf-8"?>
<ds:datastoreItem xmlns:ds="http://schemas.openxmlformats.org/officeDocument/2006/customXml" ds:itemID="{A9CE6403-CD55-4AE0-AB8E-CBCEF6C66284}"/>
</file>

<file path=docProps/app.xml><?xml version="1.0" encoding="utf-8"?>
<Properties xmlns="http://schemas.openxmlformats.org/officeDocument/2006/extended-properties" xmlns:vt="http://schemas.openxmlformats.org/officeDocument/2006/docPropsVTypes">
  <Template>Presentatie_01_magenta</Template>
  <TotalTime>1032</TotalTime>
  <Words>577</Words>
  <Application>Microsoft Office PowerPoint</Application>
  <PresentationFormat>Diavoorstelling (4:3)</PresentationFormat>
  <Paragraphs>82</Paragraphs>
  <Slides>11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Presentatie_01_magenta</vt:lpstr>
      <vt:lpstr>1_Presentatie_01_magenta</vt:lpstr>
      <vt:lpstr>PowerPoint-presentatie</vt:lpstr>
      <vt:lpstr>  Overzicht bijeenkomsten  </vt:lpstr>
      <vt:lpstr>Doel van bijeenkomst 4</vt:lpstr>
      <vt:lpstr>Opdracht 1: Lagerhuis</vt:lpstr>
      <vt:lpstr>Opdracht 2.  Filmfragment `Vaststellen onderwijsaanbod`</vt:lpstr>
      <vt:lpstr>PowerPoint-presentatie</vt:lpstr>
      <vt:lpstr>Voorbeeld van integratie van de domeinen schrijven en gesprekken&amp;spreken (bijlage 4.5B)</vt:lpstr>
      <vt:lpstr>Voorbeeld van differentiatie in schrijfopdracht met vergelijkbare doelen uit 2 leerroutes (bijlage 4.5C)</vt:lpstr>
      <vt:lpstr>Opdracht 3: Maatwerkaanpassingen: vanuit leerroutes</vt:lpstr>
      <vt:lpstr>Opdracht 4: Filmfragment van een voorbeeldles</vt:lpstr>
      <vt:lpstr>Aanvullen van het groepsplan </vt:lpstr>
    </vt:vector>
  </TitlesOfParts>
  <Company>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Desirée Houkema</dc:creator>
  <cp:lastModifiedBy>Annette van der Laan</cp:lastModifiedBy>
  <cp:revision>87</cp:revision>
  <cp:lastPrinted>2014-03-19T09:44:50Z</cp:lastPrinted>
  <dcterms:created xsi:type="dcterms:W3CDTF">2013-11-15T10:33:01Z</dcterms:created>
  <dcterms:modified xsi:type="dcterms:W3CDTF">2014-08-28T09:21:25Z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0x010100D2854694664375418C0DFD97ECA4320E</vt:lpwstr>
  </property>
  <property fmtid="{D5CDD505-2E9C-101B-9397-08002B2CF9AE}" pid="3" name="_dlc_DocIdItemGuid">
    <vt:lpwstr>bde69c00-6db6-4668-8b7e-48023ebaead5</vt:lpwstr>
  </property>
  <property fmtid="{D5CDD505-2E9C-101B-9397-08002B2CF9AE}" pid="4" name="TaxKeyword">
    <vt:lpwstr/>
  </property>
  <property fmtid="{D5CDD505-2E9C-101B-9397-08002B2CF9AE}" pid="5" name="RepAreasOfExpertise">
    <vt:lpwstr/>
  </property>
  <property fmtid="{D5CDD505-2E9C-101B-9397-08002B2CF9AE}" pid="6" name="RepDocumentType">
    <vt:lpwstr/>
  </property>
  <property fmtid="{D5CDD505-2E9C-101B-9397-08002B2CF9AE}" pid="7" name="RepSectionSpecificTheme">
    <vt:lpwstr/>
  </property>
  <property fmtid="{D5CDD505-2E9C-101B-9397-08002B2CF9AE}" pid="8" name="TaxKeywordTaxHTField">
    <vt:lpwstr/>
  </property>
  <property fmtid="{D5CDD505-2E9C-101B-9397-08002B2CF9AE}" pid="9" name="RepCurricularTheme">
    <vt:lpwstr/>
  </property>
  <property fmtid="{D5CDD505-2E9C-101B-9397-08002B2CF9AE}" pid="10" name="RepSection">
    <vt:lpwstr/>
  </property>
  <property fmtid="{D5CDD505-2E9C-101B-9397-08002B2CF9AE}" pid="11" name="RepAuthor">
    <vt:lpwstr/>
  </property>
  <property fmtid="{D5CDD505-2E9C-101B-9397-08002B2CF9AE}" pid="12" name="RepSubjectContent">
    <vt:lpwstr/>
  </property>
  <property fmtid="{D5CDD505-2E9C-101B-9397-08002B2CF9AE}" pid="13" name="RepSector">
    <vt:lpwstr/>
  </property>
  <property fmtid="{D5CDD505-2E9C-101B-9397-08002B2CF9AE}" pid="14" name="RepFileFormat">
    <vt:lpwstr/>
  </property>
  <property fmtid="{D5CDD505-2E9C-101B-9397-08002B2CF9AE}" pid="15" name="RepYear">
    <vt:lpwstr/>
  </property>
</Properties>
</file>