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31" r:id="rId2"/>
    <p:sldId id="335" r:id="rId3"/>
    <p:sldId id="336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</p:sldIdLst>
  <p:sldSz cx="9144000" cy="6858000" type="screen4x3"/>
  <p:notesSz cx="6794500" cy="9931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642">
          <p15:clr>
            <a:srgbClr val="A4A3A4"/>
          </p15:clr>
        </p15:guide>
        <p15:guide id="6" pos="13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8B0051"/>
    <a:srgbClr val="ABA197"/>
    <a:srgbClr val="8D8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7" autoAdjust="0"/>
  </p:normalViewPr>
  <p:slideViewPr>
    <p:cSldViewPr snapToObjects="1">
      <p:cViewPr>
        <p:scale>
          <a:sx n="67" d="100"/>
          <a:sy n="67" d="100"/>
        </p:scale>
        <p:origin x="-1254" y="-678"/>
      </p:cViewPr>
      <p:guideLst>
        <p:guide orient="horz" pos="900"/>
        <p:guide orient="horz" pos="2839"/>
        <p:guide orient="horz" pos="2699"/>
        <p:guide orient="horz" pos="1080"/>
        <p:guide pos="1642"/>
        <p:guide pos="13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B6D4-5DD9-4C53-B14C-8756226F6A8D}" type="datetimeFigureOut">
              <a:rPr lang="nl-NL" smtClean="0"/>
              <a:t>9-9-2014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A77E-D0E2-4AC2-B1E7-68246F389E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14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8FAE1-6291-422A-A8E3-C80B716CB6D2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11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12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13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14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15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16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17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3</a:t>
            </a:fld>
            <a:endParaRPr lang="en-US" altLang="nl-NL" sz="1200" baseline="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85C679-5B26-4CD2-B1AE-87A57BC2B7A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5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6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7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8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9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10</a:t>
            </a:fld>
            <a:endParaRPr lang="en-US" altLang="nl-NL" sz="1200" baseline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IMG0197_bew26x11gekni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9"/>
            <a:ext cx="9144000" cy="3868444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628-9BAB-4F11-BC0E-32D399EF1527}" type="datetime1">
              <a:rPr lang="nl-NL" smtClean="0"/>
              <a:t>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617787" y="3683000"/>
            <a:ext cx="6526212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SLO</a:t>
            </a:r>
            <a:r>
              <a:rPr lang="nl-NL" sz="1400" baseline="0" dirty="0" smtClean="0"/>
              <a:t> </a:t>
            </a:r>
            <a:r>
              <a:rPr lang="nl-NL" sz="1200" baseline="0" dirty="0" smtClean="0"/>
              <a:t>●</a:t>
            </a:r>
            <a:r>
              <a:rPr lang="nl-NL" sz="1400" baseline="0" dirty="0" smtClean="0"/>
              <a:t> nationaal expertisecentrum leerplanontwikkeling</a:t>
            </a:r>
            <a:endParaRPr lang="nl-NL" sz="1400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77272"/>
            <a:ext cx="3667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4-6D8B-459F-B647-DEEB687F5990}" type="datetime1">
              <a:rPr lang="nl-NL" smtClean="0"/>
              <a:t>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FA88-54FE-4957-8831-EFCB5E6A26E2}" type="datetime1">
              <a:rPr lang="nl-NL" smtClean="0"/>
              <a:t>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D127-2733-4F0E-AFA9-89F64F724C3E}" type="datetime1">
              <a:rPr lang="nl-NL" smtClean="0"/>
              <a:t>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B84E-D31D-48E2-8632-104D4A82BD44}" type="datetime1">
              <a:rPr lang="nl-NL" smtClean="0"/>
              <a:t>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5C49-6530-47DB-A08F-BBC02BB13C75}" type="datetime1">
              <a:rPr lang="nl-NL" smtClean="0"/>
              <a:t>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6789-BC09-4C8B-A2F4-58920B2802C5}" type="datetime1">
              <a:rPr lang="nl-NL" smtClean="0"/>
              <a:t>9-9-2014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5A3-5522-41A0-AF7E-0AAA961F9E10}" type="datetime1">
              <a:rPr lang="nl-NL" smtClean="0"/>
              <a:t>9-9-2014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5A4-DEEE-4D26-AE7C-7822F8A43902}" type="datetime1">
              <a:rPr lang="nl-NL" smtClean="0"/>
              <a:t>9-9-2014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640-177C-44D7-AACB-AAEED4DA4AEE}" type="datetime1">
              <a:rPr lang="nl-NL" smtClean="0"/>
              <a:t>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3DEF-4948-4077-9592-1C6EA4D655CB}" type="datetime1">
              <a:rPr lang="nl-NL" smtClean="0"/>
              <a:t>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CE62-2889-4CD6-966B-523577EEE180}" type="datetime1">
              <a:rPr lang="nl-NL" smtClean="0"/>
              <a:t>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6243" r="37982" b="61606"/>
          <a:stretch>
            <a:fillRect/>
          </a:stretch>
        </p:blipFill>
        <p:spPr bwMode="auto">
          <a:xfrm>
            <a:off x="0" y="-171450"/>
            <a:ext cx="291465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8440" r="37396" b="61621"/>
          <a:stretch>
            <a:fillRect/>
          </a:stretch>
        </p:blipFill>
        <p:spPr bwMode="auto">
          <a:xfrm>
            <a:off x="827088" y="476250"/>
            <a:ext cx="33845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2181" r="20451" b="13261"/>
          <a:stretch>
            <a:fillRect/>
          </a:stretch>
        </p:blipFill>
        <p:spPr bwMode="auto">
          <a:xfrm>
            <a:off x="1707158" y="1043781"/>
            <a:ext cx="30241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t="24417" r="12083" b="21745"/>
          <a:stretch>
            <a:fillRect/>
          </a:stretch>
        </p:blipFill>
        <p:spPr bwMode="auto">
          <a:xfrm>
            <a:off x="2519363" y="1725439"/>
            <a:ext cx="3544478" cy="2450405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L:\SGN\SO\LPO\Passende perspectieven\taal\(half)producten\figuren\Pape_illustratie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5"/>
          <a:stretch>
            <a:fillRect/>
          </a:stretch>
        </p:blipFill>
        <p:spPr bwMode="auto">
          <a:xfrm>
            <a:off x="3275856" y="2510656"/>
            <a:ext cx="3428485" cy="28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551723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PowerPoint Taal Bijeenkomst 3: Doelen selecteren en vastleggen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102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/>
          <a:lstStyle/>
          <a:p>
            <a:pPr algn="l" eaLnBrk="1" hangingPunct="1"/>
            <a:r>
              <a:rPr lang="nl-NL" altLang="nl-NL" dirty="0" smtClean="0"/>
              <a:t>Opbouw in complexiteit (lezen)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0869" y="-468325"/>
            <a:ext cx="1272427" cy="78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2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/>
          <a:lstStyle/>
          <a:p>
            <a:pPr algn="l" eaLnBrk="1" hangingPunct="1"/>
            <a:r>
              <a:rPr lang="nl-NL" altLang="nl-NL" dirty="0" smtClean="0"/>
              <a:t>Onderwerpen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899592" y="1844824"/>
            <a:ext cx="7632848" cy="3271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Tx/>
              <a:buNone/>
              <a:defRPr sz="3200" kern="12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–"/>
              <a:defRPr sz="2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•"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–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»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smtClean="0"/>
              <a:t>Concreet, alledaags en </a:t>
            </a:r>
            <a:r>
              <a:rPr lang="nl-NL" sz="2000" dirty="0" err="1" smtClean="0"/>
              <a:t>contextgebonden</a:t>
            </a:r>
            <a:r>
              <a:rPr lang="nl-NL" sz="2000" dirty="0" smtClean="0"/>
              <a:t> </a:t>
            </a:r>
          </a:p>
          <a:p>
            <a:r>
              <a:rPr lang="nl-NL" sz="2000" dirty="0" smtClean="0"/>
              <a:t>Abstracter, blijft wel dicht bij de leefwereld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8504128" cy="11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668344" y="2132856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2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>Leerroute 2: Voorbeelden van soorten teksten, eind groep 6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378558" y="2206997"/>
            <a:ext cx="6867116" cy="3919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Tx/>
              <a:buNone/>
              <a:defRPr sz="3200" kern="12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–"/>
              <a:defRPr sz="2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•"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–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»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 smtClean="0"/>
              <a:t>Kinderenencyclopedie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 smtClean="0"/>
              <a:t>Eenvoudige schema’s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 smtClean="0"/>
              <a:t>Inhoudsopgave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 smtClean="0"/>
              <a:t>Spelregels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 smtClean="0"/>
              <a:t>Lesopdrachten aanwijzingen op websites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 smtClean="0"/>
              <a:t>Een kinderkookboek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 smtClean="0"/>
              <a:t>Reclame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 smtClean="0"/>
              <a:t>Fictie: verhalen, stripboeken, sprookjesboeken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535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315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>Opdracht 1: Selectie van doelen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7281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000" dirty="0" smtClean="0"/>
              <a:t>Doel: Taaldoelen selecteren en in groepsplannen vastleggen </a:t>
            </a:r>
          </a:p>
          <a:p>
            <a:pPr eaLnBrk="1" hangingPunct="1">
              <a:buFontTx/>
              <a:buNone/>
            </a:pPr>
            <a:endParaRPr lang="nl-NL" altLang="nl-NL" sz="2000" dirty="0"/>
          </a:p>
          <a:p>
            <a:pPr eaLnBrk="1" hangingPunct="1">
              <a:buFontTx/>
              <a:buNone/>
            </a:pPr>
            <a:r>
              <a:rPr lang="nl-NL" altLang="nl-NL" sz="2000" dirty="0" smtClean="0"/>
              <a:t>Werkvorm: gebruik van formats in bijlages 3.2, 3.3, 3.4</a:t>
            </a:r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29721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7872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altLang="nl-NL" dirty="0" smtClean="0"/>
              <a:t>Voorbeeldformat</a:t>
            </a:r>
            <a:br>
              <a:rPr lang="nl-NL" altLang="nl-NL" dirty="0" smtClean="0"/>
            </a:br>
            <a:r>
              <a:rPr lang="nl-NL" altLang="nl-NL" dirty="0" smtClean="0"/>
              <a:t>Bijlage </a:t>
            </a:r>
            <a:r>
              <a:rPr lang="nl-NL" altLang="nl-NL" dirty="0"/>
              <a:t>3.2 Clustering van leerroutes</a:t>
            </a:r>
            <a:endParaRPr lang="nl-NL" altLang="nl-NL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1530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136904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>Voorbeeldformat</a:t>
            </a:r>
            <a:br>
              <a:rPr lang="nl-NL" altLang="nl-NL" dirty="0" smtClean="0"/>
            </a:br>
            <a:r>
              <a:rPr lang="nl-NL" altLang="nl-NL" dirty="0" smtClean="0"/>
              <a:t>Bijlage 3.3: Clustering per domein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2736304" cy="42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>Voorbeeldformat</a:t>
            </a:r>
            <a:br>
              <a:rPr lang="nl-NL" altLang="nl-NL" dirty="0" smtClean="0"/>
            </a:br>
            <a:r>
              <a:rPr lang="nl-NL" altLang="nl-NL" dirty="0" smtClean="0"/>
              <a:t>Bijlage 3.4:  Clustering cirkels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23" y="1811709"/>
            <a:ext cx="5483082" cy="40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315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>Opdracht 2: Bekijken filmfragment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412776"/>
            <a:ext cx="7162800" cy="43924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altLang="nl-NL" sz="2600" dirty="0" smtClean="0"/>
              <a:t>Doel:</a:t>
            </a:r>
            <a:r>
              <a:rPr lang="nl-NL" sz="2600" dirty="0" smtClean="0"/>
              <a:t> Inzicht </a:t>
            </a:r>
            <a:r>
              <a:rPr lang="nl-NL" sz="2600" dirty="0"/>
              <a:t>in </a:t>
            </a:r>
            <a:r>
              <a:rPr lang="nl-NL" sz="2600" dirty="0" smtClean="0"/>
              <a:t>welke werkwijze een school </a:t>
            </a:r>
            <a:r>
              <a:rPr lang="nl-NL" sz="2600" dirty="0"/>
              <a:t>heeft gehanteerd om </a:t>
            </a:r>
            <a:r>
              <a:rPr lang="nl-NL" sz="2600" dirty="0" smtClean="0"/>
              <a:t>doelen te selecteren. </a:t>
            </a:r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/>
              <a:t>Werkvorm: </a:t>
            </a:r>
            <a:r>
              <a:rPr lang="nl-NL" sz="2600" dirty="0" smtClean="0"/>
              <a:t>Filmfragment </a:t>
            </a:r>
            <a:r>
              <a:rPr lang="nl-NL" sz="2600" dirty="0"/>
              <a:t>bekijken, aan de hand van de volgende kijkvragen</a:t>
            </a:r>
            <a:r>
              <a:rPr lang="nl-NL" sz="2600" dirty="0" smtClean="0"/>
              <a:t>:</a:t>
            </a:r>
          </a:p>
          <a:p>
            <a:pPr marL="0" indent="0">
              <a:buNone/>
            </a:pPr>
            <a:endParaRPr lang="nl-NL" sz="2600" dirty="0"/>
          </a:p>
          <a:p>
            <a:r>
              <a:rPr lang="nl-NL" sz="2600" dirty="0" smtClean="0"/>
              <a:t>Hoeveel </a:t>
            </a:r>
            <a:r>
              <a:rPr lang="nl-NL" sz="2600" dirty="0"/>
              <a:t>leerlingen zitten er in een leerroute?</a:t>
            </a:r>
          </a:p>
          <a:p>
            <a:pPr lvl="0"/>
            <a:r>
              <a:rPr lang="nl-NL" sz="2600" dirty="0"/>
              <a:t>Welk(e) domein(en) is/zijn door jullie school gekozen?</a:t>
            </a:r>
          </a:p>
          <a:p>
            <a:pPr lvl="0"/>
            <a:r>
              <a:rPr lang="nl-NL" sz="2600" dirty="0"/>
              <a:t>De leerkracht vertelt over het werken met betekenisvolle taalsituaties met behulp van thema`s.  Is dat op jullie school ook de manier van aanpak? Hoe lijkt het je om op deze manier te werken met behulp van leerroutes/domeinen en doelen?</a:t>
            </a:r>
          </a:p>
          <a:p>
            <a:pPr marL="0" indent="0">
              <a:buNone/>
            </a:pPr>
            <a:endParaRPr lang="nl-NL" sz="2000" dirty="0"/>
          </a:p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endParaRPr lang="nl-NL" altLang="nl-NL" sz="2000" dirty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25126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Overzicht bijeenkomsten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052736"/>
            <a:ext cx="7488832" cy="4618856"/>
          </a:xfrm>
        </p:spPr>
        <p:txBody>
          <a:bodyPr/>
          <a:lstStyle/>
          <a:p>
            <a:pPr>
              <a:buNone/>
            </a:pPr>
            <a:endParaRPr lang="nl-NL" sz="2000" dirty="0" smtClean="0"/>
          </a:p>
          <a:p>
            <a:pPr>
              <a:buNone/>
            </a:pPr>
            <a:r>
              <a:rPr lang="nl-NL" sz="2000" dirty="0" smtClean="0"/>
              <a:t>Bijeenkomst 1		Visie en </a:t>
            </a:r>
            <a:r>
              <a:rPr lang="nl-NL" sz="2000" smtClean="0"/>
              <a:t>uitgangspunten </a:t>
            </a:r>
          </a:p>
          <a:p>
            <a:pPr>
              <a:buNone/>
            </a:pPr>
            <a:r>
              <a:rPr lang="nl-NL" sz="2000" smtClean="0"/>
              <a:t>Bijeenkomst </a:t>
            </a:r>
            <a:r>
              <a:rPr lang="nl-NL" sz="2000" dirty="0" smtClean="0"/>
              <a:t>2 		Beginsituatie bepalen en leerling plaatsen in 					leerroute</a:t>
            </a:r>
          </a:p>
          <a:p>
            <a:pPr>
              <a:buNone/>
            </a:pPr>
            <a:r>
              <a:rPr lang="nl-NL" sz="2000" b="1" dirty="0" smtClean="0"/>
              <a:t>Bijeenkomst 3		Doelen selecteren en vastleggen (werkgroep)</a:t>
            </a:r>
          </a:p>
          <a:p>
            <a:pPr>
              <a:buNone/>
            </a:pPr>
            <a:r>
              <a:rPr lang="nl-NL" sz="2000" dirty="0" smtClean="0"/>
              <a:t>Bijeenkomst 4		Formuleren van onderwijsaanbod</a:t>
            </a:r>
          </a:p>
          <a:p>
            <a:pPr>
              <a:buNone/>
            </a:pPr>
            <a:r>
              <a:rPr lang="nl-NL" sz="2000" dirty="0" smtClean="0"/>
              <a:t>Bijeenkomst 5		Uitvoeren en evalueren van onderwijsaanbod</a:t>
            </a:r>
          </a:p>
          <a:p>
            <a:pPr>
              <a:buNone/>
            </a:pPr>
            <a:r>
              <a:rPr lang="nl-NL" sz="2000" dirty="0" smtClean="0"/>
              <a:t>Bijeenkomst 6		Evalueren op leerlingniveau</a:t>
            </a:r>
            <a:endParaRPr lang="nl-NL" sz="2000" dirty="0"/>
          </a:p>
          <a:p>
            <a:pPr>
              <a:buNone/>
            </a:pPr>
            <a:r>
              <a:rPr lang="nl-NL" sz="2000" dirty="0" smtClean="0"/>
              <a:t>Bijeenkomst 7		Evalueren op schoolniveau</a:t>
            </a:r>
          </a:p>
          <a:p>
            <a:endParaRPr lang="nl-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15815-2FCA-4E60-9470-7607BA9BE3B2}" type="slidenum">
              <a:rPr lang="nl-NL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68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/>
          <a:lstStyle/>
          <a:p>
            <a:pPr algn="l" eaLnBrk="1" hangingPunct="1"/>
            <a:r>
              <a:rPr lang="nl-NL" altLang="nl-NL" dirty="0" smtClean="0"/>
              <a:t>Doel van bijeenkomst 3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sp>
        <p:nvSpPr>
          <p:cNvPr id="2" name="Rechthoek 1"/>
          <p:cNvSpPr/>
          <p:nvPr/>
        </p:nvSpPr>
        <p:spPr>
          <a:xfrm>
            <a:off x="1835696" y="1844824"/>
            <a:ext cx="61926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2000" dirty="0" smtClean="0"/>
              <a:t>Vastleggen </a:t>
            </a:r>
            <a:r>
              <a:rPr lang="nl-NL" sz="2000" dirty="0"/>
              <a:t>van gezamenlijke keuzes in doelen voor een vooraf vastgestelde periode aan de hand van de overzichten van leerroutes. </a:t>
            </a:r>
            <a:endParaRPr lang="nl-NL" sz="2000" dirty="0" smtClean="0"/>
          </a:p>
          <a:p>
            <a:r>
              <a:rPr lang="nl-NL" sz="2000" dirty="0"/>
              <a:t>	</a:t>
            </a:r>
            <a:endParaRPr lang="nl-NL" sz="2000" dirty="0" smtClean="0"/>
          </a:p>
          <a:p>
            <a:r>
              <a:rPr lang="nl-NL" sz="2000" dirty="0" smtClean="0"/>
              <a:t>NB   Bij </a:t>
            </a:r>
            <a:r>
              <a:rPr lang="nl-NL" sz="2000" dirty="0"/>
              <a:t>het selecteren van doelen is het van belang om </a:t>
            </a:r>
            <a:endParaRPr lang="nl-NL" sz="2000" dirty="0" smtClean="0"/>
          </a:p>
          <a:p>
            <a:r>
              <a:rPr lang="nl-NL" sz="2000" dirty="0"/>
              <a:t>	</a:t>
            </a:r>
            <a:r>
              <a:rPr lang="nl-NL" sz="2000" dirty="0" smtClean="0"/>
              <a:t>te </a:t>
            </a:r>
            <a:r>
              <a:rPr lang="nl-NL" sz="2000" dirty="0"/>
              <a:t>inventariseren in hoeverre taaldomeinen met </a:t>
            </a:r>
            <a:endParaRPr lang="nl-NL" sz="2000" dirty="0" smtClean="0"/>
          </a:p>
          <a:p>
            <a:r>
              <a:rPr lang="nl-NL" sz="2000" dirty="0"/>
              <a:t>	</a:t>
            </a:r>
            <a:r>
              <a:rPr lang="nl-NL" sz="2000" dirty="0" smtClean="0"/>
              <a:t>elkaar </a:t>
            </a:r>
            <a:r>
              <a:rPr lang="nl-NL" sz="2000" dirty="0"/>
              <a:t>kunnen worden geïntegreerd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2000" dirty="0" smtClean="0"/>
              <a:t>Geselecteerde </a:t>
            </a:r>
            <a:r>
              <a:rPr lang="nl-NL" sz="2000" dirty="0"/>
              <a:t>doelen worden opgenomen in een document, bijv. het groepsplan</a:t>
            </a:r>
          </a:p>
        </p:txBody>
      </p:sp>
    </p:spTree>
    <p:extLst>
      <p:ext uri="{BB962C8B-B14F-4D97-AF65-F5344CB8AC3E}">
        <p14:creationId xmlns:p14="http://schemas.microsoft.com/office/powerpoint/2010/main" val="5025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292101"/>
            <a:ext cx="8229600" cy="1143000"/>
          </a:xfrm>
        </p:spPr>
        <p:txBody>
          <a:bodyPr/>
          <a:lstStyle/>
          <a:p>
            <a:pPr algn="l"/>
            <a:r>
              <a:rPr lang="nl-NL" dirty="0" smtClean="0"/>
              <a:t>Inhoud bijeenkomst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00200"/>
            <a:ext cx="8229600" cy="4525963"/>
          </a:xfrm>
        </p:spPr>
        <p:txBody>
          <a:bodyPr>
            <a:normAutofit/>
          </a:bodyPr>
          <a:lstStyle/>
          <a:p>
            <a:r>
              <a:rPr lang="nl-NL" sz="2000" dirty="0" smtClean="0"/>
              <a:t>Presentatie</a:t>
            </a:r>
          </a:p>
          <a:p>
            <a:r>
              <a:rPr lang="nl-NL" sz="2000" dirty="0" smtClean="0"/>
              <a:t>Opdracht 1: Selectie van doelen</a:t>
            </a:r>
          </a:p>
          <a:p>
            <a:r>
              <a:rPr lang="nl-NL" sz="2000" dirty="0" smtClean="0"/>
              <a:t>Opdracht 2: Filmfragment</a:t>
            </a:r>
          </a:p>
        </p:txBody>
      </p:sp>
    </p:spTree>
    <p:extLst>
      <p:ext uri="{BB962C8B-B14F-4D97-AF65-F5344CB8AC3E}">
        <p14:creationId xmlns:p14="http://schemas.microsoft.com/office/powerpoint/2010/main" val="18219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315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>Wat op te nemen in groepsplan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657212" y="1166019"/>
            <a:ext cx="78295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Tx/>
              <a:buNone/>
              <a:defRPr sz="3200" kern="12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–"/>
              <a:defRPr sz="2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•"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–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»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 smtClean="0"/>
              <a:t>   leerroute</a:t>
            </a:r>
          </a:p>
          <a:p>
            <a:r>
              <a:rPr lang="nl-NL" sz="2800" dirty="0"/>
              <a:t>	</a:t>
            </a:r>
          </a:p>
          <a:p>
            <a:r>
              <a:rPr lang="nl-NL" sz="2800" dirty="0" smtClean="0"/>
              <a:t>	</a:t>
            </a:r>
            <a:r>
              <a:rPr lang="nl-NL" sz="2800" dirty="0"/>
              <a:t> </a:t>
            </a:r>
            <a:r>
              <a:rPr lang="nl-NL" sz="2800" dirty="0" smtClean="0"/>
              <a:t>     domein    		             groepsplan</a:t>
            </a:r>
          </a:p>
          <a:p>
            <a:r>
              <a:rPr lang="nl-NL" sz="2800" dirty="0" smtClean="0"/>
              <a:t> 		</a:t>
            </a:r>
          </a:p>
          <a:p>
            <a:r>
              <a:rPr lang="nl-NL" sz="2800" dirty="0"/>
              <a:t> </a:t>
            </a:r>
            <a:r>
              <a:rPr lang="nl-NL" sz="2800" dirty="0" smtClean="0"/>
              <a:t>                 keuze in subdoelen</a:t>
            </a:r>
            <a:endParaRPr lang="nl-NL" sz="2800" dirty="0"/>
          </a:p>
          <a:p>
            <a:endParaRPr lang="nl-NL" sz="2800" dirty="0" smtClean="0"/>
          </a:p>
          <a:p>
            <a:r>
              <a:rPr lang="nl-NL" sz="2800" dirty="0"/>
              <a:t>	</a:t>
            </a:r>
            <a:r>
              <a:rPr lang="nl-NL" sz="2800" dirty="0" smtClean="0"/>
              <a:t>	    activiteiten </a:t>
            </a:r>
            <a:r>
              <a:rPr lang="nl-NL" sz="2800" dirty="0"/>
              <a:t>en materialen</a:t>
            </a:r>
          </a:p>
        </p:txBody>
      </p:sp>
      <p:cxnSp>
        <p:nvCxnSpPr>
          <p:cNvPr id="6" name="Elbow Connector 6"/>
          <p:cNvCxnSpPr/>
          <p:nvPr/>
        </p:nvCxnSpPr>
        <p:spPr>
          <a:xfrm rot="16200000" flipH="1">
            <a:off x="2951820" y="2672916"/>
            <a:ext cx="648072" cy="5760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16200000" flipH="1">
            <a:off x="3966540" y="3753036"/>
            <a:ext cx="648072" cy="5760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6"/>
          <p:cNvCxnSpPr/>
          <p:nvPr/>
        </p:nvCxnSpPr>
        <p:spPr>
          <a:xfrm rot="16200000" flipH="1">
            <a:off x="2159732" y="1736812"/>
            <a:ext cx="648072" cy="5760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15"/>
          <p:cNvSpPr/>
          <p:nvPr/>
        </p:nvSpPr>
        <p:spPr>
          <a:xfrm>
            <a:off x="5112060" y="1251946"/>
            <a:ext cx="1080120" cy="23762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4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>Format domeindeling: </a:t>
            </a:r>
            <a:br>
              <a:rPr lang="nl-NL" altLang="nl-NL" dirty="0" smtClean="0"/>
            </a:br>
            <a:r>
              <a:rPr lang="nl-NL" altLang="nl-NL" dirty="0" smtClean="0"/>
              <a:t>ingevuld vanuit bijeenkomst 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943100" y="2863850"/>
          <a:ext cx="5257799" cy="2349500"/>
        </p:xfrm>
        <a:graphic>
          <a:graphicData uri="http://schemas.openxmlformats.org/drawingml/2006/table">
            <a:tbl>
              <a:tblPr/>
              <a:tblGrid>
                <a:gridCol w="1571998"/>
                <a:gridCol w="1060717"/>
                <a:gridCol w="1022562"/>
                <a:gridCol w="1602522"/>
              </a:tblGrid>
              <a:tr h="2349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Bijlage 2.3:  Format Domeinindeling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Bijeenkomst 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leerroute 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leerroute 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leerroute 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domein: spreken &amp;gesprekken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domein: luisteren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domein: lezen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domein: schrijven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4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/>
          <a:lstStyle/>
          <a:p>
            <a:pPr algn="l" eaLnBrk="1" hangingPunct="1"/>
            <a:r>
              <a:rPr lang="nl-NL" altLang="nl-NL" dirty="0" smtClean="0"/>
              <a:t>Voorbeeld uitwerking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7047"/>
            <a:ext cx="7483744" cy="470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rved Right Arrow 5"/>
          <p:cNvSpPr/>
          <p:nvPr/>
        </p:nvSpPr>
        <p:spPr>
          <a:xfrm>
            <a:off x="3851920" y="1916832"/>
            <a:ext cx="792088" cy="1224136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608696" y="1844824"/>
            <a:ext cx="2592288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/>
              <a:t>Voorbeeld van een leerdoel </a:t>
            </a:r>
            <a:endParaRPr lang="nl-NL" sz="1600" b="1" dirty="0" smtClean="0"/>
          </a:p>
          <a:p>
            <a:r>
              <a:rPr lang="nl-NL" sz="1600" b="1" dirty="0" smtClean="0"/>
              <a:t>lezen </a:t>
            </a:r>
            <a:r>
              <a:rPr lang="nl-NL" sz="1600" b="1" dirty="0"/>
              <a:t>uit groep 5/6</a:t>
            </a:r>
          </a:p>
        </p:txBody>
      </p:sp>
    </p:spTree>
    <p:extLst>
      <p:ext uri="{BB962C8B-B14F-4D97-AF65-F5344CB8AC3E}">
        <p14:creationId xmlns:p14="http://schemas.microsoft.com/office/powerpoint/2010/main" val="18389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/>
          <a:lstStyle/>
          <a:p>
            <a:pPr algn="l" eaLnBrk="1" hangingPunct="1"/>
            <a:r>
              <a:rPr lang="nl-NL" altLang="nl-NL" dirty="0" smtClean="0"/>
              <a:t>Leerroute 2 : lezen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043608" y="1700808"/>
            <a:ext cx="7416824" cy="399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Tx/>
              <a:buNone/>
              <a:defRPr sz="3200" kern="12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–"/>
              <a:defRPr sz="2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•"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–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»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 smtClean="0"/>
              <a:t>Tot en met eind groep 6 beheersingsniveau: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2000" dirty="0" smtClean="0"/>
              <a:t>Herkent specifieke informatie (personen, dieren, gebeurtenissen, plaats)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2000" dirty="0" smtClean="0"/>
              <a:t>Haalt belangrijke informatie uit de tekst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2000" dirty="0" smtClean="0"/>
              <a:t>Leeft mee met de personage</a:t>
            </a:r>
          </a:p>
          <a:p>
            <a:pPr marL="457200" indent="-457200">
              <a:buFont typeface="Wingdings" pitchFamily="2" charset="2"/>
              <a:buChar char="Ø"/>
            </a:pPr>
            <a:endParaRPr lang="nl-NL" sz="20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nl-NL" sz="2000" b="1" dirty="0" smtClean="0"/>
              <a:t>Andere doelen allemaal ook aanbieden!</a:t>
            </a:r>
          </a:p>
        </p:txBody>
      </p:sp>
    </p:spTree>
    <p:extLst>
      <p:ext uri="{BB962C8B-B14F-4D97-AF65-F5344CB8AC3E}">
        <p14:creationId xmlns:p14="http://schemas.microsoft.com/office/powerpoint/2010/main" val="28280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9776"/>
            <a:ext cx="7787208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>Beheersen/aanbieden: eind groep 6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043608" y="1600200"/>
            <a:ext cx="7344816" cy="406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Tx/>
              <a:buNone/>
              <a:defRPr sz="3200" kern="12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–"/>
              <a:defRPr sz="28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•"/>
              <a:defRPr sz="24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–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B2403"/>
              </a:buClr>
              <a:buFont typeface="Arial" pitchFamily="34" charset="0"/>
              <a:buChar char="»"/>
              <a:defRPr sz="20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nl-NL" sz="2000" dirty="0" smtClean="0"/>
              <a:t>Legt relatie tussen informatie in de tekst en de werkelijkheid.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2000" dirty="0" smtClean="0"/>
              <a:t>Herkent emoties in de tekst, zoals verdriet, boosheid en blijdschap (fictie)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2000" dirty="0" smtClean="0"/>
              <a:t>Herkent tekstsoorten (bijvoorbeeld verhalende tekst en advertentie)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2000" dirty="0" smtClean="0"/>
              <a:t>Past alfabetische volgorde toe bij het zoeken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2000" dirty="0" smtClean="0"/>
              <a:t>Beheerst steeds meer technieken en strategieën voor woordherkenning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2000" dirty="0" smtClean="0"/>
              <a:t>Leest langere woorden en langere zinnen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2000" dirty="0" smtClean="0"/>
              <a:t>Kan een eenvoudige tekst op passend AVI-niveau goed voorlezen op toon en ritme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914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01_mage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AN xmlns="http://schemas.microsoft.com/sharepoint/v3">false</RepAN>
    <RepSector_0 xmlns="http://schemas.microsoft.com/sharepoint/v3">
      <Terms xmlns="http://schemas.microsoft.com/office/infopath/2007/PartnerControls"/>
    </RepSector_0>
    <RepDocumentType_0 xmlns="http://schemas.microsoft.com/sharepoint/v3">
      <Terms xmlns="http://schemas.microsoft.com/office/infopath/2007/PartnerControls"/>
    </RepDocumentType_0>
    <RepSectionSpecificTheme_0 xmlns="http://schemas.microsoft.com/sharepoint/v3">
      <Terms xmlns="http://schemas.microsoft.com/office/infopath/2007/PartnerControls"/>
    </RepSectionSpecificTheme_0>
    <RepProjectManager xmlns="http://schemas.microsoft.com/sharepoint/v3" xsi:nil="true"/>
    <RepAuthor_0 xmlns="http://schemas.microsoft.com/sharepoint/v3">
      <Terms xmlns="http://schemas.microsoft.com/office/infopath/2007/PartnerControls"/>
    </RepAuthor_0>
    <RepCurricularTheme_0 xmlns="http://schemas.microsoft.com/sharepoint/v3">
      <Terms xmlns="http://schemas.microsoft.com/office/infopath/2007/PartnerControls"/>
    </RepCurricularTheme_0>
    <RepSection_0 xmlns="http://schemas.microsoft.com/sharepoint/v3">
      <Terms xmlns="http://schemas.microsoft.com/office/infopath/2007/PartnerControls"/>
    </RepSection_0>
    <RepSummary xmlns="http://schemas.microsoft.com/sharepoint/v3" xsi:nil="true"/>
    <RepRelationOtherSloProjects xmlns="http://schemas.microsoft.com/sharepoint/v3" xsi:nil="true"/>
    <TaxCatchAll xmlns="7106a2ac-038a-457f-8b58-ec67130d9d6d"/>
    <RepFileFormat_0 xmlns="http://schemas.microsoft.com/sharepoint/v3">
      <Terms xmlns="http://schemas.microsoft.com/office/infopath/2007/PartnerControls"/>
    </RepFileFormat_0>
    <RepYear_0 xmlns="http://schemas.microsoft.com/sharepoint/v3">
      <Terms xmlns="http://schemas.microsoft.com/office/infopath/2007/PartnerControls"/>
    </RepYear_0>
    <RepANNumber xmlns="http://schemas.microsoft.com/sharepoint/v3" xsi:nil="true"/>
    <RepAreasOfExpertise_0 xmlns="http://schemas.microsoft.com/sharepoint/v3">
      <Terms xmlns="http://schemas.microsoft.com/office/infopath/2007/PartnerControls"/>
    </RepAreasOfExpertise_0>
    <RepSubjectContent_0 xmlns="http://schemas.microsoft.com/sharepoint/v3">
      <Terms xmlns="http://schemas.microsoft.com/office/infopath/2007/PartnerControls"/>
    </RepSubjectContent_0>
    <RepIsbn xmlns="http://schemas.microsoft.com/sharepoint/v3" xsi:nil="true"/>
    <RepAuthorInternal xmlns="http://schemas.microsoft.com/sharepoint/v3">
      <UserInfo>
        <DisplayName/>
        <AccountId xsi:nil="true"/>
        <AccountType/>
      </UserInfo>
    </RepAuthorInternal>
    <RepProjectName xmlns="http://schemas.microsoft.com/sharepoint/v3">Passende perspectieven</RepProjectName>
    <RepApaNotation xmlns="http://schemas.microsoft.com/sharepoint/v3" xsi:nil="true"/>
    <_dlc_DocId xmlns="7106a2ac-038a-457f-8b58-ec67130d9d6d">47XQ5P3E4USX-10-2466</_dlc_DocId>
    <_dlc_DocIdUrl xmlns="7106a2ac-038a-457f-8b58-ec67130d9d6d">
      <Url>http://downloads.slo.nl/_layouts/15/DocIdRedir.aspx?ID=47XQ5P3E4USX-10-2466</Url>
      <Description>47XQ5P3E4USX-10-2466</Description>
    </_dlc_DocIdUrl>
  </documentManagement>
</p:properties>
</file>

<file path=customXml/itemProps1.xml><?xml version="1.0" encoding="utf-8"?>
<ds:datastoreItem xmlns:ds="http://schemas.openxmlformats.org/officeDocument/2006/customXml" ds:itemID="{6110CE4F-C02D-402C-B7BC-43B996598991}"/>
</file>

<file path=customXml/itemProps2.xml><?xml version="1.0" encoding="utf-8"?>
<ds:datastoreItem xmlns:ds="http://schemas.openxmlformats.org/officeDocument/2006/customXml" ds:itemID="{F871EA64-DD5A-4990-8086-B89ACFA66908}"/>
</file>

<file path=customXml/itemProps3.xml><?xml version="1.0" encoding="utf-8"?>
<ds:datastoreItem xmlns:ds="http://schemas.openxmlformats.org/officeDocument/2006/customXml" ds:itemID="{CA0080A7-87AB-4D4F-B187-2CB78710050A}"/>
</file>

<file path=customXml/itemProps4.xml><?xml version="1.0" encoding="utf-8"?>
<ds:datastoreItem xmlns:ds="http://schemas.openxmlformats.org/officeDocument/2006/customXml" ds:itemID="{CF448D8B-79BE-4E71-A688-1FC2EFB46224}"/>
</file>

<file path=docProps/app.xml><?xml version="1.0" encoding="utf-8"?>
<Properties xmlns="http://schemas.openxmlformats.org/officeDocument/2006/extended-properties" xmlns:vt="http://schemas.openxmlformats.org/officeDocument/2006/docPropsVTypes">
  <Template>Presentatie_01_magenta</Template>
  <TotalTime>1018</TotalTime>
  <Words>401</Words>
  <Application>Microsoft Office PowerPoint</Application>
  <PresentationFormat>Diavoorstelling (4:3)</PresentationFormat>
  <Paragraphs>143</Paragraphs>
  <Slides>17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Presentatie_01_magenta</vt:lpstr>
      <vt:lpstr>PowerPoint-presentatie</vt:lpstr>
      <vt:lpstr>  Overzicht bijeenkomsten  </vt:lpstr>
      <vt:lpstr>Doel van bijeenkomst 3</vt:lpstr>
      <vt:lpstr>Inhoud bijeenkomst 3</vt:lpstr>
      <vt:lpstr>Wat op te nemen in groepsplan</vt:lpstr>
      <vt:lpstr>Format domeindeling:  ingevuld vanuit bijeenkomst 2</vt:lpstr>
      <vt:lpstr>Voorbeeld uitwerking</vt:lpstr>
      <vt:lpstr>Leerroute 2 : lezen</vt:lpstr>
      <vt:lpstr>Beheersen/aanbieden: eind groep 6</vt:lpstr>
      <vt:lpstr>Opbouw in complexiteit (lezen)</vt:lpstr>
      <vt:lpstr>Onderwerpen</vt:lpstr>
      <vt:lpstr>Leerroute 2: Voorbeelden van soorten teksten, eind groep 6</vt:lpstr>
      <vt:lpstr>Opdracht 1: Selectie van doelen</vt:lpstr>
      <vt:lpstr>Voorbeeldformat Bijlage 3.2 Clustering van leerroutes</vt:lpstr>
      <vt:lpstr>Voorbeeldformat Bijlage 3.3: Clustering per domein</vt:lpstr>
      <vt:lpstr>Voorbeeldformat Bijlage 3.4:  Clustering cirkels</vt:lpstr>
      <vt:lpstr>Opdracht 2: Bekijken filmfragment</vt:lpstr>
    </vt:vector>
  </TitlesOfParts>
  <Company>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Desirée Houkema</dc:creator>
  <cp:lastModifiedBy>Christel Broekmaat</cp:lastModifiedBy>
  <cp:revision>76</cp:revision>
  <cp:lastPrinted>2014-03-19T09:44:50Z</cp:lastPrinted>
  <dcterms:created xsi:type="dcterms:W3CDTF">2013-11-15T10:33:01Z</dcterms:created>
  <dcterms:modified xsi:type="dcterms:W3CDTF">2014-09-09T11:29:08Z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0x010100D2854694664375418C0DFD97ECA4320E</vt:lpwstr>
  </property>
  <property fmtid="{D5CDD505-2E9C-101B-9397-08002B2CF9AE}" pid="3" name="_dlc_DocIdItemGuid">
    <vt:lpwstr>0bac8450-13b1-46e6-8dda-fce4e511996e</vt:lpwstr>
  </property>
  <property fmtid="{D5CDD505-2E9C-101B-9397-08002B2CF9AE}" pid="4" name="TaxKeyword">
    <vt:lpwstr/>
  </property>
  <property fmtid="{D5CDD505-2E9C-101B-9397-08002B2CF9AE}" pid="5" name="RepAreasOfExpertise">
    <vt:lpwstr/>
  </property>
  <property fmtid="{D5CDD505-2E9C-101B-9397-08002B2CF9AE}" pid="6" name="RepDocumentType">
    <vt:lpwstr/>
  </property>
  <property fmtid="{D5CDD505-2E9C-101B-9397-08002B2CF9AE}" pid="7" name="RepSectionSpecificTheme">
    <vt:lpwstr/>
  </property>
  <property fmtid="{D5CDD505-2E9C-101B-9397-08002B2CF9AE}" pid="8" name="TaxKeywordTaxHTField">
    <vt:lpwstr/>
  </property>
  <property fmtid="{D5CDD505-2E9C-101B-9397-08002B2CF9AE}" pid="9" name="RepCurricularTheme">
    <vt:lpwstr/>
  </property>
  <property fmtid="{D5CDD505-2E9C-101B-9397-08002B2CF9AE}" pid="10" name="RepSection">
    <vt:lpwstr/>
  </property>
  <property fmtid="{D5CDD505-2E9C-101B-9397-08002B2CF9AE}" pid="11" name="RepAuthor">
    <vt:lpwstr/>
  </property>
  <property fmtid="{D5CDD505-2E9C-101B-9397-08002B2CF9AE}" pid="12" name="RepSubjectContent">
    <vt:lpwstr/>
  </property>
  <property fmtid="{D5CDD505-2E9C-101B-9397-08002B2CF9AE}" pid="13" name="RepSector">
    <vt:lpwstr/>
  </property>
  <property fmtid="{D5CDD505-2E9C-101B-9397-08002B2CF9AE}" pid="14" name="RepFileFormat">
    <vt:lpwstr/>
  </property>
  <property fmtid="{D5CDD505-2E9C-101B-9397-08002B2CF9AE}" pid="15" name="RepYear">
    <vt:lpwstr/>
  </property>
</Properties>
</file>