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31" r:id="rId2"/>
    <p:sldId id="335"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Lst>
  <p:sldSz cx="9144000" cy="6858000" type="screen4x3"/>
  <p:notesSz cx="6794500" cy="9931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8B0051"/>
    <a:srgbClr val="ABA197"/>
    <a:srgbClr val="8D8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17" autoAdjust="0"/>
  </p:normalViewPr>
  <p:slideViewPr>
    <p:cSldViewPr snapToObjects="1">
      <p:cViewPr>
        <p:scale>
          <a:sx n="67" d="100"/>
          <a:sy n="67" d="100"/>
        </p:scale>
        <p:origin x="-1254" y="-756"/>
      </p:cViewPr>
      <p:guideLst>
        <p:guide orient="horz" pos="900"/>
        <p:guide orient="horz" pos="2839"/>
        <p:guide orient="horz" pos="2699"/>
        <p:guide orient="horz" pos="1080"/>
        <p:guide pos="1642"/>
        <p:guide pos="1389"/>
      </p:guideLst>
    </p:cSldViewPr>
  </p:slideViewPr>
  <p:notesTextViewPr>
    <p:cViewPr>
      <p:scale>
        <a:sx n="100" d="100"/>
        <a:sy n="100" d="100"/>
      </p:scale>
      <p:origin x="0" y="0"/>
    </p:cViewPr>
  </p:notesTextViewPr>
  <p:sorterViewPr>
    <p:cViewPr>
      <p:scale>
        <a:sx n="100" d="100"/>
        <a:sy n="100" d="100"/>
      </p:scale>
      <p:origin x="0" y="12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E08B6D4-5DD9-4C53-B14C-8756226F6A8D}" type="datetimeFigureOut">
              <a:rPr lang="nl-NL" smtClean="0"/>
              <a:t>11-8-2014</a:t>
            </a:fld>
            <a:endParaRPr lang="nl-NL"/>
          </a:p>
        </p:txBody>
      </p:sp>
      <p:sp>
        <p:nvSpPr>
          <p:cNvPr id="4" name="Tijdelijke aanduiding voor dia-afbeelding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0A9A77E-D0E2-4AC2-B1E7-68246F389E17}" type="slidenum">
              <a:rPr lang="nl-NL" smtClean="0"/>
              <a:t>‹nr.›</a:t>
            </a:fld>
            <a:endParaRPr lang="nl-NL"/>
          </a:p>
        </p:txBody>
      </p:sp>
    </p:spTree>
    <p:extLst>
      <p:ext uri="{BB962C8B-B14F-4D97-AF65-F5344CB8AC3E}">
        <p14:creationId xmlns:p14="http://schemas.microsoft.com/office/powerpoint/2010/main" val="354814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C8FAE1-6291-422A-A8E3-C80B716CB6D2}" type="slidenum">
              <a:rPr lang="nl-NL"/>
              <a:pPr fontAlgn="base">
                <a:spcBef>
                  <a:spcPct val="0"/>
                </a:spcBef>
                <a:spcAft>
                  <a:spcPct val="0"/>
                </a:spcAft>
              </a:pPr>
              <a:t>2</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6779485C-379C-4BBA-B22E-B478F11BCCF9}" type="slidenum">
              <a:rPr lang="nl-NL" smtClean="0"/>
              <a:pPr>
                <a:defRPr/>
              </a:pPr>
              <a:t>17</a:t>
            </a:fld>
            <a:endParaRPr 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Bij het doel ‘ontwikkelen</a:t>
            </a:r>
            <a:r>
              <a:rPr lang="nl-NL" baseline="0" dirty="0" smtClean="0"/>
              <a:t> van vermenigvuldigtaal’ zie je verschil ontstaan tussen de leerroutes 1, 2 en 3.</a:t>
            </a:r>
          </a:p>
          <a:p>
            <a:endParaRPr lang="nl-NL" baseline="0" dirty="0" smtClean="0"/>
          </a:p>
          <a:p>
            <a:r>
              <a:rPr lang="nl-NL" baseline="0" dirty="0" smtClean="0"/>
              <a:t>Alle leerlingen moeten het x-teken kennen.</a:t>
            </a:r>
          </a:p>
          <a:p>
            <a:r>
              <a:rPr lang="nl-NL" baseline="0" dirty="0" smtClean="0"/>
              <a:t>Alle leerlingen moeten een vermenigvuldigsituatie kunnen omzetten in een keersom </a:t>
            </a:r>
          </a:p>
          <a:p>
            <a:r>
              <a:rPr lang="nl-NL" baseline="0" dirty="0" smtClean="0"/>
              <a:t> </a:t>
            </a:r>
          </a:p>
          <a:p>
            <a:r>
              <a:rPr lang="nl-NL" baseline="0" dirty="0" smtClean="0"/>
              <a:t>Blauw = investeren in het doel</a:t>
            </a:r>
          </a:p>
          <a:p>
            <a:r>
              <a:rPr lang="nl-NL" baseline="0" dirty="0" smtClean="0"/>
              <a:t>Midden-blauw= wel investeren maar niet te lang</a:t>
            </a:r>
          </a:p>
          <a:p>
            <a:r>
              <a:rPr lang="nl-NL" baseline="0" dirty="0" smtClean="0"/>
              <a:t>Licht-blauw= niet investeren.</a:t>
            </a:r>
            <a:endParaRPr lang="nl-NL" dirty="0"/>
          </a:p>
        </p:txBody>
      </p:sp>
      <p:sp>
        <p:nvSpPr>
          <p:cNvPr id="4" name="Slide Number Placeholder 3"/>
          <p:cNvSpPr>
            <a:spLocks noGrp="1"/>
          </p:cNvSpPr>
          <p:nvPr>
            <p:ph type="sldNum" sz="quarter" idx="10"/>
          </p:nvPr>
        </p:nvSpPr>
        <p:spPr/>
        <p:txBody>
          <a:bodyPr/>
          <a:lstStyle/>
          <a:p>
            <a:pPr>
              <a:defRPr/>
            </a:pPr>
            <a:fld id="{6779485C-379C-4BBA-B22E-B478F11BCCF9}" type="slidenum">
              <a:rPr lang="nl-NL" smtClean="0"/>
              <a:pPr>
                <a:defRPr/>
              </a:pPr>
              <a:t>18</a:t>
            </a:fld>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Gebruik hier de casus met de discussie over het al of niet aanbieden</a:t>
            </a:r>
            <a:r>
              <a:rPr lang="nl-NL" baseline="0" dirty="0" smtClean="0"/>
              <a:t> van tafels (zie bijlagen 3.3)</a:t>
            </a:r>
          </a:p>
          <a:p>
            <a:endParaRPr lang="nl-NL" baseline="0" dirty="0" smtClean="0"/>
          </a:p>
          <a:p>
            <a:r>
              <a:rPr lang="nl-NL" dirty="0" smtClean="0"/>
              <a:t>Hier vaak</a:t>
            </a:r>
            <a:r>
              <a:rPr lang="nl-NL" baseline="0" dirty="0" smtClean="0"/>
              <a:t> de discussie dat er van leerroute 1 naar 3 een verschraling in leerstof zou zijn, schrappen van bijvoorbeeld de tafels van 6 t/m 9, kan dat zomaar?</a:t>
            </a:r>
          </a:p>
          <a:p>
            <a:endParaRPr lang="nl-NL" baseline="0" dirty="0" smtClean="0"/>
          </a:p>
          <a:p>
            <a:r>
              <a:rPr lang="nl-NL" dirty="0" smtClean="0"/>
              <a:t>Als</a:t>
            </a:r>
            <a:r>
              <a:rPr lang="nl-NL" baseline="0" dirty="0" smtClean="0"/>
              <a:t> de leerling relaties legt tussen getallen en handige strategieen gebruikt zijn er minder ‘zweetsommen’ en blijkt hij veel ‘weetsommen’ te kunnen.</a:t>
            </a:r>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nl-NL" dirty="0" smtClean="0"/>
          </a:p>
          <a:p>
            <a:pPr fontAlgn="auto">
              <a:spcBef>
                <a:spcPts val="0"/>
              </a:spcBef>
              <a:spcAft>
                <a:spcPts val="0"/>
              </a:spcAft>
              <a:defRPr/>
            </a:pPr>
            <a:r>
              <a:rPr lang="nl-NL" dirty="0" smtClean="0"/>
              <a:t>In de</a:t>
            </a:r>
            <a:r>
              <a:rPr lang="nl-NL" baseline="0" dirty="0" smtClean="0"/>
              <a:t> </a:t>
            </a:r>
            <a:r>
              <a:rPr lang="nl-NL" dirty="0" smtClean="0"/>
              <a:t>lesvoorbereiding heeft de leerkracht van groep 4:</a:t>
            </a:r>
          </a:p>
          <a:p>
            <a:pPr fontAlgn="auto">
              <a:spcBef>
                <a:spcPts val="0"/>
              </a:spcBef>
              <a:spcAft>
                <a:spcPts val="0"/>
              </a:spcAft>
              <a:defRPr/>
            </a:pPr>
            <a:endParaRPr lang="nl-NL" baseline="0" dirty="0" smtClean="0"/>
          </a:p>
          <a:p>
            <a:pPr marL="230475" indent="-230475" fontAlgn="auto">
              <a:spcBef>
                <a:spcPts val="0"/>
              </a:spcBef>
              <a:spcAft>
                <a:spcPts val="0"/>
              </a:spcAft>
              <a:buFontTx/>
              <a:buAutoNum type="arabicParenR"/>
              <a:defRPr/>
            </a:pPr>
            <a:r>
              <a:rPr lang="nl-NL" dirty="0" smtClean="0"/>
              <a:t>Een</a:t>
            </a:r>
            <a:r>
              <a:rPr lang="nl-NL" baseline="0" dirty="0" smtClean="0"/>
              <a:t> hoofddoel gekozen uit de doelenlijst, dit doel wil ze met de hele klas realiseren (basisinstructie)</a:t>
            </a:r>
          </a:p>
          <a:p>
            <a:pPr marL="230475" indent="-230475" fontAlgn="auto">
              <a:spcBef>
                <a:spcPts val="0"/>
              </a:spcBef>
              <a:spcAft>
                <a:spcPts val="0"/>
              </a:spcAft>
              <a:buFontTx/>
              <a:buAutoNum type="arabicParenR"/>
              <a:defRPr/>
            </a:pPr>
            <a:r>
              <a:rPr lang="nl-NL" baseline="0" dirty="0" smtClean="0"/>
              <a:t>Subdoelen gekozen uit de doelenlijst</a:t>
            </a:r>
          </a:p>
          <a:p>
            <a:pPr marL="230475" indent="-230475" fontAlgn="auto">
              <a:spcBef>
                <a:spcPts val="0"/>
              </a:spcBef>
              <a:spcAft>
                <a:spcPts val="0"/>
              </a:spcAft>
              <a:buFontTx/>
              <a:buAutoNum type="arabicParenR"/>
              <a:defRPr/>
            </a:pPr>
            <a:r>
              <a:rPr lang="nl-NL" baseline="0" dirty="0" smtClean="0"/>
              <a:t>Gekeken hoe de subdoelen in de leerroutes 1, 2 en 3 aan de orde komen en wat daarin verschillend is.</a:t>
            </a:r>
          </a:p>
          <a:p>
            <a:pPr marL="230475" indent="-230475" fontAlgn="auto">
              <a:spcBef>
                <a:spcPts val="0"/>
              </a:spcBef>
              <a:spcAft>
                <a:spcPts val="0"/>
              </a:spcAft>
              <a:buFontTx/>
              <a:buAutoNum type="arabicParenR"/>
              <a:defRPr/>
            </a:pPr>
            <a:r>
              <a:rPr lang="nl-NL" dirty="0" smtClean="0"/>
              <a:t>Rekenactiviteiten gekozen uit de rekenmethode voor de klassikale instructie</a:t>
            </a:r>
          </a:p>
          <a:p>
            <a:pPr marL="230475" indent="-230475" fontAlgn="auto">
              <a:spcBef>
                <a:spcPts val="0"/>
              </a:spcBef>
              <a:spcAft>
                <a:spcPts val="0"/>
              </a:spcAft>
              <a:buFontTx/>
              <a:buAutoNum type="arabicParenR"/>
              <a:defRPr/>
            </a:pPr>
            <a:r>
              <a:rPr lang="nl-NL" baseline="0" dirty="0" smtClean="0"/>
              <a:t>Rekenactiviteiten die geschikt zijn voor verwerking /verlengde instructie</a:t>
            </a:r>
          </a:p>
          <a:p>
            <a:pPr marL="230475" indent="-230475" fontAlgn="auto">
              <a:spcBef>
                <a:spcPts val="0"/>
              </a:spcBef>
              <a:spcAft>
                <a:spcPts val="0"/>
              </a:spcAft>
              <a:buFontTx/>
              <a:buNone/>
              <a:defRPr/>
            </a:pPr>
            <a:endParaRPr lang="nl-NL" dirty="0" smtClean="0"/>
          </a:p>
          <a:p>
            <a:pPr marL="230475" indent="-230475" fontAlgn="auto">
              <a:spcBef>
                <a:spcPts val="0"/>
              </a:spcBef>
              <a:spcAft>
                <a:spcPts val="0"/>
              </a:spcAft>
              <a:defRPr/>
            </a:pPr>
            <a:endParaRPr lang="nl-NL" dirty="0" smtClean="0"/>
          </a:p>
          <a:p>
            <a:pPr fontAlgn="auto">
              <a:spcBef>
                <a:spcPts val="0"/>
              </a:spcBef>
              <a:spcAft>
                <a:spcPts val="0"/>
              </a:spcAft>
              <a:defRPr/>
            </a:pPr>
            <a:endParaRPr lang="nl-NL"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3AB743-8838-49B4-99E8-68300AF62041}" type="slidenum">
              <a:rPr lang="nl-NL"/>
              <a:pPr fontAlgn="base">
                <a:spcBef>
                  <a:spcPct val="0"/>
                </a:spcBef>
                <a:spcAft>
                  <a:spcPct val="0"/>
                </a:spcAft>
              </a:pPr>
              <a:t>23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Zie ERWD protocol, hoofdstuk 4 voor toelichting van</a:t>
            </a:r>
            <a:r>
              <a:rPr lang="nl-NL" baseline="0" dirty="0" smtClean="0"/>
              <a:t> het hoofdlijnenmodel (p75) en de beschrijving van de 4 fasen in dit model.</a:t>
            </a:r>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Scaffolding is een orthodidactisch uitgangspunt</a:t>
            </a:r>
            <a:r>
              <a:rPr lang="nl-NL" baseline="0" dirty="0" smtClean="0"/>
              <a:t> of een leerprincipe (zie bijv Rekenproblemen, Van Luit ea, 1994).</a:t>
            </a:r>
          </a:p>
          <a:p>
            <a:r>
              <a:rPr lang="nl-NL" baseline="0" dirty="0" smtClean="0"/>
              <a:t>Scaffolding is aanbieden van extra stappen (deelstappen) in de instructie, om zo het inzicht van kinderen in basisbegrippen te versterken.</a:t>
            </a:r>
          </a:p>
          <a:p>
            <a:endParaRPr lang="nl-NL" baseline="0" dirty="0" smtClean="0"/>
          </a:p>
          <a:p>
            <a:endParaRPr lang="nl-NL" baseline="0" dirty="0" smtClean="0"/>
          </a:p>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Fragment </a:t>
            </a:r>
            <a:r>
              <a:rPr lang="nl-NL" dirty="0" smtClean="0"/>
              <a:t>1. Ina groep</a:t>
            </a:r>
            <a:r>
              <a:rPr lang="nl-NL" baseline="0" dirty="0" smtClean="0"/>
              <a:t> 4, groepjes van 5 maken, link maken</a:t>
            </a:r>
          </a:p>
          <a:p>
            <a:endParaRPr lang="nl-NL" baseline="0" dirty="0" smtClean="0"/>
          </a:p>
          <a:p>
            <a:r>
              <a:rPr lang="nl-NL" baseline="0" dirty="0" smtClean="0"/>
              <a:t>Fragment 2. Idem, nu een voorbeeld met autootjes, elke auto heeft 4 wielen, nu wordt het begrip ‘keer’ genoemd</a:t>
            </a:r>
          </a:p>
          <a:p>
            <a:r>
              <a:rPr lang="nl-NL" baseline="0" dirty="0" smtClean="0"/>
              <a:t>Aan het eind ook toelichting van de werkwijze. We maken tweetallen en ieder tweetal kiest materiaal en maakt daar groepjes mee. We komen kijken met de hele groep langs alle tafels (circuit)</a:t>
            </a:r>
          </a:p>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Scaffolding is een orthodidactisch uitgangspunt</a:t>
            </a:r>
            <a:r>
              <a:rPr lang="nl-NL" baseline="0" dirty="0" smtClean="0"/>
              <a:t> of een leerprincipe (zie bijv Rekenproblemen, Van Luit ea, 1994).</a:t>
            </a:r>
          </a:p>
          <a:p>
            <a:r>
              <a:rPr lang="nl-NL" baseline="0" dirty="0" smtClean="0"/>
              <a:t>Scaffolding is aanbieden van extra stappen (deelstappen) in de instructie, om zo het inzicht van kinderen in basisbegrippen te versterken.</a:t>
            </a:r>
          </a:p>
          <a:p>
            <a:endParaRPr lang="nl-NL" baseline="0" dirty="0" smtClean="0"/>
          </a:p>
          <a:p>
            <a:endParaRPr lang="nl-NL" baseline="0" dirty="0" smtClean="0"/>
          </a:p>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baseline="0" dirty="0" smtClean="0"/>
              <a:t>Het circuit is afgelopen, bij elk tweetal liggen groepjes (een tafelsom) op tafel. De leerkracht gaat met alle kinderen langs de tafels en vraagt per tweetal wat ze bedoeld hebben en welke sommen herkenbaar zijn…</a:t>
            </a:r>
          </a:p>
          <a:p>
            <a:endParaRPr lang="nl-NL" baseline="0" dirty="0" smtClean="0"/>
          </a:p>
          <a:p>
            <a:r>
              <a:rPr lang="nl-NL" baseline="0" dirty="0" smtClean="0"/>
              <a:t>Fragment 3. Kinderen denken kritisch mee… Er lijkt 12 x 5 te liggen… Maar, bevat elke groep wel 5 objecten? </a:t>
            </a:r>
          </a:p>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Fragment 4.</a:t>
            </a:r>
            <a:r>
              <a:rPr lang="nl-NL" baseline="0" dirty="0" smtClean="0"/>
              <a:t> Welke verwarring ontstaat hier? Hoe denkt de leerkracht en hoe heeft het groepje gedacht? </a:t>
            </a:r>
          </a:p>
          <a:p>
            <a:endParaRPr lang="nl-NL" baseline="0" dirty="0" smtClean="0"/>
          </a:p>
          <a:p>
            <a:r>
              <a:rPr lang="nl-NL" baseline="0" dirty="0" smtClean="0"/>
              <a:t>Fragment 5a en 5b. Dit zijn 2 hele korte fragmentjes, ze laten zien wat er in de groepjes is gebeurd. Fragment 5a: met theezakjes is 3 groepjes van 3 gelegd (keersom: 3x3=9).  Door de groepering zien andere leerlingen ook direct de som 3x3=9. Fragment 5b: de blokkentorens laten ook direct zien welke groepjes gevormd zijn en hoe vaak de groep voorkomt. </a:t>
            </a:r>
          </a:p>
          <a:p>
            <a:endParaRPr lang="nl-NL" baseline="0" dirty="0" smtClean="0"/>
          </a:p>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Bij binnenkomst staat deze stelling</a:t>
            </a:r>
            <a:r>
              <a:rPr lang="nl-NL" baseline="0" dirty="0" smtClean="0"/>
              <a:t> op het (smart)board…</a:t>
            </a:r>
          </a:p>
          <a:p>
            <a:endParaRPr lang="nl-NL" baseline="0" dirty="0" smtClean="0"/>
          </a:p>
          <a:p>
            <a:r>
              <a:rPr lang="nl-NL" baseline="0" dirty="0" smtClean="0"/>
              <a:t>In stilte (5 min):</a:t>
            </a:r>
          </a:p>
          <a:p>
            <a:r>
              <a:rPr lang="nl-NL" baseline="0" dirty="0" smtClean="0"/>
              <a:t>Ieder noteert in kernwoorden de eerste gedachte/mening over deze stelling en komt het geeltje op het bord plakken (muurkrant)</a:t>
            </a:r>
          </a:p>
          <a:p>
            <a:endParaRPr lang="nl-NL" baseline="0" dirty="0" smtClean="0"/>
          </a:p>
          <a:p>
            <a:r>
              <a:rPr lang="nl-NL" baseline="0" dirty="0" smtClean="0"/>
              <a:t>Plenair (5 min): We blijven bij de muurkrant staan voor toelichting/verdieping van wat is genoteerd. Hoe gaat ieder in de eigen groep om met oefenen/automatiseren?  </a:t>
            </a:r>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nl-NL" dirty="0" smtClean="0"/>
              <a:t>Voorbeeld</a:t>
            </a:r>
            <a:r>
              <a:rPr lang="nl-NL" baseline="0" dirty="0" smtClean="0"/>
              <a:t> groep 4 </a:t>
            </a:r>
            <a:endParaRPr lang="nl-NL" dirty="0" smtClean="0"/>
          </a:p>
          <a:p>
            <a:endParaRPr lang="nl-NL" dirty="0" smtClean="0"/>
          </a:p>
          <a:p>
            <a:r>
              <a:rPr lang="nl-NL" dirty="0" smtClean="0"/>
              <a:t>In het g</a:t>
            </a:r>
            <a:r>
              <a:rPr lang="nl-NL" baseline="0" dirty="0" smtClean="0"/>
              <a:t>roepsplan is vastgelegd welke leerlingen in leerroute 1, 2 en 3 zijn geplaatst.</a:t>
            </a:r>
          </a:p>
          <a:p>
            <a:endParaRPr lang="nl-NL" baseline="0" dirty="0" smtClean="0"/>
          </a:p>
          <a:p>
            <a:r>
              <a:rPr lang="nl-NL" baseline="0" dirty="0" smtClean="0"/>
              <a:t>Zie voorbeeld groepsplan groep 4, bijlage 3.5A</a:t>
            </a:r>
          </a:p>
          <a:p>
            <a:endParaRPr lang="nl-NL" baseline="0" dirty="0" smtClean="0"/>
          </a:p>
          <a:p>
            <a:endParaRPr lang="nl-NL" baseline="0" dirty="0" smtClean="0"/>
          </a:p>
          <a:p>
            <a:r>
              <a:rPr lang="nl-NL" baseline="0" dirty="0" smtClean="0"/>
              <a:t>Nu de stap van groepsplan naar lesblokplan bijlage 3.5B: Welke rekenstof ga je uit de doelenlijst vermenigvuldigen in leerroutes aanbieden? Waar vind je dat in de methode?</a:t>
            </a:r>
          </a:p>
          <a:p>
            <a:endParaRPr lang="nl-NL" baseline="0" dirty="0" smtClean="0"/>
          </a:p>
          <a:p>
            <a:pPr>
              <a:buFont typeface="Wingdings"/>
              <a:buNone/>
            </a:pPr>
            <a:r>
              <a:rPr lang="nl-NL" baseline="0" dirty="0" smtClean="0">
                <a:solidFill>
                  <a:srgbClr val="FF0000"/>
                </a:solidFill>
              </a:rPr>
              <a:t>De onderwerpen die nu genoemd zijn voor instructie komen in het lesblokplan.</a:t>
            </a:r>
          </a:p>
          <a:p>
            <a:pPr>
              <a:buFont typeface="Wingdings"/>
              <a:buNone/>
            </a:pPr>
            <a:r>
              <a:rPr lang="nl-NL" baseline="0" dirty="0" smtClean="0">
                <a:solidFill>
                  <a:srgbClr val="FF0000"/>
                </a:solidFill>
              </a:rPr>
              <a:t>In het lesblokplan komen maximaal 6 rekenonderwerpen.</a:t>
            </a:r>
          </a:p>
          <a:p>
            <a:pPr>
              <a:buFont typeface="Wingdings"/>
              <a:buNone/>
            </a:pPr>
            <a:endParaRPr lang="nl-NL" baseline="0" dirty="0" smtClean="0">
              <a:solidFill>
                <a:srgbClr val="FF0000"/>
              </a:solidFill>
            </a:endParaRPr>
          </a:p>
          <a:p>
            <a:pPr>
              <a:buFont typeface="Wingdings"/>
              <a:buNone/>
            </a:pPr>
            <a:r>
              <a:rPr lang="nl-NL" baseline="0" dirty="0" smtClean="0">
                <a:solidFill>
                  <a:srgbClr val="FF0000"/>
                </a:solidFill>
              </a:rPr>
              <a:t>Maak per onderwerp verschil in instructie- of verwerkingsniveau.</a:t>
            </a:r>
          </a:p>
          <a:p>
            <a:pPr>
              <a:buFont typeface="Wingdings"/>
              <a:buNone/>
            </a:pPr>
            <a:endParaRPr lang="nl-NL" baseline="0" dirty="0" smtClean="0">
              <a:solidFill>
                <a:srgbClr val="FF0000"/>
              </a:solidFill>
            </a:endParaRPr>
          </a:p>
          <a:p>
            <a:pPr>
              <a:buFont typeface="Wingdings"/>
              <a:buNone/>
            </a:pPr>
            <a:r>
              <a:rPr lang="nl-NL" baseline="0" dirty="0" smtClean="0">
                <a:solidFill>
                  <a:srgbClr val="FF0000"/>
                </a:solidFill>
              </a:rPr>
              <a:t>Nu in de doelenlijsten nagaan HOE de onderwerpen aan de orde moeten komen:</a:t>
            </a:r>
          </a:p>
          <a:p>
            <a:pPr>
              <a:buFont typeface="Wingdings"/>
              <a:buChar char="Ø"/>
            </a:pPr>
            <a:r>
              <a:rPr lang="nl-NL" baseline="0" dirty="0" smtClean="0">
                <a:solidFill>
                  <a:srgbClr val="FF0000"/>
                </a:solidFill>
              </a:rPr>
              <a:t> Informeel handelen (DOEN)?</a:t>
            </a:r>
          </a:p>
          <a:p>
            <a:pPr>
              <a:buFont typeface="Wingdings"/>
              <a:buChar char="Ø"/>
            </a:pPr>
            <a:r>
              <a:rPr lang="nl-NL" baseline="0" dirty="0" smtClean="0">
                <a:solidFill>
                  <a:srgbClr val="FF0000"/>
                </a:solidFill>
              </a:rPr>
              <a:t> representaties maken, realistische denkmodellen (VOORSTELLEN)</a:t>
            </a:r>
          </a:p>
          <a:p>
            <a:pPr>
              <a:buFont typeface="Wingdings"/>
              <a:buChar char="Ø"/>
            </a:pPr>
            <a:r>
              <a:rPr lang="nl-NL" baseline="0" dirty="0" smtClean="0">
                <a:solidFill>
                  <a:srgbClr val="FF0000"/>
                </a:solidFill>
              </a:rPr>
              <a:t> schematiseren, wiskundige denkmodellen (SCHEMATISEREN)</a:t>
            </a:r>
          </a:p>
          <a:p>
            <a:pPr>
              <a:buFont typeface="Wingdings"/>
              <a:buChar char="Ø"/>
            </a:pPr>
            <a:r>
              <a:rPr lang="nl-NL" baseline="0" dirty="0" smtClean="0">
                <a:solidFill>
                  <a:srgbClr val="FF0000"/>
                </a:solidFill>
              </a:rPr>
              <a:t> Symboliseren, formeel denken (DENKEN)</a:t>
            </a:r>
          </a:p>
          <a:p>
            <a:pPr>
              <a:buFont typeface="Wingdings"/>
              <a:buChar char="Ø"/>
            </a:pPr>
            <a:endParaRPr lang="nl-NL" baseline="0" dirty="0" smtClean="0">
              <a:solidFill>
                <a:srgbClr val="FF0000"/>
              </a:solidFill>
            </a:endParaRPr>
          </a:p>
          <a:p>
            <a:pPr>
              <a:buFont typeface="Wingdings"/>
              <a:buNone/>
            </a:pPr>
            <a:r>
              <a:rPr lang="nl-NL" baseline="0" dirty="0" smtClean="0">
                <a:solidFill>
                  <a:srgbClr val="FF0000"/>
                </a:solidFill>
              </a:rPr>
              <a:t>Hoe zijn de fasen van het handelingsmodel uitgewerkt in doelenlijst 3 ‘Vermenigvuldigen’?</a:t>
            </a:r>
          </a:p>
          <a:p>
            <a:pPr>
              <a:buFont typeface="Wingdings"/>
              <a:buNone/>
            </a:pPr>
            <a:endParaRPr lang="nl-NL" baseline="0" dirty="0" smtClean="0">
              <a:solidFill>
                <a:srgbClr val="FF0000"/>
              </a:solidFill>
            </a:endParaRPr>
          </a:p>
          <a:p>
            <a:pPr>
              <a:buFont typeface="Wingdings"/>
              <a:buNone/>
            </a:pPr>
            <a:endParaRPr lang="nl-NL" baseline="0" dirty="0" smtClean="0">
              <a:solidFill>
                <a:srgbClr val="FF0000"/>
              </a:solidFill>
            </a:endParaRPr>
          </a:p>
          <a:p>
            <a:pPr>
              <a:buFont typeface="Wingdings"/>
              <a:buNone/>
            </a:pPr>
            <a:endParaRPr lang="nl-NL" baseline="0" dirty="0" smtClean="0">
              <a:solidFill>
                <a:srgbClr val="FF0000"/>
              </a:solidFill>
            </a:endParaRPr>
          </a:p>
          <a:p>
            <a:pPr>
              <a:buFont typeface="Wingdings"/>
              <a:buNone/>
            </a:pPr>
            <a:endParaRPr lang="nl-NL" baseline="0" dirty="0" smtClean="0">
              <a:solidFill>
                <a:srgbClr val="FF0000"/>
              </a:solidFill>
            </a:endParaRPr>
          </a:p>
          <a:p>
            <a:pPr>
              <a:buFont typeface="Wingdings"/>
              <a:buNone/>
            </a:pPr>
            <a:endParaRPr lang="nl-NL" baseline="0" dirty="0" smtClean="0">
              <a:solidFill>
                <a:srgbClr val="FF0000"/>
              </a:solidFill>
            </a:endParaRPr>
          </a:p>
          <a:p>
            <a:pPr>
              <a:buFontTx/>
              <a:buNone/>
            </a:pPr>
            <a:endParaRPr lang="nl-NL" dirty="0">
              <a:solidFill>
                <a:srgbClr val="FF0000"/>
              </a:solidFill>
            </a:endParaRPr>
          </a:p>
        </p:txBody>
      </p:sp>
      <p:sp>
        <p:nvSpPr>
          <p:cNvPr id="4" name="Slide Number Placeholder 3"/>
          <p:cNvSpPr>
            <a:spLocks noGrp="1"/>
          </p:cNvSpPr>
          <p:nvPr>
            <p:ph type="sldNum" sz="quarter" idx="10"/>
          </p:nvPr>
        </p:nvSpPr>
        <p:spPr/>
        <p:txBody>
          <a:bodyPr/>
          <a:lstStyle/>
          <a:p>
            <a:pPr>
              <a:defRPr/>
            </a:pPr>
            <a:fld id="{6779485C-379C-4BBA-B22E-B478F11BCCF9}" type="slidenum">
              <a:rPr lang="nl-NL" smtClean="0"/>
              <a:pPr>
                <a:defRPr/>
              </a:pPr>
              <a:t>31</a:t>
            </a:fld>
            <a:endParaRPr lang="nl-N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Gebruik de</a:t>
            </a:r>
            <a:r>
              <a:rPr lang="nl-NL" baseline="0" dirty="0" smtClean="0"/>
              <a:t> </a:t>
            </a:r>
            <a:r>
              <a:rPr lang="nl-NL" dirty="0" smtClean="0"/>
              <a:t>het</a:t>
            </a:r>
            <a:r>
              <a:rPr lang="nl-NL" baseline="0" dirty="0" smtClean="0"/>
              <a:t> voorbeeld uit B1 van groep 5/6 er nog even bij (bijlage 2.2A)en de lege versie van het lesblokplan (bijlage 3.5C)</a:t>
            </a:r>
          </a:p>
          <a:p>
            <a:endParaRPr lang="nl-NL" baseline="0" dirty="0" smtClean="0"/>
          </a:p>
          <a:p>
            <a:r>
              <a:rPr lang="nl-NL" baseline="0" dirty="0" smtClean="0"/>
              <a:t>Nu een voorbeeld van groep 4 (Bijlage 3.5A en bijlage 3.5B)</a:t>
            </a:r>
          </a:p>
          <a:p>
            <a:endParaRPr lang="nl-NL" baseline="0" dirty="0" smtClean="0"/>
          </a:p>
          <a:p>
            <a:r>
              <a:rPr lang="nl-NL" baseline="0" dirty="0" smtClean="0"/>
              <a:t>Na vandaag: ieder zelf het lege lesblokplan invullen voor de eigen groep (Bijlage 3.5C)</a:t>
            </a:r>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smtClean="0"/>
          </a:p>
          <a:p>
            <a:r>
              <a:rPr lang="nl-NL" dirty="0" smtClean="0"/>
              <a:t>Nu een voorbeeld van een lesblokplan voor groep 4…</a:t>
            </a:r>
          </a:p>
          <a:p>
            <a:endParaRPr lang="nl-NL" dirty="0" smtClean="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Bron: protocol</a:t>
            </a:r>
            <a:r>
              <a:rPr lang="nl-NL" baseline="0" dirty="0" smtClean="0"/>
              <a:t> ERWD</a:t>
            </a:r>
          </a:p>
          <a:p>
            <a:endParaRPr lang="nl-NL" baseline="0" dirty="0" smtClean="0"/>
          </a:p>
          <a:p>
            <a:r>
              <a:rPr lang="nl-NL" baseline="0" dirty="0" smtClean="0"/>
              <a:t>Het hoofdlijnenmodel is een hulpmiddel om je er bewust van te zijn in welke fase van het leerproces de leerlingen bezig zijn met een rekenonderdeel.</a:t>
            </a:r>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Bron:</a:t>
            </a:r>
            <a:r>
              <a:rPr lang="nl-NL" baseline="0" dirty="0" smtClean="0"/>
              <a:t> protocol ERWD</a:t>
            </a:r>
          </a:p>
          <a:p>
            <a:endParaRPr lang="nl-NL" baseline="0" dirty="0" smtClean="0"/>
          </a:p>
          <a:p>
            <a:r>
              <a:rPr lang="nl-NL" baseline="0" dirty="0" smtClean="0"/>
              <a:t>Het handelingsmodel is een hulpmiddel om differentiatie in handelingsniveaus toe te passen in je (verlengde) instructie…</a:t>
            </a:r>
          </a:p>
          <a:p>
            <a:endParaRPr lang="nl-NL" baseline="0" dirty="0" smtClean="0"/>
          </a:p>
          <a:p>
            <a:r>
              <a:rPr lang="nl-NL" baseline="0" dirty="0" smtClean="0"/>
              <a:t>Heb ik in mijn klassikale instructie mogelijkheden voor doen, voorstellen, schematiseren en denken? Hoe integreer ik de niveaus in mijn instructie?</a:t>
            </a:r>
          </a:p>
          <a:p>
            <a:endParaRPr lang="nl-NL" baseline="0" dirty="0" smtClean="0"/>
          </a:p>
          <a:p>
            <a:r>
              <a:rPr lang="nl-NL" baseline="0" dirty="0" smtClean="0"/>
              <a:t>Welk handelingsniveau neem ik als start voor de verlengde instructie? Hoe kan ik in de verlengde instructie tussen handelingsniveaus bewegen?  </a:t>
            </a:r>
          </a:p>
          <a:p>
            <a:endParaRPr lang="nl-NL" dirty="0"/>
          </a:p>
        </p:txBody>
      </p:sp>
      <p:sp>
        <p:nvSpPr>
          <p:cNvPr id="4" name="Slide Number Placeholder 3"/>
          <p:cNvSpPr>
            <a:spLocks noGrp="1"/>
          </p:cNvSpPr>
          <p:nvPr>
            <p:ph type="sldNum" sz="quarter" idx="10"/>
          </p:nvPr>
        </p:nvSpPr>
        <p:spPr/>
        <p:txBody>
          <a:bodyPr/>
          <a:lstStyle/>
          <a:p>
            <a:pPr>
              <a:defRPr/>
            </a:pPr>
            <a:fld id="{6779485C-379C-4BBA-B22E-B478F11BCCF9}" type="slidenum">
              <a:rPr lang="nl-NL" smtClean="0"/>
              <a:pPr>
                <a:defRPr/>
              </a:pPr>
              <a:t>37</a:t>
            </a:fld>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279D8-9FB2-476D-AC06-E92932431ADD}" type="slidenum">
              <a:rPr lang="nl-NL"/>
              <a:pPr/>
              <a:t>5</a:t>
            </a:fld>
            <a:endParaRPr lang="nl-NL"/>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Drie manieren!</a:t>
            </a:r>
          </a:p>
          <a:p>
            <a:endParaRPr lang="nl-NL" dirty="0" smtClean="0"/>
          </a:p>
          <a:p>
            <a:r>
              <a:rPr lang="nl-NL" dirty="0" smtClean="0"/>
              <a:t>1+2+3+4+5+67+8+9</a:t>
            </a:r>
            <a:r>
              <a:rPr lang="nl-NL" baseline="0" dirty="0" smtClean="0"/>
              <a:t>=99</a:t>
            </a:r>
          </a:p>
          <a:p>
            <a:r>
              <a:rPr lang="nl-NL" baseline="0" dirty="0" smtClean="0"/>
              <a:t>12+3+4+56+7+8+9=99</a:t>
            </a:r>
          </a:p>
          <a:p>
            <a:r>
              <a:rPr lang="nl-NL" baseline="0" dirty="0" smtClean="0"/>
              <a:t>1+23+45+6+7+8+9=99</a:t>
            </a:r>
          </a:p>
          <a:p>
            <a:endParaRPr lang="nl-NL" baseline="0" dirty="0" smtClean="0"/>
          </a:p>
          <a:p>
            <a:r>
              <a:rPr lang="nl-NL" baseline="0" dirty="0" smtClean="0"/>
              <a:t>Tussen 8 en 9 en tussen 7 en 8 moet een plus staan, omdat je anders boven 99 uitkomt.</a:t>
            </a:r>
            <a:endParaRPr lang="nl-NL" dirty="0"/>
          </a:p>
        </p:txBody>
      </p:sp>
      <p:sp>
        <p:nvSpPr>
          <p:cNvPr id="4" name="Tijdelijke aanduiding voor dianummer 3"/>
          <p:cNvSpPr>
            <a:spLocks noGrp="1"/>
          </p:cNvSpPr>
          <p:nvPr>
            <p:ph type="sldNum" sz="quarter" idx="10"/>
          </p:nvPr>
        </p:nvSpPr>
        <p:spPr/>
        <p:txBody>
          <a:bodyPr/>
          <a:lstStyle/>
          <a:p>
            <a:fld id="{2CBF9266-3DE2-48FF-82B4-FFAE164D2695}" type="slidenum">
              <a:rPr lang="nl-NL" smtClean="0"/>
              <a:pPr/>
              <a:t>6</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EDEB5BEB-E0DC-4A64-A950-D40DD2E4EDAF}" type="slidenum">
              <a:rPr lang="nl-NL" smtClean="0"/>
              <a:pPr/>
              <a:t>7</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24CAC10-9F7C-4218-AD8D-A7D2F18DBA7A}" type="slidenum">
              <a:rPr lang="nl-NL" smtClean="0"/>
              <a:pPr/>
              <a:t>8</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Bron: artikel</a:t>
            </a:r>
            <a:r>
              <a:rPr lang="nl-NL" baseline="0" dirty="0" smtClean="0"/>
              <a:t> in Volgens Bartjens van Erica de Goeij en Adri Treffers</a:t>
            </a:r>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C930866B-E453-4320-90BF-E2D7D3D68999}" type="slidenum">
              <a:rPr lang="nl-NL" smtClean="0"/>
              <a:pPr/>
              <a:t>10</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930866B-E453-4320-90BF-E2D7D3D68999}" type="slidenum">
              <a:rPr lang="nl-NL" smtClean="0"/>
              <a:pPr/>
              <a:t>11</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RIMG0197_bew26x11gekni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9144000" cy="3868444"/>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32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2FF21628-9BAB-4F11-BC0E-32D399EF1527}" type="datetime1">
              <a:rPr lang="nl-NL" smtClean="0"/>
              <a:t>11-8-2014</a:t>
            </a:fld>
            <a:endParaRPr lang="nl-NL"/>
          </a:p>
        </p:txBody>
      </p:sp>
      <p:sp>
        <p:nvSpPr>
          <p:cNvPr id="5" name="Tijdelijke aanduiding voor voettekst 4"/>
          <p:cNvSpPr>
            <a:spLocks noGrp="1"/>
          </p:cNvSpPr>
          <p:nvPr>
            <p:ph type="ftr" sz="quarter" idx="11"/>
          </p:nvPr>
        </p:nvSpPr>
        <p:spPr/>
        <p:txBody>
          <a:bodyPr/>
          <a:lstStyle/>
          <a:p>
            <a:r>
              <a:rPr lang="nl-NL" smtClean="0"/>
              <a:t>www.talentstimuleren.nl</a:t>
            </a:r>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
        <p:nvSpPr>
          <p:cNvPr id="10" name="Rechthoek 9"/>
          <p:cNvSpPr/>
          <p:nvPr userDrawn="1"/>
        </p:nvSpPr>
        <p:spPr>
          <a:xfrm>
            <a:off x="2617787" y="3683000"/>
            <a:ext cx="6526212"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3688" y="5877272"/>
            <a:ext cx="3667125" cy="733425"/>
          </a:xfrm>
          <a:prstGeom prst="rect">
            <a:avLst/>
          </a:prstGeom>
        </p:spPr>
      </p:pic>
    </p:spTree>
    <p:extLst>
      <p:ext uri="{BB962C8B-B14F-4D97-AF65-F5344CB8AC3E}">
        <p14:creationId xmlns:p14="http://schemas.microsoft.com/office/powerpoint/2010/main" val="15015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A56474-6D8B-459F-B647-DEEB687F5990}"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3E1FA88-54FE-4957-8831-EFCB5E6A26E2}"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94861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atum 5"/>
          <p:cNvSpPr>
            <a:spLocks noGrp="1"/>
          </p:cNvSpPr>
          <p:nvPr>
            <p:ph type="dt" sz="half" idx="10"/>
          </p:nvPr>
        </p:nvSpPr>
        <p:spPr>
          <a:xfrm>
            <a:off x="457200" y="6245225"/>
            <a:ext cx="2133600" cy="476250"/>
          </a:xfrm>
        </p:spPr>
        <p:txBody>
          <a:bodyPr/>
          <a:lstStyle>
            <a:lvl1pPr>
              <a:defRPr/>
            </a:lvl1pPr>
          </a:lstStyle>
          <a:p>
            <a:endParaRPr lang="nl-NL"/>
          </a:p>
        </p:txBody>
      </p:sp>
      <p:sp>
        <p:nvSpPr>
          <p:cNvPr id="7" name="Tijdelijke aanduiding voor voettekst 6"/>
          <p:cNvSpPr>
            <a:spLocks noGrp="1"/>
          </p:cNvSpPr>
          <p:nvPr>
            <p:ph type="ftr" sz="quarter" idx="11"/>
          </p:nvPr>
        </p:nvSpPr>
        <p:spPr>
          <a:xfrm>
            <a:off x="3124200" y="6245225"/>
            <a:ext cx="2895600" cy="476250"/>
          </a:xfrm>
        </p:spPr>
        <p:txBody>
          <a:bodyPr/>
          <a:lstStyle>
            <a:lvl1pPr>
              <a:defRPr/>
            </a:lvl1pPr>
          </a:lstStyle>
          <a:p>
            <a:endParaRPr lang="nl-NL"/>
          </a:p>
        </p:txBody>
      </p:sp>
      <p:sp>
        <p:nvSpPr>
          <p:cNvPr id="8" name="Tijdelijke aanduiding voor dianummer 7"/>
          <p:cNvSpPr>
            <a:spLocks noGrp="1"/>
          </p:cNvSpPr>
          <p:nvPr>
            <p:ph type="sldNum" sz="quarter" idx="12"/>
          </p:nvPr>
        </p:nvSpPr>
        <p:spPr>
          <a:xfrm>
            <a:off x="6553200" y="6245225"/>
            <a:ext cx="2133600" cy="476250"/>
          </a:xfrm>
        </p:spPr>
        <p:txBody>
          <a:bodyPr/>
          <a:lstStyle>
            <a:lvl1pPr>
              <a:defRPr/>
            </a:lvl1pPr>
          </a:lstStyle>
          <a:p>
            <a:fld id="{4A79D8A9-7971-45C5-A67D-47AD721F6EF1}" type="slidenum">
              <a:rPr lang="nl-NL"/>
              <a:pPr/>
              <a:t>‹nr.›</a:t>
            </a:fld>
            <a:endParaRPr lang="nl-NL"/>
          </a:p>
        </p:txBody>
      </p:sp>
    </p:spTree>
    <p:extLst>
      <p:ext uri="{BB962C8B-B14F-4D97-AF65-F5344CB8AC3E}">
        <p14:creationId xmlns:p14="http://schemas.microsoft.com/office/powerpoint/2010/main" val="2524101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Tijdelijke aanduiding voor datum 2"/>
          <p:cNvSpPr>
            <a:spLocks noGrp="1"/>
          </p:cNvSpPr>
          <p:nvPr>
            <p:ph type="dt" sz="half" idx="10"/>
          </p:nvPr>
        </p:nvSpPr>
        <p:spPr>
          <a:xfrm>
            <a:off x="457200" y="6245225"/>
            <a:ext cx="2133600" cy="476250"/>
          </a:xfrm>
        </p:spPr>
        <p:txBody>
          <a:bodyPr/>
          <a:lstStyle>
            <a:lvl1pPr>
              <a:defRPr/>
            </a:lvl1pPr>
          </a:lstStyle>
          <a:p>
            <a:endParaRPr lang="nl-NL"/>
          </a:p>
        </p:txBody>
      </p:sp>
      <p:sp>
        <p:nvSpPr>
          <p:cNvPr id="4" name="Tijdelijke aanduiding voor voettekst 3"/>
          <p:cNvSpPr>
            <a:spLocks noGrp="1"/>
          </p:cNvSpPr>
          <p:nvPr>
            <p:ph type="ftr" sz="quarter" idx="11"/>
          </p:nvPr>
        </p:nvSpPr>
        <p:spPr>
          <a:xfrm>
            <a:off x="3124200" y="6245225"/>
            <a:ext cx="2895600" cy="476250"/>
          </a:xfrm>
        </p:spPr>
        <p:txBody>
          <a:bodyPr/>
          <a:lstStyle>
            <a:lvl1pPr>
              <a:defRPr/>
            </a:lvl1pPr>
          </a:lstStyle>
          <a:p>
            <a:endParaRPr lang="nl-NL"/>
          </a:p>
        </p:txBody>
      </p:sp>
      <p:sp>
        <p:nvSpPr>
          <p:cNvPr id="5" name="Tijdelijke aanduiding voor dianummer 4"/>
          <p:cNvSpPr>
            <a:spLocks noGrp="1"/>
          </p:cNvSpPr>
          <p:nvPr>
            <p:ph type="sldNum" sz="quarter" idx="12"/>
          </p:nvPr>
        </p:nvSpPr>
        <p:spPr>
          <a:xfrm>
            <a:off x="6553200" y="6245225"/>
            <a:ext cx="2133600" cy="476250"/>
          </a:xfrm>
        </p:spPr>
        <p:txBody>
          <a:bodyPr/>
          <a:lstStyle>
            <a:lvl1pPr>
              <a:defRPr/>
            </a:lvl1pPr>
          </a:lstStyle>
          <a:p>
            <a:fld id="{18B7C27C-2635-4916-961E-40FD253AB449}" type="slidenum">
              <a:rPr lang="nl-NL"/>
              <a:pPr/>
              <a:t>‹nr.›</a:t>
            </a:fld>
            <a:endParaRPr lang="nl-NL"/>
          </a:p>
        </p:txBody>
      </p:sp>
    </p:spTree>
    <p:extLst>
      <p:ext uri="{BB962C8B-B14F-4D97-AF65-F5344CB8AC3E}">
        <p14:creationId xmlns:p14="http://schemas.microsoft.com/office/powerpoint/2010/main" val="125587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nl-NL"/>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nl-NL"/>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nl-NL"/>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5A47C33-8958-4B78-B7DC-B50B7009C58F}" type="slidenum">
              <a:rPr lang="nl-NL"/>
              <a:pPr/>
              <a:t>‹nr.›</a:t>
            </a:fld>
            <a:endParaRPr lang="nl-NL"/>
          </a:p>
        </p:txBody>
      </p:sp>
    </p:spTree>
    <p:extLst>
      <p:ext uri="{BB962C8B-B14F-4D97-AF65-F5344CB8AC3E}">
        <p14:creationId xmlns:p14="http://schemas.microsoft.com/office/powerpoint/2010/main" val="86014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016D127-2733-4F0E-AFA9-89F64F724C3E}"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CFEB84E-D31D-48E2-8632-104D4A82BD44}"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1BF5C49-6530-47DB-A08F-BBC02BB13C75}" type="datetime1">
              <a:rPr lang="nl-NL" smtClean="0"/>
              <a:t>11-8-2014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FCF6789-BC09-4C8B-A2F4-58920B2802C5}" type="datetime1">
              <a:rPr lang="nl-NL" smtClean="0"/>
              <a:t>11-8-2014</a:t>
            </a:fld>
            <a:endParaRPr lang="nl-NL"/>
          </a:p>
        </p:txBody>
      </p:sp>
      <p:sp>
        <p:nvSpPr>
          <p:cNvPr id="8" name="Tijdelijke aanduiding voor voettekst 7"/>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E8895A3-5522-41A0-AF7E-0AAA961F9E10}" type="datetime1">
              <a:rPr lang="nl-NL" smtClean="0"/>
              <a:t>11-8-2014</a:t>
            </a:fld>
            <a:endParaRPr lang="nl-NL"/>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BE95A4-DEEE-4D26-AE7C-7822F8A43902}" type="datetime1">
              <a:rPr lang="nl-NL" smtClean="0"/>
              <a:t>11-8-2014</a:t>
            </a:fld>
            <a:endParaRPr lang="nl-NL"/>
          </a:p>
        </p:txBody>
      </p:sp>
      <p:sp>
        <p:nvSpPr>
          <p:cNvPr id="3" name="Tijdelijke aanduiding voor voettekst 2"/>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848D640-177C-44D7-AACB-AAEED4DA4AEE}" type="datetime1">
              <a:rPr lang="nl-NL" smtClean="0"/>
              <a:t>11-8-2014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91A3DEF-4948-4077-9592-1C6EA4D655CB}" type="datetime1">
              <a:rPr lang="nl-NL" smtClean="0"/>
              <a:t>11-8-2014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1CE62-2889-4CD6-966B-523577EEE180}" type="datetime1">
              <a:rPr lang="nl-NL" smtClean="0"/>
              <a:t>11-8-2014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www.talentstimuleren.nl</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www.fi.uu.nl/toepassingen/03289/toepassing_rekenweb.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40755" t="16243" r="37982" b="61606"/>
          <a:stretch>
            <a:fillRect/>
          </a:stretch>
        </p:blipFill>
        <p:spPr bwMode="auto">
          <a:xfrm>
            <a:off x="0" y="-171450"/>
            <a:ext cx="29146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40755" t="18440" r="37396" b="61621"/>
          <a:stretch>
            <a:fillRect/>
          </a:stretch>
        </p:blipFill>
        <p:spPr bwMode="auto">
          <a:xfrm>
            <a:off x="827088" y="476250"/>
            <a:ext cx="33845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22469" t="32181" r="20451" b="13261"/>
          <a:stretch>
            <a:fillRect/>
          </a:stretch>
        </p:blipFill>
        <p:spPr bwMode="auto">
          <a:xfrm>
            <a:off x="1707158" y="1043781"/>
            <a:ext cx="30241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l="25603" t="24417" r="12083" b="21745"/>
          <a:stretch>
            <a:fillRect/>
          </a:stretch>
        </p:blipFill>
        <p:spPr bwMode="auto">
          <a:xfrm>
            <a:off x="2519363" y="1725439"/>
            <a:ext cx="3544478" cy="2450405"/>
          </a:xfrm>
          <a:prstGeom prst="rect">
            <a:avLst/>
          </a:prstGeom>
          <a:noFill/>
          <a:ln w="9525">
            <a:solidFill>
              <a:sysClr val="window" lastClr="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descr="L:\SGN\SO\LPO\Passende perspectieven\taal\(half)producten\figuren\Pape_illustratie_0.jpg"/>
          <p:cNvPicPr>
            <a:picLocks noChangeAspect="1" noChangeArrowheads="1"/>
          </p:cNvPicPr>
          <p:nvPr/>
        </p:nvPicPr>
        <p:blipFill>
          <a:blip r:embed="rId6">
            <a:extLst>
              <a:ext uri="{28A0092B-C50C-407E-A947-70E740481C1C}">
                <a14:useLocalDpi xmlns:a14="http://schemas.microsoft.com/office/drawing/2010/main" val="0"/>
              </a:ext>
            </a:extLst>
          </a:blip>
          <a:srcRect r="16685"/>
          <a:stretch>
            <a:fillRect/>
          </a:stretch>
        </p:blipFill>
        <p:spPr bwMode="auto">
          <a:xfrm>
            <a:off x="3275856" y="2510656"/>
            <a:ext cx="3428485" cy="28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179512" y="5517232"/>
            <a:ext cx="8964488" cy="461665"/>
          </a:xfrm>
          <a:prstGeom prst="rect">
            <a:avLst/>
          </a:prstGeom>
          <a:noFill/>
        </p:spPr>
        <p:txBody>
          <a:bodyPr wrap="square" rtlCol="0">
            <a:spAutoFit/>
          </a:bodyPr>
          <a:lstStyle/>
          <a:p>
            <a:r>
              <a:rPr lang="nl-NL" sz="2400" b="1" dirty="0" smtClean="0"/>
              <a:t>PowerPoint Rekenen Bijeenkomst 3: Doelen selecteren en vastleggen</a:t>
            </a:r>
            <a:endParaRPr lang="nl-NL" sz="2400" b="1" dirty="0"/>
          </a:p>
        </p:txBody>
      </p:sp>
    </p:spTree>
    <p:extLst>
      <p:ext uri="{BB962C8B-B14F-4D97-AF65-F5344CB8AC3E}">
        <p14:creationId xmlns:p14="http://schemas.microsoft.com/office/powerpoint/2010/main" val="1110258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Group 2"/>
          <p:cNvGraphicFramePr>
            <a:graphicFrameLocks noGrp="1"/>
          </p:cNvGraphicFramePr>
          <p:nvPr>
            <p:ph sz="half" idx="1"/>
          </p:nvPr>
        </p:nvGraphicFramePr>
        <p:xfrm>
          <a:off x="251521" y="2852935"/>
          <a:ext cx="2664717" cy="2808090"/>
        </p:xfrm>
        <a:graphic>
          <a:graphicData uri="http://schemas.openxmlformats.org/drawingml/2006/table">
            <a:tbl>
              <a:tblPr/>
              <a:tblGrid>
                <a:gridCol w="888239"/>
                <a:gridCol w="888239"/>
                <a:gridCol w="888239"/>
              </a:tblGrid>
              <a:tr h="9360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9360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0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4532" name="Group 20"/>
          <p:cNvGraphicFramePr>
            <a:graphicFrameLocks noGrp="1"/>
          </p:cNvGraphicFramePr>
          <p:nvPr>
            <p:ph sz="quarter" idx="2"/>
          </p:nvPr>
        </p:nvGraphicFramePr>
        <p:xfrm>
          <a:off x="3131840" y="2852935"/>
          <a:ext cx="2736304" cy="2808090"/>
        </p:xfrm>
        <a:graphic>
          <a:graphicData uri="http://schemas.openxmlformats.org/drawingml/2006/table">
            <a:tbl>
              <a:tblPr/>
              <a:tblGrid>
                <a:gridCol w="912708"/>
                <a:gridCol w="910887"/>
                <a:gridCol w="912709"/>
              </a:tblGrid>
              <a:tr h="9360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0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0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50" name="Rectangle 38"/>
          <p:cNvSpPr>
            <a:spLocks noChangeArrowheads="1"/>
          </p:cNvSpPr>
          <p:nvPr/>
        </p:nvSpPr>
        <p:spPr bwMode="auto">
          <a:xfrm>
            <a:off x="899593" y="620688"/>
            <a:ext cx="7885632" cy="1008112"/>
          </a:xfrm>
          <a:prstGeom prst="rect">
            <a:avLst/>
          </a:prstGeom>
          <a:noFill/>
          <a:ln w="9525">
            <a:noFill/>
            <a:miter lim="800000"/>
            <a:headEnd/>
            <a:tailEnd/>
          </a:ln>
          <a:effectLst/>
        </p:spPr>
        <p:txBody>
          <a:bodyPr/>
          <a:lstStyle/>
          <a:p>
            <a:pPr marL="6350" indent="-6350">
              <a:spcBef>
                <a:spcPct val="20000"/>
              </a:spcBef>
            </a:pPr>
            <a:r>
              <a:rPr lang="nl-NL" sz="2800" dirty="0" smtClean="0">
                <a:latin typeface="Calibri" panose="020F0502020204030204" pitchFamily="34" charset="0"/>
              </a:rPr>
              <a:t>Op </a:t>
            </a:r>
            <a:r>
              <a:rPr lang="nl-NL" sz="2800" dirty="0">
                <a:latin typeface="Calibri" panose="020F0502020204030204" pitchFamily="34" charset="0"/>
              </a:rPr>
              <a:t>zoek naar het magische vierkant waarbij </a:t>
            </a:r>
            <a:br>
              <a:rPr lang="nl-NL" sz="2800" dirty="0">
                <a:latin typeface="Calibri" panose="020F0502020204030204" pitchFamily="34" charset="0"/>
              </a:rPr>
            </a:br>
            <a:r>
              <a:rPr lang="nl-NL" sz="2800" dirty="0">
                <a:latin typeface="Calibri" panose="020F0502020204030204" pitchFamily="34" charset="0"/>
              </a:rPr>
              <a:t>ook de diagonalen 15 </a:t>
            </a:r>
            <a:r>
              <a:rPr lang="nl-NL" sz="2800" dirty="0" smtClean="0">
                <a:latin typeface="Calibri" panose="020F0502020204030204" pitchFamily="34" charset="0"/>
              </a:rPr>
              <a:t>zijn…</a:t>
            </a:r>
            <a:endParaRPr lang="nl-NL" sz="2800" dirty="0">
              <a:latin typeface="Calibri" panose="020F0502020204030204" pitchFamily="34" charset="0"/>
            </a:endParaRPr>
          </a:p>
        </p:txBody>
      </p:sp>
      <p:graphicFrame>
        <p:nvGraphicFramePr>
          <p:cNvPr id="64552" name="Group 40"/>
          <p:cNvGraphicFramePr>
            <a:graphicFrameLocks noGrp="1"/>
          </p:cNvGraphicFramePr>
          <p:nvPr>
            <p:ph sz="quarter" idx="3"/>
          </p:nvPr>
        </p:nvGraphicFramePr>
        <p:xfrm>
          <a:off x="6099174" y="2852935"/>
          <a:ext cx="2577281" cy="2801740"/>
        </p:xfrm>
        <a:graphic>
          <a:graphicData uri="http://schemas.openxmlformats.org/drawingml/2006/table">
            <a:tbl>
              <a:tblPr/>
              <a:tblGrid>
                <a:gridCol w="859094"/>
                <a:gridCol w="859093"/>
                <a:gridCol w="859094"/>
              </a:tblGrid>
              <a:tr h="9326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3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26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Tree>
    <p:extLst>
      <p:ext uri="{BB962C8B-B14F-4D97-AF65-F5344CB8AC3E}">
        <p14:creationId xmlns:p14="http://schemas.microsoft.com/office/powerpoint/2010/main" val="2117660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7" name="Group 3"/>
          <p:cNvGraphicFramePr>
            <a:graphicFrameLocks noGrp="1"/>
          </p:cNvGraphicFramePr>
          <p:nvPr>
            <p:ph/>
          </p:nvPr>
        </p:nvGraphicFramePr>
        <p:xfrm>
          <a:off x="1115616" y="1628775"/>
          <a:ext cx="3456384" cy="3455988"/>
        </p:xfrm>
        <a:graphic>
          <a:graphicData uri="http://schemas.openxmlformats.org/drawingml/2006/table">
            <a:tbl>
              <a:tblPr/>
              <a:tblGrid>
                <a:gridCol w="1151587"/>
                <a:gridCol w="1153210"/>
                <a:gridCol w="1151587"/>
              </a:tblGrid>
              <a:tr h="1160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9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5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6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05" name="Rectangle 21"/>
          <p:cNvSpPr>
            <a:spLocks noChangeArrowheads="1"/>
          </p:cNvSpPr>
          <p:nvPr/>
        </p:nvSpPr>
        <p:spPr bwMode="auto">
          <a:xfrm>
            <a:off x="4716463" y="1628800"/>
            <a:ext cx="3600450" cy="3384376"/>
          </a:xfrm>
          <a:prstGeom prst="rect">
            <a:avLst/>
          </a:prstGeom>
          <a:noFill/>
          <a:ln w="9525">
            <a:noFill/>
            <a:miter lim="800000"/>
            <a:headEnd/>
            <a:tailEnd/>
          </a:ln>
          <a:effectLst/>
        </p:spPr>
        <p:txBody>
          <a:bodyPr/>
          <a:lstStyle/>
          <a:p>
            <a:pPr marL="6350" indent="-6350">
              <a:spcBef>
                <a:spcPct val="20000"/>
              </a:spcBef>
            </a:pPr>
            <a:r>
              <a:rPr lang="nl-NL" sz="2800" dirty="0" smtClean="0">
                <a:latin typeface="Calibri" pitchFamily="34" charset="0"/>
              </a:rPr>
              <a:t>Waarom kan alleen </a:t>
            </a:r>
            <a:r>
              <a:rPr lang="nl-NL" sz="2800" dirty="0">
                <a:latin typeface="Calibri" pitchFamily="34" charset="0"/>
              </a:rPr>
              <a:t>de 5 kan in het midden </a:t>
            </a:r>
            <a:r>
              <a:rPr lang="nl-NL" sz="2800" dirty="0" smtClean="0">
                <a:latin typeface="Calibri" pitchFamily="34" charset="0"/>
              </a:rPr>
              <a:t>liggen?</a:t>
            </a:r>
          </a:p>
          <a:p>
            <a:pPr marL="6350" indent="-6350">
              <a:spcBef>
                <a:spcPct val="20000"/>
              </a:spcBef>
            </a:pPr>
            <a:endParaRPr lang="nl-NL" sz="2800" dirty="0" smtClean="0">
              <a:latin typeface="Calibri" pitchFamily="34" charset="0"/>
            </a:endParaRPr>
          </a:p>
          <a:p>
            <a:pPr marL="6350" indent="-6350">
              <a:spcBef>
                <a:spcPct val="20000"/>
              </a:spcBef>
            </a:pPr>
            <a:r>
              <a:rPr lang="nl-NL" sz="2800" dirty="0" smtClean="0">
                <a:latin typeface="Calibri" pitchFamily="34" charset="0"/>
              </a:rPr>
              <a:t>Maak </a:t>
            </a:r>
            <a:r>
              <a:rPr lang="nl-NL" sz="2800" dirty="0">
                <a:latin typeface="Calibri" pitchFamily="34" charset="0"/>
              </a:rPr>
              <a:t>het magische vierkant </a:t>
            </a:r>
            <a:r>
              <a:rPr lang="nl-NL" sz="2800" dirty="0" smtClean="0">
                <a:latin typeface="Calibri" pitchFamily="34" charset="0"/>
              </a:rPr>
              <a:t>af…</a:t>
            </a:r>
            <a:endParaRPr lang="nl-NL" sz="2800" dirty="0">
              <a:latin typeface="Calibri" pitchFamily="34" charset="0"/>
            </a:endParaRPr>
          </a:p>
        </p:txBody>
      </p:sp>
    </p:spTree>
    <p:extLst>
      <p:ext uri="{BB962C8B-B14F-4D97-AF65-F5344CB8AC3E}">
        <p14:creationId xmlns:p14="http://schemas.microsoft.com/office/powerpoint/2010/main" val="122134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685800" y="609600"/>
            <a:ext cx="7772400" cy="803176"/>
          </a:xfrm>
        </p:spPr>
        <p:txBody>
          <a:bodyPr/>
          <a:lstStyle/>
          <a:p>
            <a:r>
              <a:rPr lang="nl-NL" sz="3600" dirty="0" smtClean="0">
                <a:latin typeface="Calibri" pitchFamily="34" charset="0"/>
              </a:rPr>
              <a:t>Maak 24…</a:t>
            </a:r>
            <a:endParaRPr lang="nl-NL" sz="3600" dirty="0">
              <a:latin typeface="Calibri" pitchFamily="34" charset="0"/>
            </a:endParaRPr>
          </a:p>
        </p:txBody>
      </p:sp>
      <p:sp>
        <p:nvSpPr>
          <p:cNvPr id="25606" name="Rectangle 6"/>
          <p:cNvSpPr>
            <a:spLocks noGrp="1" noChangeArrowheads="1"/>
          </p:cNvSpPr>
          <p:nvPr>
            <p:ph type="body" sz="half" idx="2"/>
          </p:nvPr>
        </p:nvSpPr>
        <p:spPr>
          <a:xfrm>
            <a:off x="5076056" y="2060848"/>
            <a:ext cx="3382144" cy="3744416"/>
          </a:xfrm>
          <a:ln>
            <a:solidFill>
              <a:schemeClr val="bg1"/>
            </a:solidFill>
          </a:ln>
        </p:spPr>
        <p:txBody>
          <a:bodyPr/>
          <a:lstStyle/>
          <a:p>
            <a:pPr>
              <a:buFontTx/>
              <a:buNone/>
            </a:pPr>
            <a:endParaRPr lang="nl-NL" dirty="0">
              <a:solidFill>
                <a:schemeClr val="tx2"/>
              </a:solidFill>
              <a:latin typeface="Calibri" pitchFamily="34" charset="0"/>
            </a:endParaRPr>
          </a:p>
          <a:p>
            <a:pPr>
              <a:buFontTx/>
              <a:buNone/>
            </a:pPr>
            <a:endParaRPr lang="nl-NL" sz="2800" dirty="0">
              <a:solidFill>
                <a:schemeClr val="tx2"/>
              </a:solidFill>
              <a:latin typeface="Arial Unicode MS" pitchFamily="34" charset="-128"/>
            </a:endParaRPr>
          </a:p>
        </p:txBody>
      </p:sp>
      <p:pic>
        <p:nvPicPr>
          <p:cNvPr id="25607" name="Picture 7" descr="PICT0047"/>
          <p:cNvPicPr>
            <a:picLocks noGrp="1" noChangeAspect="1" noChangeArrowheads="1"/>
          </p:cNvPicPr>
          <p:nvPr>
            <p:ph sz="half" idx="1"/>
          </p:nvPr>
        </p:nvPicPr>
        <p:blipFill>
          <a:blip r:embed="rId2" cstate="print"/>
          <a:srcRect l="15688" t="4361" r="11798"/>
          <a:stretch>
            <a:fillRect/>
          </a:stretch>
        </p:blipFill>
        <p:spPr>
          <a:xfrm>
            <a:off x="2051720" y="1412776"/>
            <a:ext cx="5184576" cy="4608512"/>
          </a:xfrm>
          <a:noFill/>
          <a:ln/>
        </p:spPr>
      </p:pic>
    </p:spTree>
    <p:extLst>
      <p:ext uri="{BB962C8B-B14F-4D97-AF65-F5344CB8AC3E}">
        <p14:creationId xmlns:p14="http://schemas.microsoft.com/office/powerpoint/2010/main" val="4193760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nl-NL" dirty="0" smtClean="0">
                <a:latin typeface="Calibri" pitchFamily="34" charset="0"/>
              </a:rPr>
              <a:t>Analyse en reflectie…</a:t>
            </a:r>
            <a:endParaRPr lang="nl-NL" dirty="0"/>
          </a:p>
        </p:txBody>
      </p:sp>
      <p:sp>
        <p:nvSpPr>
          <p:cNvPr id="6" name="Content Placeholder 5"/>
          <p:cNvSpPr>
            <a:spLocks noGrp="1"/>
          </p:cNvSpPr>
          <p:nvPr>
            <p:ph idx="1"/>
          </p:nvPr>
        </p:nvSpPr>
        <p:spPr>
          <a:xfrm>
            <a:off x="990600" y="1700808"/>
            <a:ext cx="7162800" cy="4464496"/>
          </a:xfrm>
        </p:spPr>
        <p:txBody>
          <a:bodyPr/>
          <a:lstStyle/>
          <a:p>
            <a:pPr>
              <a:buFont typeface="Wingdings" pitchFamily="2" charset="2"/>
              <a:buChar char="Ø"/>
            </a:pPr>
            <a:r>
              <a:rPr lang="nl-NL" sz="2800" dirty="0" smtClean="0">
                <a:latin typeface="Calibri" pitchFamily="34" charset="0"/>
              </a:rPr>
              <a:t>In welke groepen is de oefenvorm bruikbaar?</a:t>
            </a:r>
          </a:p>
          <a:p>
            <a:endParaRPr lang="nl-NL" sz="2800" dirty="0" smtClean="0">
              <a:latin typeface="Calibri" pitchFamily="34" charset="0"/>
            </a:endParaRPr>
          </a:p>
          <a:p>
            <a:pPr>
              <a:buFont typeface="Wingdings" pitchFamily="2" charset="2"/>
              <a:buChar char="Ø"/>
            </a:pPr>
            <a:r>
              <a:rPr lang="nl-NL" sz="2800" dirty="0" smtClean="0">
                <a:latin typeface="Calibri" pitchFamily="34" charset="0"/>
              </a:rPr>
              <a:t>Aanvulling op de rekenmethode?</a:t>
            </a:r>
          </a:p>
          <a:p>
            <a:endParaRPr lang="nl-NL" sz="2800" dirty="0" smtClean="0">
              <a:latin typeface="Calibri" pitchFamily="34" charset="0"/>
            </a:endParaRPr>
          </a:p>
          <a:p>
            <a:pPr>
              <a:buFont typeface="Wingdings" pitchFamily="2" charset="2"/>
              <a:buChar char="Ø"/>
            </a:pPr>
            <a:r>
              <a:rPr lang="nl-NL" sz="2800" dirty="0" smtClean="0">
                <a:latin typeface="Calibri" pitchFamily="34" charset="0"/>
              </a:rPr>
              <a:t>Hoe is de automatiseringslijn  te versterken?</a:t>
            </a:r>
          </a:p>
          <a:p>
            <a:endParaRPr lang="nl-NL" sz="2800" dirty="0">
              <a:latin typeface="Calibri" pitchFamily="34" charset="0"/>
            </a:endParaRPr>
          </a:p>
        </p:txBody>
      </p:sp>
    </p:spTree>
    <p:extLst>
      <p:ext uri="{BB962C8B-B14F-4D97-AF65-F5344CB8AC3E}">
        <p14:creationId xmlns:p14="http://schemas.microsoft.com/office/powerpoint/2010/main" val="292910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4000" dirty="0" smtClean="0"/>
              <a:t>Bespreking tussentijdse opdracht</a:t>
            </a:r>
            <a:endParaRPr lang="nl-NL" sz="4000" dirty="0"/>
          </a:p>
        </p:txBody>
      </p:sp>
      <p:sp>
        <p:nvSpPr>
          <p:cNvPr id="3" name="Tijdelijke aanduiding voor inhoud 2"/>
          <p:cNvSpPr>
            <a:spLocks noGrp="1"/>
          </p:cNvSpPr>
          <p:nvPr>
            <p:ph idx="1"/>
          </p:nvPr>
        </p:nvSpPr>
        <p:spPr/>
        <p:txBody>
          <a:bodyPr/>
          <a:lstStyle/>
          <a:p>
            <a:pPr marL="0" lvl="0" indent="0">
              <a:buNone/>
            </a:pPr>
            <a:r>
              <a:rPr lang="nl-NL" sz="2800" dirty="0" smtClean="0"/>
              <a:t>De leerlingen uit de eigen groep zijn zo nodig ingedeeld in leerroutes. </a:t>
            </a:r>
            <a:br>
              <a:rPr lang="nl-NL" sz="2800" dirty="0" smtClean="0"/>
            </a:br>
            <a:r>
              <a:rPr lang="nl-NL" sz="2800" dirty="0" smtClean="0"/>
              <a:t> </a:t>
            </a:r>
          </a:p>
          <a:p>
            <a:pPr lvl="0"/>
            <a:r>
              <a:rPr lang="nl-NL" sz="2800" dirty="0" smtClean="0"/>
              <a:t>Hoe </a:t>
            </a:r>
            <a:r>
              <a:rPr lang="nl-NL" sz="2800" dirty="0"/>
              <a:t>heb jij zichtbaar gemaakt in je groepsplan welke leerlingen welke leerroute volgen?</a:t>
            </a:r>
          </a:p>
          <a:p>
            <a:pPr marL="0" indent="0">
              <a:buNone/>
            </a:pPr>
            <a:endParaRPr lang="nl-NL" dirty="0"/>
          </a:p>
        </p:txBody>
      </p:sp>
    </p:spTree>
    <p:extLst>
      <p:ext uri="{BB962C8B-B14F-4D97-AF65-F5344CB8AC3E}">
        <p14:creationId xmlns:p14="http://schemas.microsoft.com/office/powerpoint/2010/main" val="3536271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00" y="572400"/>
            <a:ext cx="7830000" cy="1632464"/>
          </a:xfrm>
        </p:spPr>
        <p:txBody>
          <a:bodyPr>
            <a:normAutofit fontScale="90000"/>
          </a:bodyPr>
          <a:lstStyle/>
          <a:p>
            <a:pPr algn="l"/>
            <a:r>
              <a:rPr lang="nl-NL" sz="4000" dirty="0" smtClean="0">
                <a:latin typeface="Calibri" panose="020F0502020204030204" pitchFamily="34" charset="0"/>
              </a:rPr>
              <a:t>Doelen selecteren 1:  argument en doel?</a:t>
            </a:r>
            <a:r>
              <a:rPr lang="nl-NL" dirty="0" smtClean="0">
                <a:latin typeface="Calibri" panose="020F0502020204030204" pitchFamily="34" charset="0"/>
              </a:rPr>
              <a:t> </a:t>
            </a:r>
            <a:r>
              <a:rPr lang="nl-NL" b="1" dirty="0" smtClean="0">
                <a:latin typeface="Calibri" panose="020F0502020204030204" pitchFamily="34" charset="0"/>
              </a:rPr>
              <a:t/>
            </a:r>
            <a:br>
              <a:rPr lang="nl-NL" b="1" dirty="0" smtClean="0">
                <a:latin typeface="Calibri" panose="020F0502020204030204" pitchFamily="34" charset="0"/>
              </a:rPr>
            </a:br>
            <a:endParaRPr lang="nl-NL" b="1" dirty="0">
              <a:latin typeface="Calibri" panose="020F0502020204030204" pitchFamily="34" charset="0"/>
            </a:endParaRPr>
          </a:p>
        </p:txBody>
      </p:sp>
      <p:sp>
        <p:nvSpPr>
          <p:cNvPr id="3" name="Content Placeholder 2"/>
          <p:cNvSpPr>
            <a:spLocks noGrp="1"/>
          </p:cNvSpPr>
          <p:nvPr>
            <p:ph idx="1"/>
          </p:nvPr>
        </p:nvSpPr>
        <p:spPr>
          <a:xfrm>
            <a:off x="990600" y="1772816"/>
            <a:ext cx="7162800" cy="4323184"/>
          </a:xfrm>
        </p:spPr>
        <p:txBody>
          <a:bodyPr>
            <a:normAutofit fontScale="85000" lnSpcReduction="20000"/>
          </a:bodyPr>
          <a:lstStyle/>
          <a:p>
            <a:pPr marL="0" indent="0">
              <a:buNone/>
            </a:pPr>
            <a:r>
              <a:rPr lang="nl-NL" sz="3000" dirty="0" smtClean="0">
                <a:latin typeface="+mj-lt"/>
              </a:rPr>
              <a:t>Videofragment Peter: </a:t>
            </a:r>
            <a:br>
              <a:rPr lang="nl-NL" sz="3000" dirty="0" smtClean="0">
                <a:latin typeface="+mj-lt"/>
              </a:rPr>
            </a:br>
            <a:r>
              <a:rPr lang="nl-NL" sz="3000" dirty="0" smtClean="0">
                <a:latin typeface="+mj-lt"/>
              </a:rPr>
              <a:t/>
            </a:r>
            <a:br>
              <a:rPr lang="nl-NL" sz="3000" dirty="0" smtClean="0">
                <a:latin typeface="+mj-lt"/>
              </a:rPr>
            </a:br>
            <a:r>
              <a:rPr lang="nl-NL" sz="3000" dirty="0" smtClean="0">
                <a:latin typeface="+mj-lt"/>
              </a:rPr>
              <a:t>'4 </a:t>
            </a:r>
            <a:r>
              <a:rPr lang="nl-NL" sz="3000" dirty="0">
                <a:latin typeface="+mj-lt"/>
              </a:rPr>
              <a:t>groepjes van 6 </a:t>
            </a:r>
            <a:r>
              <a:rPr lang="nl-NL" sz="3000" dirty="0" smtClean="0">
                <a:latin typeface="+mj-lt"/>
              </a:rPr>
              <a:t>leerlingen’</a:t>
            </a:r>
          </a:p>
          <a:p>
            <a:r>
              <a:rPr lang="nl-NL" sz="3000" dirty="0">
                <a:latin typeface="+mj-lt"/>
              </a:rPr>
              <a:t>Wat vinden we van het </a:t>
            </a:r>
            <a:r>
              <a:rPr lang="nl-NL" sz="3000" dirty="0" smtClean="0">
                <a:latin typeface="+mj-lt"/>
              </a:rPr>
              <a:t>niveau </a:t>
            </a:r>
            <a:r>
              <a:rPr lang="nl-NL" sz="3000" dirty="0">
                <a:latin typeface="+mj-lt"/>
              </a:rPr>
              <a:t>van Peter</a:t>
            </a:r>
            <a:r>
              <a:rPr lang="nl-NL" sz="3000" dirty="0" smtClean="0">
                <a:latin typeface="+mj-lt"/>
              </a:rPr>
              <a:t>?</a:t>
            </a:r>
          </a:p>
          <a:p>
            <a:pPr lvl="0"/>
            <a:r>
              <a:rPr lang="nl-NL" sz="3000" dirty="0" smtClean="0">
                <a:latin typeface="+mj-lt"/>
              </a:rPr>
              <a:t>Waar </a:t>
            </a:r>
            <a:r>
              <a:rPr lang="nl-NL" sz="3000" dirty="0">
                <a:latin typeface="+mj-lt"/>
              </a:rPr>
              <a:t>zou je Peter plaatsen op de lijn? </a:t>
            </a:r>
          </a:p>
          <a:p>
            <a:pPr lvl="0"/>
            <a:r>
              <a:rPr lang="nl-NL" sz="3000" dirty="0">
                <a:latin typeface="+mj-lt"/>
              </a:rPr>
              <a:t>Welke basale vermenigvuldigkennis moet aandacht </a:t>
            </a:r>
            <a:r>
              <a:rPr lang="nl-NL" sz="3000" dirty="0" smtClean="0">
                <a:latin typeface="+mj-lt"/>
              </a:rPr>
              <a:t>krijgen; welke </a:t>
            </a:r>
            <a:r>
              <a:rPr lang="nl-NL" sz="3000" dirty="0">
                <a:latin typeface="+mj-lt"/>
              </a:rPr>
              <a:t>tafels zou hij wel of niet moeten beheersen? </a:t>
            </a:r>
          </a:p>
          <a:p>
            <a:pPr lvl="0"/>
            <a:r>
              <a:rPr lang="nl-NL" sz="3000" dirty="0">
                <a:latin typeface="+mj-lt"/>
              </a:rPr>
              <a:t>Wat zou een volgende stap voor Peter zijn in de leerlijn vermenigvuldigen? </a:t>
            </a:r>
          </a:p>
          <a:p>
            <a:pPr marL="0" indent="0">
              <a:buNone/>
            </a:pPr>
            <a:r>
              <a:rPr lang="nl-NL" sz="2800" dirty="0" smtClean="0"/>
              <a:t/>
            </a:r>
            <a:br>
              <a:rPr lang="nl-NL" sz="2800" dirty="0" smtClean="0"/>
            </a:br>
            <a:endParaRPr lang="nl-NL" sz="280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960E188-C1CA-4DC2-BA97-471A63C1EEF8}" type="slidenum">
              <a:rPr lang="nl-NL" smtClean="0"/>
              <a:pPr>
                <a:defRPr/>
              </a:pPr>
              <a:t>15</a:t>
            </a:fld>
            <a:endParaRPr lang="nl-NL" dirty="0"/>
          </a:p>
        </p:txBody>
      </p:sp>
      <p:pic>
        <p:nvPicPr>
          <p:cNvPr id="5" name="Picture 5" descr="piet 4 groepjes van 6"/>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6189860" y="1484784"/>
            <a:ext cx="2199640" cy="1054100"/>
          </a:xfrm>
          <a:prstGeom prst="rect">
            <a:avLst/>
          </a:prstGeom>
          <a:noFill/>
          <a:ln w="9525">
            <a:solidFill>
              <a:schemeClr val="accent1"/>
            </a:solidFill>
            <a:miter lim="800000"/>
            <a:headEnd/>
            <a:tailEnd/>
          </a:ln>
          <a:extLst/>
        </p:spPr>
      </p:pic>
    </p:spTree>
    <p:extLst>
      <p:ext uri="{BB962C8B-B14F-4D97-AF65-F5344CB8AC3E}">
        <p14:creationId xmlns:p14="http://schemas.microsoft.com/office/powerpoint/2010/main" val="133829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sz="2800" dirty="0"/>
              <a:t>Een casus….Geen tafels meer</a:t>
            </a:r>
            <a:r>
              <a:rPr lang="nl-NL" sz="2800" dirty="0" smtClean="0"/>
              <a:t>?</a:t>
            </a:r>
          </a:p>
          <a:p>
            <a:r>
              <a:rPr lang="nl-NL" sz="2800" dirty="0" smtClean="0"/>
              <a:t>Een perspectief bieden door te kiezen. </a:t>
            </a:r>
            <a:endParaRPr lang="nl-NL" sz="2800" dirty="0"/>
          </a:p>
          <a:p>
            <a:pPr marL="0" indent="0">
              <a:buNone/>
            </a:pPr>
            <a:endParaRPr lang="nl-NL" dirty="0"/>
          </a:p>
        </p:txBody>
      </p:sp>
    </p:spTree>
    <p:extLst>
      <p:ext uri="{BB962C8B-B14F-4D97-AF65-F5344CB8AC3E}">
        <p14:creationId xmlns:p14="http://schemas.microsoft.com/office/powerpoint/2010/main" val="2892684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79"/>
            <a:ext cx="8147248" cy="624352"/>
          </a:xfrm>
        </p:spPr>
        <p:txBody>
          <a:bodyPr/>
          <a:lstStyle/>
          <a:p>
            <a:pPr algn="l"/>
            <a:r>
              <a:rPr lang="nl-NL" sz="2800" dirty="0" smtClean="0"/>
              <a:t>Van  leerlijnen naar </a:t>
            </a:r>
            <a:r>
              <a:rPr lang="nl-NL" sz="2800" dirty="0" smtClean="0">
                <a:sym typeface="Wingdings" pitchFamily="2" charset="2"/>
              </a:rPr>
              <a:t>d</a:t>
            </a:r>
            <a:r>
              <a:rPr lang="nl-NL" sz="2800" dirty="0" smtClean="0"/>
              <a:t>oelenlijsten</a:t>
            </a:r>
            <a:endParaRPr lang="nl-NL" sz="2800" dirty="0"/>
          </a:p>
        </p:txBody>
      </p:sp>
      <p:sp>
        <p:nvSpPr>
          <p:cNvPr id="4" name="Slide Number Placeholder 3"/>
          <p:cNvSpPr>
            <a:spLocks noGrp="1"/>
          </p:cNvSpPr>
          <p:nvPr>
            <p:ph type="sldNum" sz="quarter" idx="10"/>
          </p:nvPr>
        </p:nvSpPr>
        <p:spPr/>
        <p:txBody>
          <a:bodyPr/>
          <a:lstStyle/>
          <a:p>
            <a:pPr>
              <a:defRPr/>
            </a:pPr>
            <a:fld id="{6960E188-C1CA-4DC2-BA97-471A63C1EEF8}" type="slidenum">
              <a:rPr lang="nl-NL" smtClean="0"/>
              <a:pPr>
                <a:defRPr/>
              </a:pPr>
              <a:t>17</a:t>
            </a:fld>
            <a:endParaRPr lang="nl-NL" dirty="0"/>
          </a:p>
        </p:txBody>
      </p:sp>
      <p:pic>
        <p:nvPicPr>
          <p:cNvPr id="2050" name="Picture 2"/>
          <p:cNvPicPr>
            <a:picLocks noGrp="1" noChangeAspect="1" noChangeArrowheads="1"/>
          </p:cNvPicPr>
          <p:nvPr>
            <p:ph idx="1"/>
          </p:nvPr>
        </p:nvPicPr>
        <p:blipFill>
          <a:blip r:embed="rId3" cstate="print"/>
          <a:srcRect l="926" r="1852" b="49088"/>
          <a:stretch>
            <a:fillRect/>
          </a:stretch>
        </p:blipFill>
        <p:spPr bwMode="auto">
          <a:xfrm>
            <a:off x="258961" y="620688"/>
            <a:ext cx="8640960" cy="5400600"/>
          </a:xfrm>
          <a:prstGeom prst="rect">
            <a:avLst/>
          </a:prstGeom>
          <a:noFill/>
          <a:ln w="9525">
            <a:noFill/>
            <a:miter lim="800000"/>
            <a:headEnd/>
            <a:tailEnd/>
          </a:ln>
        </p:spPr>
      </p:pic>
    </p:spTree>
    <p:extLst>
      <p:ext uri="{BB962C8B-B14F-4D97-AF65-F5344CB8AC3E}">
        <p14:creationId xmlns:p14="http://schemas.microsoft.com/office/powerpoint/2010/main" val="322132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600" dirty="0" smtClean="0"/>
              <a:t>Vervolg stap 5…</a:t>
            </a:r>
            <a:endParaRPr lang="nl-NL" sz="3600" dirty="0"/>
          </a:p>
        </p:txBody>
      </p:sp>
      <p:sp>
        <p:nvSpPr>
          <p:cNvPr id="4" name="Slide Number Placeholder 3"/>
          <p:cNvSpPr>
            <a:spLocks noGrp="1"/>
          </p:cNvSpPr>
          <p:nvPr>
            <p:ph type="sldNum" sz="quarter" idx="10"/>
          </p:nvPr>
        </p:nvSpPr>
        <p:spPr/>
        <p:txBody>
          <a:bodyPr/>
          <a:lstStyle/>
          <a:p>
            <a:pPr>
              <a:defRPr/>
            </a:pPr>
            <a:fld id="{6960E188-C1CA-4DC2-BA97-471A63C1EEF8}" type="slidenum">
              <a:rPr lang="nl-NL" smtClean="0"/>
              <a:pPr>
                <a:defRPr/>
              </a:pPr>
              <a:t>18</a:t>
            </a:fld>
            <a:endParaRPr lang="nl-NL" dirty="0"/>
          </a:p>
        </p:txBody>
      </p:sp>
      <p:pic>
        <p:nvPicPr>
          <p:cNvPr id="3074" name="Picture 2"/>
          <p:cNvPicPr>
            <a:picLocks noGrp="1" noChangeAspect="1" noChangeArrowheads="1"/>
          </p:cNvPicPr>
          <p:nvPr>
            <p:ph idx="1"/>
          </p:nvPr>
        </p:nvPicPr>
        <p:blipFill>
          <a:blip r:embed="rId3" cstate="print"/>
          <a:srcRect l="973" t="632" r="3440" b="5499"/>
          <a:stretch>
            <a:fillRect/>
          </a:stretch>
        </p:blipFill>
        <p:spPr bwMode="auto">
          <a:xfrm>
            <a:off x="333872" y="980728"/>
            <a:ext cx="8280920" cy="5112568"/>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261864" y="44625"/>
            <a:ext cx="8424936" cy="936103"/>
          </a:xfrm>
          <a:prstGeom prst="rect">
            <a:avLst/>
          </a:prstGeom>
          <a:noFill/>
          <a:ln w="9525">
            <a:noFill/>
            <a:miter lim="800000"/>
            <a:headEnd/>
            <a:tailEnd/>
          </a:ln>
        </p:spPr>
      </p:pic>
    </p:spTree>
    <p:extLst>
      <p:ext uri="{BB962C8B-B14F-4D97-AF65-F5344CB8AC3E}">
        <p14:creationId xmlns:p14="http://schemas.microsoft.com/office/powerpoint/2010/main" val="126862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4016"/>
            <a:ext cx="7315200" cy="731168"/>
          </a:xfrm>
        </p:spPr>
        <p:txBody>
          <a:bodyPr>
            <a:normAutofit/>
          </a:bodyPr>
          <a:lstStyle/>
          <a:p>
            <a:pPr algn="l"/>
            <a:r>
              <a:rPr lang="nl-NL" sz="3600" dirty="0" smtClean="0"/>
              <a:t>Casus: Geen tafels meer ...?!</a:t>
            </a:r>
            <a:endParaRPr lang="nl-NL" sz="3600" dirty="0"/>
          </a:p>
        </p:txBody>
      </p:sp>
      <p:sp>
        <p:nvSpPr>
          <p:cNvPr id="4" name="Slide Number Placeholder 3"/>
          <p:cNvSpPr>
            <a:spLocks noGrp="1"/>
          </p:cNvSpPr>
          <p:nvPr>
            <p:ph type="sldNum" sz="quarter" idx="10"/>
          </p:nvPr>
        </p:nvSpPr>
        <p:spPr/>
        <p:txBody>
          <a:bodyPr/>
          <a:lstStyle/>
          <a:p>
            <a:pPr>
              <a:defRPr/>
            </a:pPr>
            <a:fld id="{6960E188-C1CA-4DC2-BA97-471A63C1EEF8}" type="slidenum">
              <a:rPr lang="nl-NL" smtClean="0"/>
              <a:pPr>
                <a:defRPr/>
              </a:pPr>
              <a:t>19</a:t>
            </a:fld>
            <a:endParaRPr lang="nl-NL" dirty="0"/>
          </a:p>
        </p:txBody>
      </p:sp>
      <p:pic>
        <p:nvPicPr>
          <p:cNvPr id="5" name="Content Placeholder 4"/>
          <p:cNvPicPr>
            <a:picLocks noGrp="1"/>
          </p:cNvPicPr>
          <p:nvPr>
            <p:ph idx="1"/>
          </p:nvPr>
        </p:nvPicPr>
        <p:blipFill>
          <a:blip r:embed="rId3" cstate="print"/>
          <a:srcRect l="25894" t="32146" r="30397" b="23451"/>
          <a:stretch>
            <a:fillRect/>
          </a:stretch>
        </p:blipFill>
        <p:spPr bwMode="auto">
          <a:xfrm>
            <a:off x="611560" y="975184"/>
            <a:ext cx="8352928" cy="4968552"/>
          </a:xfrm>
          <a:prstGeom prst="rect">
            <a:avLst/>
          </a:prstGeom>
          <a:noFill/>
          <a:ln w="9525">
            <a:solidFill>
              <a:srgbClr val="C0C0C0"/>
            </a:solidFill>
            <a:miter lim="800000"/>
            <a:headEnd/>
            <a:tailEnd/>
          </a:ln>
        </p:spPr>
      </p:pic>
    </p:spTree>
    <p:extLst>
      <p:ext uri="{BB962C8B-B14F-4D97-AF65-F5344CB8AC3E}">
        <p14:creationId xmlns:p14="http://schemas.microsoft.com/office/powerpoint/2010/main" val="251205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99592" y="260648"/>
            <a:ext cx="7315200" cy="648072"/>
          </a:xfrm>
        </p:spPr>
        <p:txBody>
          <a:bodyPr>
            <a:normAutofit fontScale="90000"/>
          </a:bodyPr>
          <a:lstStyle/>
          <a:p>
            <a:pPr algn="l"/>
            <a:r>
              <a:rPr lang="nl-NL" dirty="0" smtClean="0"/>
              <a:t/>
            </a:r>
            <a:br>
              <a:rPr lang="nl-NL" dirty="0" smtClean="0"/>
            </a:br>
            <a:r>
              <a:rPr lang="nl-NL" dirty="0" smtClean="0"/>
              <a:t/>
            </a:r>
            <a:br>
              <a:rPr lang="nl-NL" dirty="0" smtClean="0"/>
            </a:br>
            <a:r>
              <a:rPr lang="nl-NL" dirty="0" smtClean="0"/>
              <a:t>Overzicht bijeenkomsten</a:t>
            </a:r>
            <a:br>
              <a:rPr lang="nl-NL" dirty="0" smtClean="0"/>
            </a:br>
            <a:r>
              <a:rPr lang="nl-NL" dirty="0" smtClean="0"/>
              <a:t/>
            </a:r>
            <a:br>
              <a:rPr lang="nl-NL" dirty="0" smtClean="0"/>
            </a:br>
            <a:endParaRPr lang="nl-NL" dirty="0" smtClean="0"/>
          </a:p>
        </p:txBody>
      </p:sp>
      <p:sp>
        <p:nvSpPr>
          <p:cNvPr id="22531" name="Content Placeholder 2"/>
          <p:cNvSpPr>
            <a:spLocks noGrp="1"/>
          </p:cNvSpPr>
          <p:nvPr>
            <p:ph sz="half" idx="1"/>
          </p:nvPr>
        </p:nvSpPr>
        <p:spPr>
          <a:xfrm>
            <a:off x="1259632" y="1052736"/>
            <a:ext cx="7488832" cy="4618856"/>
          </a:xfrm>
        </p:spPr>
        <p:txBody>
          <a:bodyPr/>
          <a:lstStyle/>
          <a:p>
            <a:pPr>
              <a:buNone/>
            </a:pPr>
            <a:endParaRPr lang="nl-NL" sz="2000" b="1" dirty="0" smtClean="0"/>
          </a:p>
          <a:p>
            <a:pPr>
              <a:buNone/>
            </a:pPr>
            <a:r>
              <a:rPr lang="nl-NL" sz="2200" dirty="0" smtClean="0"/>
              <a:t>Bijeenkomst 1		Visie en uitgangspunten </a:t>
            </a:r>
          </a:p>
          <a:p>
            <a:pPr>
              <a:buNone/>
            </a:pPr>
            <a:r>
              <a:rPr lang="nl-NL" sz="2200" dirty="0" smtClean="0"/>
              <a:t>Bijeenkomst 2 		Beginsituatie bepalen en leerling plaatsen in 					leerroute</a:t>
            </a:r>
          </a:p>
          <a:p>
            <a:pPr>
              <a:buNone/>
            </a:pPr>
            <a:r>
              <a:rPr lang="nl-NL" sz="2200" b="1" dirty="0" smtClean="0"/>
              <a:t>Bijeenkomst 3		Doelen selecteren en vastleggen  							(werkgroep)</a:t>
            </a:r>
          </a:p>
          <a:p>
            <a:pPr>
              <a:buNone/>
            </a:pPr>
            <a:r>
              <a:rPr lang="nl-NL" sz="2200" dirty="0" smtClean="0"/>
              <a:t>Bijeenkomst 4		Formuleren van onderwijsaanbod</a:t>
            </a:r>
          </a:p>
          <a:p>
            <a:pPr>
              <a:buNone/>
            </a:pPr>
            <a:r>
              <a:rPr lang="nl-NL" sz="2200" dirty="0" smtClean="0"/>
              <a:t>Bijeenkomst 5		Uitvoeren en evalueren van  			 					onderwijsaanbod</a:t>
            </a:r>
          </a:p>
          <a:p>
            <a:pPr>
              <a:buNone/>
            </a:pPr>
            <a:r>
              <a:rPr lang="nl-NL" sz="2200" dirty="0" smtClean="0"/>
              <a:t>Bijeenkomst 6		Evalueren op leerlingniveau</a:t>
            </a:r>
            <a:endParaRPr lang="nl-NL" sz="2200" dirty="0"/>
          </a:p>
          <a:p>
            <a:pPr>
              <a:buNone/>
            </a:pPr>
            <a:r>
              <a:rPr lang="nl-NL" sz="2200" dirty="0" smtClean="0"/>
              <a:t>Bijeenkomst 7		Evalueren op schoolniveau</a:t>
            </a:r>
          </a:p>
          <a:p>
            <a:endParaRPr lang="nl-NL" sz="2400" dirty="0" smtClean="0"/>
          </a:p>
        </p:txBody>
      </p:sp>
      <p:sp>
        <p:nvSpPr>
          <p:cNvPr id="4" name="Slide Number Placeholder 3"/>
          <p:cNvSpPr>
            <a:spLocks noGrp="1"/>
          </p:cNvSpPr>
          <p:nvPr>
            <p:ph type="sldNum" sz="quarter" idx="12"/>
          </p:nvPr>
        </p:nvSpPr>
        <p:spPr/>
        <p:txBody>
          <a:bodyPr/>
          <a:lstStyle/>
          <a:p>
            <a:pPr>
              <a:defRPr/>
            </a:pPr>
            <a:fld id="{31315815-2FCA-4E60-9470-7607BA9BE3B2}" type="slidenum">
              <a:rPr lang="nl-NL"/>
              <a:pPr>
                <a:defRPr/>
              </a:pPr>
              <a:t>2</a:t>
            </a:fld>
            <a:endParaRPr lang="nl-NL" dirty="0"/>
          </a:p>
        </p:txBody>
      </p:sp>
    </p:spTree>
    <p:extLst>
      <p:ext uri="{BB962C8B-B14F-4D97-AF65-F5344CB8AC3E}">
        <p14:creationId xmlns:p14="http://schemas.microsoft.com/office/powerpoint/2010/main" val="3326852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388" name="Group 148"/>
          <p:cNvGraphicFramePr>
            <a:graphicFrameLocks noGrp="1"/>
          </p:cNvGraphicFramePr>
          <p:nvPr>
            <p:ph type="tbl" idx="4294967295"/>
            <p:extLst>
              <p:ext uri="{D42A27DB-BD31-4B8C-83A1-F6EECF244321}">
                <p14:modId xmlns:p14="http://schemas.microsoft.com/office/powerpoint/2010/main" val="3990297939"/>
              </p:ext>
            </p:extLst>
          </p:nvPr>
        </p:nvGraphicFramePr>
        <p:xfrm>
          <a:off x="1692275" y="332656"/>
          <a:ext cx="6245225" cy="5619753"/>
        </p:xfrm>
        <a:graphic>
          <a:graphicData uri="http://schemas.openxmlformats.org/drawingml/2006/table">
            <a:tbl>
              <a:tblPr/>
              <a:tblGrid>
                <a:gridCol w="576263"/>
                <a:gridCol w="558800"/>
                <a:gridCol w="568325"/>
                <a:gridCol w="568325"/>
                <a:gridCol w="566737"/>
                <a:gridCol w="568325"/>
                <a:gridCol w="566738"/>
                <a:gridCol w="568325"/>
                <a:gridCol w="568325"/>
                <a:gridCol w="568325"/>
                <a:gridCol w="566737"/>
              </a:tblGrid>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pitchFamily="34" charset="0"/>
                          <a:ea typeface="Osaka" pitchFamily="1" charset="-128"/>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27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dirty="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dirty="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8399655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66" name="Group 2"/>
          <p:cNvGraphicFramePr>
            <a:graphicFrameLocks noGrp="1"/>
          </p:cNvGraphicFramePr>
          <p:nvPr>
            <p:ph type="tbl" idx="4294967295"/>
            <p:extLst>
              <p:ext uri="{D42A27DB-BD31-4B8C-83A1-F6EECF244321}">
                <p14:modId xmlns:p14="http://schemas.microsoft.com/office/powerpoint/2010/main" val="1969615721"/>
              </p:ext>
            </p:extLst>
          </p:nvPr>
        </p:nvGraphicFramePr>
        <p:xfrm>
          <a:off x="1692275" y="260648"/>
          <a:ext cx="6245225" cy="5702303"/>
        </p:xfrm>
        <a:graphic>
          <a:graphicData uri="http://schemas.openxmlformats.org/drawingml/2006/table">
            <a:tbl>
              <a:tblPr/>
              <a:tblGrid>
                <a:gridCol w="566738"/>
                <a:gridCol w="568325"/>
                <a:gridCol w="568325"/>
                <a:gridCol w="568325"/>
                <a:gridCol w="566737"/>
                <a:gridCol w="545331"/>
                <a:gridCol w="589732"/>
                <a:gridCol w="568325"/>
                <a:gridCol w="568325"/>
                <a:gridCol w="568325"/>
                <a:gridCol w="566737"/>
              </a:tblGrid>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pitchFamily="34" charset="0"/>
                          <a:ea typeface="Osaka" pitchFamily="1" charset="-128"/>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27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dirty="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dirty="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3196461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Group 2"/>
          <p:cNvGraphicFramePr>
            <a:graphicFrameLocks noGrp="1"/>
          </p:cNvGraphicFramePr>
          <p:nvPr>
            <p:ph type="tbl" idx="4294967295"/>
            <p:extLst>
              <p:ext uri="{D42A27DB-BD31-4B8C-83A1-F6EECF244321}">
                <p14:modId xmlns:p14="http://schemas.microsoft.com/office/powerpoint/2010/main" val="105666546"/>
              </p:ext>
            </p:extLst>
          </p:nvPr>
        </p:nvGraphicFramePr>
        <p:xfrm>
          <a:off x="1692275" y="260648"/>
          <a:ext cx="6245225" cy="5702303"/>
        </p:xfrm>
        <a:graphic>
          <a:graphicData uri="http://schemas.openxmlformats.org/drawingml/2006/table">
            <a:tbl>
              <a:tblPr/>
              <a:tblGrid>
                <a:gridCol w="566738"/>
                <a:gridCol w="568325"/>
                <a:gridCol w="568325"/>
                <a:gridCol w="568325"/>
                <a:gridCol w="566737"/>
                <a:gridCol w="568325"/>
                <a:gridCol w="566738"/>
                <a:gridCol w="568325"/>
                <a:gridCol w="568325"/>
                <a:gridCol w="568325"/>
                <a:gridCol w="566737"/>
              </a:tblGrid>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pitchFamily="34" charset="0"/>
                          <a:ea typeface="Osaka" pitchFamily="1" charset="-128"/>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27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dirty="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99"/>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99"/>
                    </a:solidFill>
                  </a:tcPr>
                </a:tc>
              </a:tr>
              <a:tr h="5953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99"/>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99"/>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dirty="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r>
            </a:tbl>
          </a:graphicData>
        </a:graphic>
      </p:graphicFrame>
      <p:sp>
        <p:nvSpPr>
          <p:cNvPr id="35988" name="AutoShape 148">
            <a:hlinkClick r:id="rId2" action="ppaction://hlinksldjump" highlightClick="1"/>
          </p:cNvPr>
          <p:cNvSpPr>
            <a:spLocks noChangeArrowheads="1"/>
          </p:cNvSpPr>
          <p:nvPr/>
        </p:nvSpPr>
        <p:spPr bwMode="auto">
          <a:xfrm>
            <a:off x="468313" y="5386689"/>
            <a:ext cx="504825" cy="576262"/>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a:spcBef>
                <a:spcPct val="0"/>
              </a:spcBef>
              <a:buFontTx/>
              <a:buNone/>
            </a:pPr>
            <a:endParaRPr lang="nl-NL" altLang="nl-NL">
              <a:ea typeface="Geneva" pitchFamily="1" charset="-128"/>
            </a:endParaRPr>
          </a:p>
        </p:txBody>
      </p:sp>
    </p:spTree>
    <p:extLst>
      <p:ext uri="{BB962C8B-B14F-4D97-AF65-F5344CB8AC3E}">
        <p14:creationId xmlns:p14="http://schemas.microsoft.com/office/powerpoint/2010/main" val="92578904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57250" y="573088"/>
            <a:ext cx="7829550" cy="1271736"/>
          </a:xfrm>
        </p:spPr>
        <p:txBody>
          <a:bodyPr>
            <a:normAutofit fontScale="90000"/>
          </a:bodyPr>
          <a:lstStyle/>
          <a:p>
            <a:pPr algn="l"/>
            <a:r>
              <a:rPr lang="nl-NL" dirty="0" smtClean="0"/>
              <a:t/>
            </a:r>
            <a:br>
              <a:rPr lang="nl-NL" dirty="0" smtClean="0"/>
            </a:br>
            <a:r>
              <a:rPr lang="nl-NL" dirty="0" smtClean="0">
                <a:latin typeface="Calibri" panose="020F0502020204030204" pitchFamily="34" charset="0"/>
              </a:rPr>
              <a:t>Doelen selecteren 2: Kijkje in groep 4</a:t>
            </a:r>
            <a:r>
              <a:rPr lang="nl-NL" b="1" dirty="0" smtClean="0">
                <a:latin typeface="Calibri" panose="020F0502020204030204" pitchFamily="34" charset="0"/>
              </a:rPr>
              <a:t/>
            </a:r>
            <a:br>
              <a:rPr lang="nl-NL" b="1" dirty="0" smtClean="0">
                <a:latin typeface="Calibri" panose="020F0502020204030204" pitchFamily="34" charset="0"/>
              </a:rPr>
            </a:br>
            <a:endParaRPr lang="nl-NL" b="1" dirty="0" smtClean="0">
              <a:latin typeface="Calibri" panose="020F0502020204030204" pitchFamily="34" charset="0"/>
            </a:endParaRPr>
          </a:p>
        </p:txBody>
      </p:sp>
      <p:sp>
        <p:nvSpPr>
          <p:cNvPr id="28675" name="Content Placeholder 2"/>
          <p:cNvSpPr>
            <a:spLocks noGrp="1"/>
          </p:cNvSpPr>
          <p:nvPr>
            <p:ph idx="1"/>
          </p:nvPr>
        </p:nvSpPr>
        <p:spPr>
          <a:xfrm>
            <a:off x="857250" y="1988840"/>
            <a:ext cx="7829550" cy="4137323"/>
          </a:xfrm>
        </p:spPr>
        <p:txBody>
          <a:bodyPr>
            <a:normAutofit lnSpcReduction="10000"/>
          </a:bodyPr>
          <a:lstStyle/>
          <a:p>
            <a:pPr marL="0" indent="0">
              <a:buNone/>
            </a:pPr>
            <a:r>
              <a:rPr lang="nl-NL" sz="2400" dirty="0" smtClean="0">
                <a:latin typeface="Calibri" panose="020F0502020204030204" pitchFamily="34" charset="0"/>
              </a:rPr>
              <a:t>Een les over de tafels van vermenigvuldiging. </a:t>
            </a:r>
          </a:p>
          <a:p>
            <a:pPr>
              <a:buNone/>
            </a:pPr>
            <a:endParaRPr lang="nl-NL" sz="1200" dirty="0" smtClean="0">
              <a:latin typeface="Calibri" panose="020F0502020204030204" pitchFamily="34" charset="0"/>
            </a:endParaRPr>
          </a:p>
          <a:p>
            <a:pPr>
              <a:buNone/>
            </a:pPr>
            <a:r>
              <a:rPr lang="nl-NL" sz="2400" dirty="0" smtClean="0">
                <a:latin typeface="Calibri" panose="020F0502020204030204" pitchFamily="34" charset="0"/>
              </a:rPr>
              <a:t>Lesdoelen:</a:t>
            </a:r>
          </a:p>
          <a:p>
            <a:pPr>
              <a:buFontTx/>
              <a:buChar char="-"/>
            </a:pPr>
            <a:r>
              <a:rPr lang="nl-NL" sz="2400" dirty="0" smtClean="0">
                <a:latin typeface="Calibri" panose="020F0502020204030204" pitchFamily="34" charset="0"/>
              </a:rPr>
              <a:t>tellen in groepen, gestructureerd tellen</a:t>
            </a:r>
          </a:p>
          <a:p>
            <a:pPr>
              <a:buFontTx/>
              <a:buChar char="-"/>
            </a:pPr>
            <a:r>
              <a:rPr lang="nl-NL" sz="2400" dirty="0" smtClean="0">
                <a:latin typeface="Calibri" panose="020F0502020204030204" pitchFamily="34" charset="0"/>
              </a:rPr>
              <a:t>‘Keer’ als herhaald optellen van groepen </a:t>
            </a:r>
          </a:p>
          <a:p>
            <a:pPr marL="0" indent="0">
              <a:buNone/>
            </a:pPr>
            <a:endParaRPr lang="nl-NL" sz="1200" dirty="0" smtClean="0">
              <a:latin typeface="Calibri" panose="020F0502020204030204" pitchFamily="34" charset="0"/>
            </a:endParaRPr>
          </a:p>
          <a:p>
            <a:pPr>
              <a:buNone/>
            </a:pPr>
            <a:r>
              <a:rPr lang="nl-NL" sz="2400" dirty="0" smtClean="0">
                <a:latin typeface="Calibri" panose="020F0502020204030204" pitchFamily="34" charset="0"/>
              </a:rPr>
              <a:t>Lesopbouw:</a:t>
            </a:r>
          </a:p>
          <a:p>
            <a:pPr>
              <a:buFontTx/>
              <a:buChar char="-"/>
            </a:pPr>
            <a:r>
              <a:rPr lang="nl-NL" sz="2400" dirty="0" smtClean="0">
                <a:latin typeface="Calibri" panose="020F0502020204030204" pitchFamily="34" charset="0"/>
              </a:rPr>
              <a:t>Brede, klassikale instructie</a:t>
            </a:r>
          </a:p>
          <a:p>
            <a:pPr>
              <a:buFontTx/>
              <a:buChar char="-"/>
            </a:pPr>
            <a:r>
              <a:rPr lang="nl-NL" sz="2400" dirty="0" smtClean="0">
                <a:latin typeface="Calibri" panose="020F0502020204030204" pitchFamily="34" charset="0"/>
              </a:rPr>
              <a:t>Leerlingen gaan in tweetallen met een opdracht (groepjes maken) aan de slag.</a:t>
            </a:r>
          </a:p>
          <a:p>
            <a:pPr>
              <a:buFontTx/>
              <a:buChar char="-"/>
            </a:pPr>
            <a:r>
              <a:rPr lang="nl-NL" sz="2400" dirty="0" smtClean="0">
                <a:latin typeface="Calibri" panose="020F0502020204030204" pitchFamily="34" charset="0"/>
              </a:rPr>
              <a:t>Klassikale nabespreking</a:t>
            </a:r>
            <a:r>
              <a:rPr lang="nl-NL" dirty="0" smtClean="0"/>
              <a:t> </a:t>
            </a:r>
          </a:p>
          <a:p>
            <a:pPr>
              <a:buNone/>
            </a:pPr>
            <a:endParaRPr lang="nl-NL" dirty="0" smtClean="0"/>
          </a:p>
        </p:txBody>
      </p:sp>
      <p:sp>
        <p:nvSpPr>
          <p:cNvPr id="4" name="Slide Number Placeholder 3"/>
          <p:cNvSpPr>
            <a:spLocks noGrp="1"/>
          </p:cNvSpPr>
          <p:nvPr>
            <p:ph type="sldNum" sz="quarter" idx="10"/>
          </p:nvPr>
        </p:nvSpPr>
        <p:spPr/>
        <p:txBody>
          <a:bodyPr/>
          <a:lstStyle/>
          <a:p>
            <a:pPr>
              <a:defRPr/>
            </a:pPr>
            <a:fld id="{F99628DF-0907-45D2-87E9-FE4D4A98FA7C}" type="slidenum">
              <a:rPr lang="nl-NL"/>
              <a:pPr>
                <a:defRPr/>
              </a:pPr>
              <a:t>23</a:t>
            </a:fld>
            <a:endParaRPr lang="nl-NL" dirty="0"/>
          </a:p>
        </p:txBody>
      </p:sp>
    </p:spTree>
    <p:extLst>
      <p:ext uri="{BB962C8B-B14F-4D97-AF65-F5344CB8AC3E}">
        <p14:creationId xmlns:p14="http://schemas.microsoft.com/office/powerpoint/2010/main" val="502186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875184"/>
          </a:xfrm>
        </p:spPr>
        <p:txBody>
          <a:bodyPr>
            <a:normAutofit fontScale="90000"/>
          </a:bodyPr>
          <a:lstStyle/>
          <a:p>
            <a:pPr algn="l"/>
            <a:r>
              <a:rPr lang="nl-NL" sz="3200" dirty="0" smtClean="0">
                <a:latin typeface="Calibri" panose="020F0502020204030204" pitchFamily="34" charset="0"/>
              </a:rPr>
              <a:t>Groep 4: begripsvorming vermenigvuldigen</a:t>
            </a:r>
            <a:endParaRPr lang="nl-NL" sz="3200" dirty="0">
              <a:latin typeface="Calibri" panose="020F0502020204030204" pitchFamily="34" charset="0"/>
            </a:endParaRPr>
          </a:p>
        </p:txBody>
      </p:sp>
      <p:pic>
        <p:nvPicPr>
          <p:cNvPr id="4" name="Picture 9"/>
          <p:cNvPicPr>
            <a:picLocks noGrp="1" noChangeAspect="1" noChangeArrowheads="1"/>
          </p:cNvPicPr>
          <p:nvPr>
            <p:ph idx="1"/>
          </p:nvPr>
        </p:nvPicPr>
        <p:blipFill>
          <a:blip r:embed="rId3" cstate="print"/>
          <a:srcRect/>
          <a:stretch>
            <a:fillRect/>
          </a:stretch>
        </p:blipFill>
        <p:spPr bwMode="auto">
          <a:xfrm>
            <a:off x="1691680" y="1628800"/>
            <a:ext cx="5976664" cy="4464496"/>
          </a:xfrm>
          <a:prstGeom prst="rect">
            <a:avLst/>
          </a:prstGeom>
          <a:noFill/>
          <a:ln w="9525">
            <a:noFill/>
            <a:miter lim="800000"/>
            <a:headEnd/>
            <a:tailEnd/>
          </a:ln>
        </p:spPr>
      </p:pic>
    </p:spTree>
    <p:extLst>
      <p:ext uri="{BB962C8B-B14F-4D97-AF65-F5344CB8AC3E}">
        <p14:creationId xmlns:p14="http://schemas.microsoft.com/office/powerpoint/2010/main" val="6649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smtClean="0">
                <a:latin typeface="Calibri" panose="020F0502020204030204" pitchFamily="34" charset="0"/>
              </a:rPr>
              <a:t>Kijkvragen</a:t>
            </a:r>
            <a:endParaRPr lang="nl-NL" dirty="0">
              <a:latin typeface="Calibri" panose="020F0502020204030204" pitchFamily="34" charset="0"/>
            </a:endParaRPr>
          </a:p>
        </p:txBody>
      </p:sp>
      <p:sp>
        <p:nvSpPr>
          <p:cNvPr id="3" name="Content Placeholder 2"/>
          <p:cNvSpPr>
            <a:spLocks noGrp="1"/>
          </p:cNvSpPr>
          <p:nvPr>
            <p:ph idx="1"/>
          </p:nvPr>
        </p:nvSpPr>
        <p:spPr/>
        <p:txBody>
          <a:bodyPr/>
          <a:lstStyle/>
          <a:p>
            <a:pPr>
              <a:buNone/>
            </a:pPr>
            <a:r>
              <a:rPr lang="nl-NL" sz="2400" dirty="0" smtClean="0">
                <a:latin typeface="Calibri" panose="020F0502020204030204" pitchFamily="34" charset="0"/>
              </a:rPr>
              <a:t>Fragment 1 (groepjes van 5)</a:t>
            </a:r>
          </a:p>
          <a:p>
            <a:pPr lvl="0"/>
            <a:r>
              <a:rPr lang="nl-NL" sz="2400" dirty="0" smtClean="0">
                <a:latin typeface="Calibri" panose="020F0502020204030204" pitchFamily="34" charset="0"/>
              </a:rPr>
              <a:t>Hoe geef jij brede instructie? </a:t>
            </a:r>
          </a:p>
          <a:p>
            <a:pPr lvl="0"/>
            <a:r>
              <a:rPr lang="nl-NL" sz="2400" dirty="0" smtClean="0">
                <a:latin typeface="Calibri" panose="020F0502020204030204" pitchFamily="34" charset="0"/>
              </a:rPr>
              <a:t>Wat vind je van modeling?</a:t>
            </a:r>
          </a:p>
          <a:p>
            <a:pPr>
              <a:buNone/>
            </a:pPr>
            <a:endParaRPr lang="nl-NL" sz="2400" dirty="0" smtClean="0">
              <a:latin typeface="Calibri" panose="020F0502020204030204" pitchFamily="34" charset="0"/>
            </a:endParaRPr>
          </a:p>
          <a:p>
            <a:pPr>
              <a:buNone/>
            </a:pPr>
            <a:r>
              <a:rPr lang="nl-NL" sz="2400" dirty="0" smtClean="0">
                <a:latin typeface="Calibri" panose="020F0502020204030204" pitchFamily="34" charset="0"/>
              </a:rPr>
              <a:t>Fragment 2 (groepjes van 4)</a:t>
            </a:r>
          </a:p>
          <a:p>
            <a:pPr lvl="0"/>
            <a:r>
              <a:rPr lang="nl-NL" sz="2400" dirty="0" smtClean="0">
                <a:latin typeface="Calibri" panose="020F0502020204030204" pitchFamily="34" charset="0"/>
              </a:rPr>
              <a:t>Hoe introduceer jij het begrip ‘keer’ </a:t>
            </a:r>
          </a:p>
          <a:p>
            <a:pPr lvl="0"/>
            <a:r>
              <a:rPr lang="nl-NL" sz="2400" dirty="0" smtClean="0">
                <a:latin typeface="Calibri" panose="020F0502020204030204" pitchFamily="34" charset="0"/>
              </a:rPr>
              <a:t>Hoe zit het begrip ‘keer’ in je rekenmethode?</a:t>
            </a:r>
          </a:p>
          <a:p>
            <a:pPr>
              <a:buNone/>
            </a:pPr>
            <a:endParaRPr lang="nl-NL" dirty="0" smtClean="0"/>
          </a:p>
          <a:p>
            <a:endParaRPr lang="nl-NL" dirty="0"/>
          </a:p>
        </p:txBody>
      </p:sp>
    </p:spTree>
    <p:extLst>
      <p:ext uri="{BB962C8B-B14F-4D97-AF65-F5344CB8AC3E}">
        <p14:creationId xmlns:p14="http://schemas.microsoft.com/office/powerpoint/2010/main" val="2032798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6840760" cy="1143000"/>
          </a:xfrm>
        </p:spPr>
        <p:txBody>
          <a:bodyPr/>
          <a:lstStyle/>
          <a:p>
            <a:pPr algn="l"/>
            <a:r>
              <a:rPr lang="nl-NL" dirty="0" smtClean="0">
                <a:latin typeface="Calibri" panose="020F0502020204030204" pitchFamily="34" charset="0"/>
              </a:rPr>
              <a:t>Kijkje in groep 4</a:t>
            </a:r>
            <a:endParaRPr lang="nl-NL" dirty="0">
              <a:latin typeface="Calibri" panose="020F0502020204030204" pitchFamily="34" charset="0"/>
            </a:endParaRPr>
          </a:p>
        </p:txBody>
      </p:sp>
      <p:sp>
        <p:nvSpPr>
          <p:cNvPr id="3" name="Text Placeholder 2"/>
          <p:cNvSpPr>
            <a:spLocks noGrp="1"/>
          </p:cNvSpPr>
          <p:nvPr>
            <p:ph type="body" idx="1"/>
          </p:nvPr>
        </p:nvSpPr>
        <p:spPr>
          <a:xfrm>
            <a:off x="1187624" y="1535113"/>
            <a:ext cx="3309764" cy="639762"/>
          </a:xfrm>
        </p:spPr>
        <p:txBody>
          <a:bodyPr>
            <a:normAutofit fontScale="55000" lnSpcReduction="20000"/>
          </a:bodyPr>
          <a:lstStyle/>
          <a:p>
            <a:endParaRPr lang="nl-NL" dirty="0" smtClean="0"/>
          </a:p>
          <a:p>
            <a:r>
              <a:rPr lang="nl-NL" dirty="0" smtClean="0"/>
              <a:t> </a:t>
            </a:r>
            <a:r>
              <a:rPr lang="nl-NL" sz="4500" dirty="0" smtClean="0"/>
              <a:t>Brede Instructie</a:t>
            </a:r>
            <a:endParaRPr lang="nl-NL" sz="4500" dirty="0"/>
          </a:p>
        </p:txBody>
      </p:sp>
      <p:sp>
        <p:nvSpPr>
          <p:cNvPr id="5" name="Text Placeholder 4"/>
          <p:cNvSpPr>
            <a:spLocks noGrp="1"/>
          </p:cNvSpPr>
          <p:nvPr>
            <p:ph type="body" sz="quarter" idx="3"/>
          </p:nvPr>
        </p:nvSpPr>
        <p:spPr/>
        <p:txBody>
          <a:bodyPr>
            <a:normAutofit/>
          </a:bodyPr>
          <a:lstStyle/>
          <a:p>
            <a:r>
              <a:rPr lang="nl-NL" sz="2500" dirty="0" smtClean="0"/>
              <a:t>(</a:t>
            </a:r>
            <a:r>
              <a:rPr lang="nl-NL" sz="2500" dirty="0" err="1" smtClean="0"/>
              <a:t>Modeling</a:t>
            </a:r>
            <a:r>
              <a:rPr lang="nl-NL" sz="2500" dirty="0" smtClean="0"/>
              <a:t>)</a:t>
            </a:r>
            <a:endParaRPr lang="nl-NL" sz="2500" dirty="0"/>
          </a:p>
        </p:txBody>
      </p:sp>
      <p:sp>
        <p:nvSpPr>
          <p:cNvPr id="6" name="Content Placeholder 5"/>
          <p:cNvSpPr>
            <a:spLocks noGrp="1"/>
          </p:cNvSpPr>
          <p:nvPr>
            <p:ph sz="quarter" idx="4"/>
          </p:nvPr>
        </p:nvSpPr>
        <p:spPr/>
        <p:txBody>
          <a:bodyPr/>
          <a:lstStyle/>
          <a:p>
            <a:endParaRPr lang="nl-NL" dirty="0"/>
          </a:p>
        </p:txBody>
      </p:sp>
      <p:sp>
        <p:nvSpPr>
          <p:cNvPr id="8" name="Content Placeholder 7"/>
          <p:cNvSpPr>
            <a:spLocks noGrp="1"/>
          </p:cNvSpPr>
          <p:nvPr>
            <p:ph sz="half" idx="2"/>
          </p:nvPr>
        </p:nvSpPr>
        <p:spPr>
          <a:xfrm>
            <a:off x="1187624" y="2174875"/>
            <a:ext cx="3309764" cy="3951288"/>
          </a:xfrm>
        </p:spPr>
        <p:txBody>
          <a:bodyPr/>
          <a:lstStyle/>
          <a:p>
            <a:endParaRPr lang="nl-NL" dirty="0"/>
          </a:p>
        </p:txBody>
      </p:sp>
      <p:sp>
        <p:nvSpPr>
          <p:cNvPr id="9" name="Rounded Rectangular Callout 8"/>
          <p:cNvSpPr/>
          <p:nvPr/>
        </p:nvSpPr>
        <p:spPr bwMode="auto">
          <a:xfrm>
            <a:off x="1763688" y="3212976"/>
            <a:ext cx="2304256" cy="1440160"/>
          </a:xfrm>
          <a:prstGeom prst="wedgeRoundRectCallout">
            <a:avLst>
              <a:gd name="adj1" fmla="val -51969"/>
              <a:gd name="adj2" fmla="val 100500"/>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dirty="0" smtClean="0">
              <a:ln>
                <a:noFill/>
              </a:ln>
              <a:solidFill>
                <a:schemeClr val="tx1"/>
              </a:solidFill>
              <a:effectLst/>
              <a:latin typeface="Arial" charset="0"/>
              <a:ea typeface="Geneva"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nl-NL" sz="2400" dirty="0" smtClean="0">
                <a:latin typeface="Calibri" pitchFamily="34" charset="0"/>
              </a:rPr>
              <a:t>Fragment 1</a:t>
            </a:r>
          </a:p>
          <a:p>
            <a:pPr marL="0" marR="0" indent="0" algn="l" defTabSz="914400" rtl="0" eaLnBrk="0" fontAlgn="base" latinLnBrk="0" hangingPunct="0">
              <a:lnSpc>
                <a:spcPct val="100000"/>
              </a:lnSpc>
              <a:spcBef>
                <a:spcPct val="0"/>
              </a:spcBef>
              <a:spcAft>
                <a:spcPct val="0"/>
              </a:spcAft>
              <a:buClrTx/>
              <a:buSzTx/>
              <a:buFontTx/>
              <a:buNone/>
              <a:tabLst/>
            </a:pPr>
            <a:r>
              <a:rPr lang="nl-NL" sz="2400" dirty="0" smtClean="0">
                <a:latin typeface="Calibri" pitchFamily="34" charset="0"/>
              </a:rPr>
              <a:t>Groepjes van 5</a:t>
            </a:r>
          </a:p>
          <a:p>
            <a:pPr marL="0" marR="0" indent="0" algn="l" defTabSz="914400" rtl="0" eaLnBrk="0" fontAlgn="base" latinLnBrk="0" hangingPunct="0">
              <a:lnSpc>
                <a:spcPct val="100000"/>
              </a:lnSpc>
              <a:spcBef>
                <a:spcPct val="0"/>
              </a:spcBef>
              <a:spcAft>
                <a:spcPct val="0"/>
              </a:spcAft>
              <a:buClrTx/>
              <a:buSzTx/>
              <a:buFontTx/>
              <a:buNone/>
              <a:tabLst/>
            </a:pPr>
            <a:endParaRPr lang="nl-NL"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dirty="0" smtClean="0">
              <a:ln>
                <a:noFill/>
              </a:ln>
              <a:solidFill>
                <a:schemeClr val="tx1"/>
              </a:solidFill>
              <a:effectLst/>
              <a:latin typeface="Arial" charset="0"/>
              <a:ea typeface="Geneva" pitchFamily="1" charset="-128"/>
            </a:endParaRPr>
          </a:p>
        </p:txBody>
      </p:sp>
      <p:sp>
        <p:nvSpPr>
          <p:cNvPr id="10" name="Rounded Rectangular Callout 9"/>
          <p:cNvSpPr/>
          <p:nvPr/>
        </p:nvSpPr>
        <p:spPr bwMode="auto">
          <a:xfrm>
            <a:off x="5508104" y="3212976"/>
            <a:ext cx="2376264" cy="1512168"/>
          </a:xfrm>
          <a:prstGeom prst="wedgeRoundRectCallout">
            <a:avLst>
              <a:gd name="adj1" fmla="val -54864"/>
              <a:gd name="adj2" fmla="val 90955"/>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dirty="0" smtClean="0">
              <a:ln>
                <a:noFill/>
              </a:ln>
              <a:solidFill>
                <a:schemeClr val="tx1"/>
              </a:solidFill>
              <a:effectLst/>
              <a:latin typeface="Arial" charset="0"/>
              <a:ea typeface="Geneva"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nl-NL" sz="2400" dirty="0" smtClean="0">
                <a:latin typeface="Calibri" pitchFamily="34" charset="0"/>
              </a:rPr>
              <a:t>Fragment 2</a:t>
            </a:r>
          </a:p>
          <a:p>
            <a:pPr marL="0" marR="0" indent="0" algn="l" defTabSz="914400" rtl="0" eaLnBrk="0" fontAlgn="base" latinLnBrk="0" hangingPunct="0">
              <a:lnSpc>
                <a:spcPct val="100000"/>
              </a:lnSpc>
              <a:spcBef>
                <a:spcPct val="0"/>
              </a:spcBef>
              <a:spcAft>
                <a:spcPct val="0"/>
              </a:spcAft>
              <a:buClrTx/>
              <a:buSzTx/>
              <a:buFontTx/>
              <a:buNone/>
              <a:tabLst/>
            </a:pPr>
            <a:r>
              <a:rPr lang="nl-NL" sz="2400" dirty="0" smtClean="0">
                <a:latin typeface="Calibri" pitchFamily="34" charset="0"/>
              </a:rPr>
              <a:t>Groepjes van 4</a:t>
            </a:r>
          </a:p>
          <a:p>
            <a:pPr marL="0" marR="0" indent="0" algn="l" defTabSz="914400" rtl="0" eaLnBrk="0" fontAlgn="base" latinLnBrk="0" hangingPunct="0">
              <a:lnSpc>
                <a:spcPct val="100000"/>
              </a:lnSpc>
              <a:spcBef>
                <a:spcPct val="0"/>
              </a:spcBef>
              <a:spcAft>
                <a:spcPct val="0"/>
              </a:spcAft>
              <a:buClrTx/>
              <a:buSzTx/>
              <a:buFontTx/>
              <a:buNone/>
              <a:tabLst/>
            </a:pPr>
            <a:endParaRPr lang="nl-NL" sz="2800" dirty="0" smtClean="0">
              <a:latin typeface="Calibri" pitchFamily="34" charset="0"/>
            </a:endParaRPr>
          </a:p>
        </p:txBody>
      </p:sp>
    </p:spTree>
    <p:extLst>
      <p:ext uri="{BB962C8B-B14F-4D97-AF65-F5344CB8AC3E}">
        <p14:creationId xmlns:p14="http://schemas.microsoft.com/office/powerpoint/2010/main" val="2127861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smtClean="0">
                <a:latin typeface="Calibri" panose="020F0502020204030204" pitchFamily="34" charset="0"/>
              </a:rPr>
              <a:t>Kijkvragen</a:t>
            </a:r>
            <a:endParaRPr lang="nl-NL" dirty="0">
              <a:latin typeface="Calibri" panose="020F0502020204030204" pitchFamily="34" charset="0"/>
            </a:endParaRPr>
          </a:p>
        </p:txBody>
      </p:sp>
      <p:sp>
        <p:nvSpPr>
          <p:cNvPr id="3" name="Content Placeholder 2"/>
          <p:cNvSpPr>
            <a:spLocks noGrp="1"/>
          </p:cNvSpPr>
          <p:nvPr>
            <p:ph idx="1"/>
          </p:nvPr>
        </p:nvSpPr>
        <p:spPr/>
        <p:txBody>
          <a:bodyPr/>
          <a:lstStyle/>
          <a:p>
            <a:pPr>
              <a:buNone/>
            </a:pPr>
            <a:r>
              <a:rPr lang="nl-NL" sz="2400" dirty="0" smtClean="0">
                <a:latin typeface="Calibri" panose="020F0502020204030204" pitchFamily="34" charset="0"/>
              </a:rPr>
              <a:t>Fragment 3: Welk leermoment zie je?</a:t>
            </a:r>
          </a:p>
          <a:p>
            <a:pPr>
              <a:buNone/>
            </a:pPr>
            <a:endParaRPr lang="nl-NL" sz="1200" dirty="0" smtClean="0">
              <a:latin typeface="Calibri" panose="020F0502020204030204" pitchFamily="34" charset="0"/>
            </a:endParaRPr>
          </a:p>
          <a:p>
            <a:pPr>
              <a:buNone/>
            </a:pPr>
            <a:r>
              <a:rPr lang="nl-NL" sz="2400" dirty="0" smtClean="0">
                <a:latin typeface="Calibri" panose="020F0502020204030204" pitchFamily="34" charset="0"/>
              </a:rPr>
              <a:t>Fragment 4. Leerzame verwarring?!</a:t>
            </a:r>
          </a:p>
          <a:p>
            <a:pPr lvl="0"/>
            <a:r>
              <a:rPr lang="nl-NL" sz="2400" dirty="0" smtClean="0">
                <a:latin typeface="Calibri" panose="020F0502020204030204" pitchFamily="34" charset="0"/>
              </a:rPr>
              <a:t>Welke verwarring ontstaat hier? </a:t>
            </a:r>
          </a:p>
          <a:p>
            <a:pPr lvl="0"/>
            <a:r>
              <a:rPr lang="nl-NL" sz="2400" dirty="0" smtClean="0">
                <a:latin typeface="Calibri" panose="020F0502020204030204" pitchFamily="34" charset="0"/>
              </a:rPr>
              <a:t>Hoe denkt de leerkracht en hoe heeft het groepje gedacht? </a:t>
            </a:r>
          </a:p>
          <a:p>
            <a:pPr>
              <a:buNone/>
            </a:pPr>
            <a:endParaRPr lang="nl-NL" sz="1200" dirty="0" smtClean="0">
              <a:latin typeface="Calibri" panose="020F0502020204030204" pitchFamily="34" charset="0"/>
            </a:endParaRPr>
          </a:p>
          <a:p>
            <a:pPr>
              <a:buNone/>
            </a:pPr>
            <a:r>
              <a:rPr lang="nl-NL" sz="2400" dirty="0" smtClean="0">
                <a:latin typeface="Calibri" panose="020F0502020204030204" pitchFamily="34" charset="0"/>
              </a:rPr>
              <a:t>Fragment 5a/5b (3x3 en blokkentorens)</a:t>
            </a:r>
          </a:p>
          <a:p>
            <a:pPr lvl="0"/>
            <a:r>
              <a:rPr lang="nl-NL" sz="2400" dirty="0" smtClean="0">
                <a:latin typeface="Calibri" panose="020F0502020204030204" pitchFamily="34" charset="0"/>
              </a:rPr>
              <a:t>Welke leerervaringen kun je hierna stimuleren?</a:t>
            </a:r>
          </a:p>
          <a:p>
            <a:pPr lvl="0"/>
            <a:r>
              <a:rPr lang="nl-NL" sz="2400" dirty="0" smtClean="0">
                <a:latin typeface="Calibri" panose="020F0502020204030204" pitchFamily="34" charset="0"/>
              </a:rPr>
              <a:t>Hoe ga je verder met vermenigvuldigen?</a:t>
            </a:r>
          </a:p>
          <a:p>
            <a:pPr>
              <a:buNone/>
            </a:pPr>
            <a:endParaRPr lang="nl-NL" dirty="0"/>
          </a:p>
        </p:txBody>
      </p:sp>
    </p:spTree>
    <p:extLst>
      <p:ext uri="{BB962C8B-B14F-4D97-AF65-F5344CB8AC3E}">
        <p14:creationId xmlns:p14="http://schemas.microsoft.com/office/powerpoint/2010/main" val="2058831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smtClean="0">
                <a:latin typeface="Calibri" panose="020F0502020204030204" pitchFamily="34" charset="0"/>
              </a:rPr>
              <a:t>Kijkje in groep 4</a:t>
            </a:r>
            <a:endParaRPr lang="nl-NL" dirty="0">
              <a:latin typeface="Calibri" panose="020F0502020204030204" pitchFamily="34" charset="0"/>
            </a:endParaRPr>
          </a:p>
        </p:txBody>
      </p:sp>
      <p:sp>
        <p:nvSpPr>
          <p:cNvPr id="8" name="Content Placeholder 7"/>
          <p:cNvSpPr>
            <a:spLocks noGrp="1"/>
          </p:cNvSpPr>
          <p:nvPr>
            <p:ph idx="1"/>
          </p:nvPr>
        </p:nvSpPr>
        <p:spPr>
          <a:xfrm>
            <a:off x="990600" y="2276872"/>
            <a:ext cx="7162800" cy="3819128"/>
          </a:xfrm>
        </p:spPr>
        <p:txBody>
          <a:bodyPr/>
          <a:lstStyle/>
          <a:p>
            <a:pPr>
              <a:buNone/>
            </a:pPr>
            <a:endParaRPr lang="nl-NL" dirty="0"/>
          </a:p>
        </p:txBody>
      </p:sp>
      <p:sp>
        <p:nvSpPr>
          <p:cNvPr id="3" name="Text Placeholder 2"/>
          <p:cNvSpPr>
            <a:spLocks noGrp="1"/>
          </p:cNvSpPr>
          <p:nvPr>
            <p:ph type="body" idx="4294967295"/>
          </p:nvPr>
        </p:nvSpPr>
        <p:spPr>
          <a:xfrm>
            <a:off x="971600" y="1340768"/>
            <a:ext cx="5832648" cy="864096"/>
          </a:xfrm>
        </p:spPr>
        <p:txBody>
          <a:bodyPr>
            <a:normAutofit fontScale="92500" lnSpcReduction="20000"/>
          </a:bodyPr>
          <a:lstStyle/>
          <a:p>
            <a:endParaRPr lang="nl-NL" dirty="0" smtClean="0"/>
          </a:p>
          <a:p>
            <a:pPr>
              <a:buNone/>
            </a:pPr>
            <a:r>
              <a:rPr lang="nl-NL" sz="2400" dirty="0" smtClean="0">
                <a:latin typeface="Calibri" panose="020F0502020204030204" pitchFamily="34" charset="0"/>
              </a:rPr>
              <a:t>Na het circuit: samen nabespreken </a:t>
            </a:r>
            <a:endParaRPr lang="nl-NL" sz="2400" dirty="0">
              <a:latin typeface="Calibri" panose="020F0502020204030204" pitchFamily="34" charset="0"/>
            </a:endParaRPr>
          </a:p>
        </p:txBody>
      </p:sp>
      <p:sp>
        <p:nvSpPr>
          <p:cNvPr id="9" name="Rounded Rectangular Callout 8"/>
          <p:cNvSpPr/>
          <p:nvPr/>
        </p:nvSpPr>
        <p:spPr bwMode="auto">
          <a:xfrm>
            <a:off x="1763688" y="2996952"/>
            <a:ext cx="2592288" cy="1656184"/>
          </a:xfrm>
          <a:prstGeom prst="wedgeRoundRectCallout">
            <a:avLst>
              <a:gd name="adj1" fmla="val -51969"/>
              <a:gd name="adj2" fmla="val 100500"/>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dirty="0" smtClean="0">
              <a:ln>
                <a:noFill/>
              </a:ln>
              <a:solidFill>
                <a:schemeClr val="tx1"/>
              </a:solidFill>
              <a:effectLst/>
              <a:latin typeface="Arial" charset="0"/>
              <a:ea typeface="Geneva"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nl-NL" sz="2400" dirty="0" smtClean="0">
                <a:latin typeface="Calibri" pitchFamily="34" charset="0"/>
              </a:rPr>
              <a:t>Fragment 3</a:t>
            </a:r>
          </a:p>
          <a:p>
            <a:pPr marL="0" marR="0" indent="0" algn="l" defTabSz="914400" rtl="0" eaLnBrk="0" fontAlgn="base" latinLnBrk="0" hangingPunct="0">
              <a:lnSpc>
                <a:spcPct val="100000"/>
              </a:lnSpc>
              <a:spcBef>
                <a:spcPct val="0"/>
              </a:spcBef>
              <a:spcAft>
                <a:spcPct val="0"/>
              </a:spcAft>
              <a:buClrTx/>
              <a:buSzTx/>
              <a:buFontTx/>
              <a:buNone/>
              <a:tabLst/>
            </a:pPr>
            <a:r>
              <a:rPr lang="nl-NL" sz="2400" dirty="0" smtClean="0">
                <a:latin typeface="Calibri" pitchFamily="34" charset="0"/>
              </a:rPr>
              <a:t>Klopt het wel?</a:t>
            </a:r>
          </a:p>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dirty="0" smtClean="0">
              <a:ln>
                <a:noFill/>
              </a:ln>
              <a:solidFill>
                <a:schemeClr val="tx1"/>
              </a:solidFill>
              <a:effectLst/>
              <a:latin typeface="Arial" charset="0"/>
              <a:ea typeface="Geneva" pitchFamily="1" charset="-128"/>
            </a:endParaRPr>
          </a:p>
        </p:txBody>
      </p:sp>
    </p:spTree>
    <p:extLst>
      <p:ext uri="{BB962C8B-B14F-4D97-AF65-F5344CB8AC3E}">
        <p14:creationId xmlns:p14="http://schemas.microsoft.com/office/powerpoint/2010/main" val="4277188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6840760" cy="1143000"/>
          </a:xfrm>
        </p:spPr>
        <p:txBody>
          <a:bodyPr/>
          <a:lstStyle/>
          <a:p>
            <a:pPr algn="l"/>
            <a:r>
              <a:rPr lang="nl-NL" dirty="0" smtClean="0">
                <a:latin typeface="Calibri" panose="020F0502020204030204" pitchFamily="34" charset="0"/>
              </a:rPr>
              <a:t>Kijkje in groep 4</a:t>
            </a:r>
            <a:endParaRPr lang="nl-NL" dirty="0">
              <a:latin typeface="Calibri" panose="020F0502020204030204" pitchFamily="34" charset="0"/>
            </a:endParaRPr>
          </a:p>
        </p:txBody>
      </p:sp>
      <p:sp>
        <p:nvSpPr>
          <p:cNvPr id="3" name="Text Placeholder 2"/>
          <p:cNvSpPr>
            <a:spLocks noGrp="1"/>
          </p:cNvSpPr>
          <p:nvPr>
            <p:ph type="body" idx="1"/>
          </p:nvPr>
        </p:nvSpPr>
        <p:spPr>
          <a:xfrm>
            <a:off x="1187624" y="1535113"/>
            <a:ext cx="3309764" cy="639762"/>
          </a:xfrm>
        </p:spPr>
        <p:txBody>
          <a:bodyPr>
            <a:normAutofit fontScale="55000" lnSpcReduction="20000"/>
          </a:bodyPr>
          <a:lstStyle/>
          <a:p>
            <a:endParaRPr lang="nl-NL" dirty="0" smtClean="0"/>
          </a:p>
          <a:p>
            <a:r>
              <a:rPr lang="nl-NL" sz="3600" dirty="0" smtClean="0"/>
              <a:t> </a:t>
            </a:r>
            <a:r>
              <a:rPr lang="nl-NL" sz="4200" dirty="0" smtClean="0"/>
              <a:t>Nabespreking</a:t>
            </a:r>
            <a:endParaRPr lang="nl-NL" sz="4200" dirty="0"/>
          </a:p>
        </p:txBody>
      </p:sp>
      <p:sp>
        <p:nvSpPr>
          <p:cNvPr id="5" name="Text Placeholder 4"/>
          <p:cNvSpPr>
            <a:spLocks noGrp="1"/>
          </p:cNvSpPr>
          <p:nvPr>
            <p:ph type="body" sz="quarter" idx="3"/>
          </p:nvPr>
        </p:nvSpPr>
        <p:spPr/>
        <p:txBody>
          <a:bodyPr/>
          <a:lstStyle/>
          <a:p>
            <a:r>
              <a:rPr lang="nl-NL" sz="2300" dirty="0" smtClean="0"/>
              <a:t>Leermomenten?</a:t>
            </a:r>
            <a:endParaRPr lang="nl-NL" sz="2300" dirty="0"/>
          </a:p>
        </p:txBody>
      </p:sp>
      <p:sp>
        <p:nvSpPr>
          <p:cNvPr id="6" name="Content Placeholder 5"/>
          <p:cNvSpPr>
            <a:spLocks noGrp="1"/>
          </p:cNvSpPr>
          <p:nvPr>
            <p:ph sz="quarter" idx="4"/>
          </p:nvPr>
        </p:nvSpPr>
        <p:spPr/>
        <p:txBody>
          <a:bodyPr/>
          <a:lstStyle/>
          <a:p>
            <a:endParaRPr lang="nl-NL" dirty="0"/>
          </a:p>
        </p:txBody>
      </p:sp>
      <p:sp>
        <p:nvSpPr>
          <p:cNvPr id="8" name="Content Placeholder 7"/>
          <p:cNvSpPr>
            <a:spLocks noGrp="1"/>
          </p:cNvSpPr>
          <p:nvPr>
            <p:ph sz="half" idx="2"/>
          </p:nvPr>
        </p:nvSpPr>
        <p:spPr>
          <a:xfrm>
            <a:off x="1187624" y="2174875"/>
            <a:ext cx="3309764" cy="3951288"/>
          </a:xfrm>
        </p:spPr>
        <p:txBody>
          <a:bodyPr/>
          <a:lstStyle/>
          <a:p>
            <a:endParaRPr lang="nl-NL" dirty="0"/>
          </a:p>
        </p:txBody>
      </p:sp>
      <p:sp>
        <p:nvSpPr>
          <p:cNvPr id="9" name="Rounded Rectangular Callout 8"/>
          <p:cNvSpPr/>
          <p:nvPr/>
        </p:nvSpPr>
        <p:spPr bwMode="auto">
          <a:xfrm>
            <a:off x="1547664" y="3212976"/>
            <a:ext cx="2304256" cy="1440160"/>
          </a:xfrm>
          <a:prstGeom prst="wedgeRoundRectCallout">
            <a:avLst>
              <a:gd name="adj1" fmla="val -51969"/>
              <a:gd name="adj2" fmla="val 100500"/>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l-NL" sz="2400" dirty="0" smtClean="0">
                <a:latin typeface="Calibri" pitchFamily="34" charset="0"/>
              </a:rPr>
              <a:t>Fragment 4</a:t>
            </a:r>
          </a:p>
          <a:p>
            <a:pPr marL="0" marR="0" indent="0" algn="l" defTabSz="914400" rtl="0" eaLnBrk="0" fontAlgn="base" latinLnBrk="0" hangingPunct="0">
              <a:lnSpc>
                <a:spcPct val="100000"/>
              </a:lnSpc>
              <a:spcBef>
                <a:spcPct val="0"/>
              </a:spcBef>
              <a:spcAft>
                <a:spcPct val="0"/>
              </a:spcAft>
              <a:buClrTx/>
              <a:buSzTx/>
              <a:buFontTx/>
              <a:buNone/>
              <a:tabLst/>
            </a:pPr>
            <a:r>
              <a:rPr lang="nl-NL" sz="2400" dirty="0" smtClean="0">
                <a:latin typeface="Calibri" pitchFamily="34" charset="0"/>
              </a:rPr>
              <a:t>Leerzame verwarring?</a:t>
            </a:r>
          </a:p>
          <a:p>
            <a:pPr marL="0" marR="0" indent="0" algn="l" defTabSz="914400" rtl="0" eaLnBrk="0" fontAlgn="base" latinLnBrk="0" hangingPunct="0">
              <a:lnSpc>
                <a:spcPct val="100000"/>
              </a:lnSpc>
              <a:spcBef>
                <a:spcPct val="0"/>
              </a:spcBef>
              <a:spcAft>
                <a:spcPct val="0"/>
              </a:spcAft>
              <a:buClrTx/>
              <a:buSzTx/>
              <a:buFontTx/>
              <a:buNone/>
              <a:tabLst/>
            </a:pPr>
            <a:r>
              <a:rPr lang="nl-NL" sz="2800" baseline="0" dirty="0" smtClean="0">
                <a:latin typeface="Calibri" pitchFamily="34" charset="0"/>
              </a:rPr>
              <a:t> </a:t>
            </a:r>
            <a:endParaRPr kumimoji="0" lang="nl-NL" sz="2400" b="0" i="0" u="none" strike="noStrike" cap="none" normalizeH="0" baseline="-25000" dirty="0" smtClean="0">
              <a:ln>
                <a:noFill/>
              </a:ln>
              <a:solidFill>
                <a:schemeClr val="tx1"/>
              </a:solidFill>
              <a:effectLst/>
              <a:latin typeface="Arial" charset="0"/>
              <a:ea typeface="Geneva" pitchFamily="1" charset="-128"/>
            </a:endParaRPr>
          </a:p>
        </p:txBody>
      </p:sp>
      <p:sp>
        <p:nvSpPr>
          <p:cNvPr id="10" name="Rounded Rectangular Callout 9"/>
          <p:cNvSpPr/>
          <p:nvPr/>
        </p:nvSpPr>
        <p:spPr bwMode="auto">
          <a:xfrm>
            <a:off x="5415508" y="3212976"/>
            <a:ext cx="2376264" cy="1512168"/>
          </a:xfrm>
          <a:prstGeom prst="wedgeRoundRectCallout">
            <a:avLst>
              <a:gd name="adj1" fmla="val -54864"/>
              <a:gd name="adj2" fmla="val 90955"/>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l-NL" sz="2400" dirty="0" smtClean="0"/>
              <a:t>Fragment 5a/5b</a:t>
            </a:r>
            <a:br>
              <a:rPr lang="nl-NL" sz="2400" dirty="0" smtClean="0"/>
            </a:br>
            <a:r>
              <a:rPr lang="nl-NL" sz="2400" dirty="0" smtClean="0"/>
              <a:t>3x3 en </a:t>
            </a:r>
          </a:p>
          <a:p>
            <a:pPr marL="0" marR="0" indent="0" algn="l" defTabSz="914400" rtl="0" eaLnBrk="0" fontAlgn="base" latinLnBrk="0" hangingPunct="0">
              <a:lnSpc>
                <a:spcPct val="100000"/>
              </a:lnSpc>
              <a:spcBef>
                <a:spcPct val="0"/>
              </a:spcBef>
              <a:spcAft>
                <a:spcPct val="0"/>
              </a:spcAft>
              <a:buClrTx/>
              <a:buSzTx/>
              <a:buFontTx/>
              <a:buNone/>
              <a:tabLst/>
            </a:pPr>
            <a:r>
              <a:rPr lang="nl-NL" sz="2400" dirty="0" smtClean="0"/>
              <a:t>blokkentorens</a:t>
            </a:r>
          </a:p>
          <a:p>
            <a:pPr marL="0" marR="0" indent="0" algn="l" defTabSz="914400" rtl="0" eaLnBrk="0" fontAlgn="base" latinLnBrk="0" hangingPunct="0">
              <a:lnSpc>
                <a:spcPct val="100000"/>
              </a:lnSpc>
              <a:spcBef>
                <a:spcPct val="0"/>
              </a:spcBef>
              <a:spcAft>
                <a:spcPct val="0"/>
              </a:spcAft>
              <a:buClrTx/>
              <a:buSzTx/>
              <a:buFontTx/>
              <a:buNone/>
              <a:tabLst/>
            </a:pPr>
            <a:endParaRPr lang="nl-NL"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dirty="0" smtClean="0">
              <a:ln>
                <a:noFill/>
              </a:ln>
              <a:solidFill>
                <a:schemeClr val="tx1"/>
              </a:solidFill>
              <a:effectLst/>
              <a:latin typeface="Arial" charset="0"/>
              <a:ea typeface="Geneva"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dirty="0" smtClean="0">
              <a:ln>
                <a:noFill/>
              </a:ln>
              <a:solidFill>
                <a:schemeClr val="tx1"/>
              </a:solidFill>
              <a:effectLst/>
              <a:latin typeface="Arial" charset="0"/>
              <a:ea typeface="Geneva" pitchFamily="1" charset="-128"/>
            </a:endParaRPr>
          </a:p>
        </p:txBody>
      </p:sp>
    </p:spTree>
    <p:extLst>
      <p:ext uri="{BB962C8B-B14F-4D97-AF65-F5344CB8AC3E}">
        <p14:creationId xmlns:p14="http://schemas.microsoft.com/office/powerpoint/2010/main" val="713448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l-NL" dirty="0" smtClean="0"/>
              <a:t>Inhoud van bijeenkomst 3</a:t>
            </a:r>
            <a:br>
              <a:rPr lang="nl-NL" dirty="0" smtClean="0"/>
            </a:br>
            <a:endParaRPr lang="nl-NL" dirty="0"/>
          </a:p>
        </p:txBody>
      </p:sp>
      <p:sp>
        <p:nvSpPr>
          <p:cNvPr id="3" name="Content Placeholder 2"/>
          <p:cNvSpPr>
            <a:spLocks noGrp="1"/>
          </p:cNvSpPr>
          <p:nvPr>
            <p:ph idx="1"/>
          </p:nvPr>
        </p:nvSpPr>
        <p:spPr>
          <a:xfrm>
            <a:off x="857250" y="1405657"/>
            <a:ext cx="7829550" cy="4320480"/>
          </a:xfrm>
        </p:spPr>
        <p:txBody>
          <a:bodyPr/>
          <a:lstStyle/>
          <a:p>
            <a:pPr marL="0" indent="0">
              <a:buNone/>
            </a:pPr>
            <a:r>
              <a:rPr lang="nl-NL" sz="2800" dirty="0" smtClean="0"/>
              <a:t>- Optioneel: Rekeninspiratie, productief </a:t>
            </a:r>
            <a:r>
              <a:rPr lang="nl-NL" sz="2800" dirty="0"/>
              <a:t>o</a:t>
            </a:r>
            <a:r>
              <a:rPr lang="nl-NL" sz="2800" dirty="0" smtClean="0"/>
              <a:t>efenen</a:t>
            </a:r>
          </a:p>
          <a:p>
            <a:pPr marL="0" indent="0">
              <a:buNone/>
            </a:pPr>
            <a:r>
              <a:rPr lang="nl-NL" sz="2800" dirty="0" smtClean="0"/>
              <a:t>- Bespreking tussentijdse opdracht</a:t>
            </a:r>
            <a:br>
              <a:rPr lang="nl-NL" sz="2800" dirty="0" smtClean="0"/>
            </a:br>
            <a:r>
              <a:rPr lang="nl-NL" sz="2800" dirty="0" smtClean="0"/>
              <a:t>  </a:t>
            </a:r>
            <a:r>
              <a:rPr lang="nl-NL" sz="2800" dirty="0" smtClean="0">
                <a:latin typeface="Calibri" pitchFamily="34" charset="0"/>
              </a:rPr>
              <a:t>(leerroutes </a:t>
            </a:r>
            <a:r>
              <a:rPr lang="nl-NL" sz="2800" dirty="0">
                <a:latin typeface="Calibri" pitchFamily="34" charset="0"/>
              </a:rPr>
              <a:t>in het </a:t>
            </a:r>
            <a:r>
              <a:rPr lang="nl-NL" sz="2800" dirty="0" smtClean="0">
                <a:latin typeface="Calibri" pitchFamily="34" charset="0"/>
              </a:rPr>
              <a:t>groepsplan)</a:t>
            </a:r>
            <a:r>
              <a:rPr lang="nl-NL" sz="2800" dirty="0"/>
              <a:t/>
            </a:r>
            <a:br>
              <a:rPr lang="nl-NL" sz="2800" dirty="0"/>
            </a:br>
            <a:r>
              <a:rPr lang="nl-NL" sz="2800" dirty="0" smtClean="0"/>
              <a:t>- Doelen selecteren 1: </a:t>
            </a:r>
            <a:r>
              <a:rPr lang="nl-NL" sz="2800" dirty="0"/>
              <a:t>met welk argument </a:t>
            </a:r>
            <a:r>
              <a:rPr lang="nl-NL" sz="2800" dirty="0" smtClean="0"/>
              <a:t>en</a:t>
            </a:r>
            <a:br>
              <a:rPr lang="nl-NL" sz="2800" dirty="0" smtClean="0"/>
            </a:br>
            <a:r>
              <a:rPr lang="nl-NL" sz="2800" dirty="0" smtClean="0"/>
              <a:t>  </a:t>
            </a:r>
            <a:r>
              <a:rPr lang="nl-NL" sz="2800" dirty="0"/>
              <a:t>met welk </a:t>
            </a:r>
            <a:r>
              <a:rPr lang="nl-NL" sz="2800" dirty="0" smtClean="0"/>
              <a:t>doel?</a:t>
            </a:r>
            <a:r>
              <a:rPr lang="nl-NL" sz="2800" dirty="0"/>
              <a:t/>
            </a:r>
            <a:br>
              <a:rPr lang="nl-NL" sz="2800" dirty="0"/>
            </a:br>
            <a:r>
              <a:rPr lang="nl-NL" sz="2800" dirty="0" smtClean="0"/>
              <a:t>- Doelen </a:t>
            </a:r>
            <a:r>
              <a:rPr lang="nl-NL" sz="2800" dirty="0"/>
              <a:t>selecteren </a:t>
            </a:r>
            <a:r>
              <a:rPr lang="nl-NL" sz="2800" dirty="0" smtClean="0"/>
              <a:t>2: Kijkje in groep 4</a:t>
            </a:r>
          </a:p>
          <a:p>
            <a:pPr marL="0" indent="0">
              <a:buNone/>
            </a:pPr>
            <a:r>
              <a:rPr lang="nl-NL" sz="2800" dirty="0" smtClean="0"/>
              <a:t>- Naar een eigen groepsplan</a:t>
            </a:r>
            <a:r>
              <a:rPr lang="nl-NL" sz="2800" dirty="0"/>
              <a:t> </a:t>
            </a:r>
            <a:r>
              <a:rPr lang="nl-NL" sz="2800" dirty="0" smtClean="0"/>
              <a:t>(v</a:t>
            </a:r>
            <a:r>
              <a:rPr lang="nl-NL" sz="2800" dirty="0" smtClean="0">
                <a:latin typeface="Calibri" pitchFamily="34" charset="0"/>
              </a:rPr>
              <a:t>an groepsplan </a:t>
            </a:r>
            <a:br>
              <a:rPr lang="nl-NL" sz="2800" dirty="0" smtClean="0">
                <a:latin typeface="Calibri" pitchFamily="34" charset="0"/>
              </a:rPr>
            </a:br>
            <a:r>
              <a:rPr lang="nl-NL" sz="2800" dirty="0" smtClean="0">
                <a:latin typeface="Calibri" pitchFamily="34" charset="0"/>
              </a:rPr>
              <a:t>  naar lesblokplan) </a:t>
            </a:r>
          </a:p>
          <a:p>
            <a:pPr marL="0" indent="0">
              <a:buNone/>
            </a:pPr>
            <a:r>
              <a:rPr lang="nl-NL" sz="2800" dirty="0" smtClean="0"/>
              <a:t>- Afspraken (huiswerk)</a:t>
            </a:r>
          </a:p>
          <a:p>
            <a:pPr marL="514350" indent="-514350">
              <a:buNone/>
            </a:pPr>
            <a:endParaRPr lang="nl-NL" sz="3200" dirty="0" smtClean="0">
              <a:latin typeface="Calibri" pitchFamily="34" charset="0"/>
            </a:endParaRPr>
          </a:p>
          <a:p>
            <a:pPr marL="514350" indent="-514350"/>
            <a:endParaRPr lang="nl-NL" dirty="0" smtClean="0"/>
          </a:p>
        </p:txBody>
      </p:sp>
      <p:sp>
        <p:nvSpPr>
          <p:cNvPr id="4" name="Slide Number Placeholder 3"/>
          <p:cNvSpPr>
            <a:spLocks noGrp="1"/>
          </p:cNvSpPr>
          <p:nvPr>
            <p:ph type="sldNum" sz="quarter" idx="10"/>
          </p:nvPr>
        </p:nvSpPr>
        <p:spPr/>
        <p:txBody>
          <a:bodyPr/>
          <a:lstStyle/>
          <a:p>
            <a:pPr>
              <a:defRPr/>
            </a:pPr>
            <a:fld id="{6960E188-C1CA-4DC2-BA97-471A63C1EEF8}" type="slidenum">
              <a:rPr lang="nl-NL" smtClean="0"/>
              <a:pPr>
                <a:defRPr/>
              </a:pPr>
              <a:t>3</a:t>
            </a:fld>
            <a:endParaRPr lang="nl-NL" dirty="0"/>
          </a:p>
        </p:txBody>
      </p:sp>
    </p:spTree>
    <p:extLst>
      <p:ext uri="{BB962C8B-B14F-4D97-AF65-F5344CB8AC3E}">
        <p14:creationId xmlns:p14="http://schemas.microsoft.com/office/powerpoint/2010/main" val="1964997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smtClean="0">
                <a:latin typeface="Calibri" panose="020F0502020204030204" pitchFamily="34" charset="0"/>
              </a:rPr>
              <a:t>Naar een eigen groepsplan</a:t>
            </a:r>
            <a:r>
              <a:rPr lang="nl-NL" dirty="0" smtClean="0"/>
              <a:t>	</a:t>
            </a:r>
            <a:endParaRPr lang="nl-NL" dirty="0"/>
          </a:p>
        </p:txBody>
      </p:sp>
      <p:sp>
        <p:nvSpPr>
          <p:cNvPr id="3" name="Content Placeholder 2"/>
          <p:cNvSpPr>
            <a:spLocks noGrp="1"/>
          </p:cNvSpPr>
          <p:nvPr>
            <p:ph idx="1"/>
          </p:nvPr>
        </p:nvSpPr>
        <p:spPr>
          <a:xfrm>
            <a:off x="990600" y="1981200"/>
            <a:ext cx="7162800" cy="3824064"/>
          </a:xfrm>
        </p:spPr>
        <p:txBody>
          <a:bodyPr/>
          <a:lstStyle/>
          <a:p>
            <a:pPr>
              <a:buNone/>
            </a:pPr>
            <a:r>
              <a:rPr lang="nl-NL" sz="2800" dirty="0" smtClean="0"/>
              <a:t>Staat in je groepsplan welke leerlingen</a:t>
            </a:r>
          </a:p>
          <a:p>
            <a:pPr>
              <a:buNone/>
            </a:pPr>
            <a:r>
              <a:rPr lang="nl-NL" sz="2800" dirty="0" smtClean="0"/>
              <a:t>welke leerroute krijgen aangeboden? </a:t>
            </a:r>
          </a:p>
          <a:p>
            <a:pPr>
              <a:buNone/>
            </a:pPr>
            <a:endParaRPr lang="nl-NL" sz="2800" dirty="0"/>
          </a:p>
          <a:p>
            <a:pPr>
              <a:buNone/>
            </a:pPr>
            <a:r>
              <a:rPr lang="nl-NL" sz="2800" dirty="0" smtClean="0"/>
              <a:t>Dan gaan we nu van groepsplan naar</a:t>
            </a:r>
          </a:p>
          <a:p>
            <a:pPr>
              <a:buNone/>
            </a:pPr>
            <a:r>
              <a:rPr lang="nl-NL" sz="2800" dirty="0" smtClean="0"/>
              <a:t>lesblokplan</a:t>
            </a:r>
          </a:p>
          <a:p>
            <a:pPr>
              <a:buNone/>
            </a:pPr>
            <a:endParaRPr lang="nl-NL" sz="3600" dirty="0" smtClean="0"/>
          </a:p>
          <a:p>
            <a:pPr>
              <a:buNone/>
            </a:pPr>
            <a:endParaRPr lang="nl-NL" sz="3600" dirty="0"/>
          </a:p>
        </p:txBody>
      </p:sp>
    </p:spTree>
    <p:extLst>
      <p:ext uri="{BB962C8B-B14F-4D97-AF65-F5344CB8AC3E}">
        <p14:creationId xmlns:p14="http://schemas.microsoft.com/office/powerpoint/2010/main" val="1609933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00" y="572400"/>
            <a:ext cx="7830000" cy="696360"/>
          </a:xfrm>
        </p:spPr>
        <p:txBody>
          <a:bodyPr>
            <a:normAutofit fontScale="90000"/>
          </a:bodyPr>
          <a:lstStyle/>
          <a:p>
            <a:pPr algn="l"/>
            <a:r>
              <a:rPr lang="nl-NL" sz="3600" dirty="0" smtClean="0"/>
              <a:t/>
            </a:r>
            <a:br>
              <a:rPr lang="nl-NL" sz="3600" dirty="0" smtClean="0"/>
            </a:br>
            <a:r>
              <a:rPr lang="nl-NL" dirty="0" smtClean="0">
                <a:latin typeface="Calibri" panose="020F0502020204030204" pitchFamily="34" charset="0"/>
              </a:rPr>
              <a:t>Van groepsplan naar lesblokplan</a:t>
            </a:r>
            <a:br>
              <a:rPr lang="nl-NL" dirty="0" smtClean="0">
                <a:latin typeface="Calibri" panose="020F0502020204030204" pitchFamily="34" charset="0"/>
              </a:rPr>
            </a:br>
            <a:endParaRPr lang="nl-NL" dirty="0">
              <a:latin typeface="Calibri" panose="020F0502020204030204" pitchFamily="34" charset="0"/>
            </a:endParaRPr>
          </a:p>
        </p:txBody>
      </p:sp>
      <p:sp>
        <p:nvSpPr>
          <p:cNvPr id="3" name="Content Placeholder 2"/>
          <p:cNvSpPr>
            <a:spLocks noGrp="1"/>
          </p:cNvSpPr>
          <p:nvPr>
            <p:ph idx="1"/>
          </p:nvPr>
        </p:nvSpPr>
        <p:spPr>
          <a:xfrm>
            <a:off x="990600" y="1484784"/>
            <a:ext cx="7162800" cy="4611216"/>
          </a:xfrm>
        </p:spPr>
        <p:txBody>
          <a:bodyPr/>
          <a:lstStyle/>
          <a:p>
            <a:pPr>
              <a:buNone/>
            </a:pPr>
            <a:r>
              <a:rPr lang="nl-NL" sz="2000" b="1" dirty="0" smtClean="0">
                <a:latin typeface="Calibri" panose="020F0502020204030204" pitchFamily="34" charset="0"/>
              </a:rPr>
              <a:t>Is er nu per groep een groepsplan met:</a:t>
            </a:r>
          </a:p>
          <a:p>
            <a:pPr>
              <a:buNone/>
            </a:pPr>
            <a:r>
              <a:rPr lang="nl-NL" sz="2000" b="1" dirty="0" smtClean="0">
                <a:latin typeface="Calibri" panose="020F0502020204030204" pitchFamily="34" charset="0"/>
              </a:rPr>
              <a:t>basis-, intensieve en gevorderde instructie?</a:t>
            </a:r>
          </a:p>
          <a:p>
            <a:pPr>
              <a:buNone/>
            </a:pPr>
            <a:endParaRPr lang="nl-NL" sz="2000" dirty="0" smtClean="0">
              <a:latin typeface="Calibri" panose="020F0502020204030204" pitchFamily="34" charset="0"/>
            </a:endParaRPr>
          </a:p>
          <a:p>
            <a:pPr>
              <a:buFont typeface="Wingdings"/>
              <a:buChar char="Ø"/>
            </a:pPr>
            <a:r>
              <a:rPr lang="nl-NL" sz="2000" dirty="0" smtClean="0">
                <a:latin typeface="Calibri" panose="020F0502020204030204" pitchFamily="34" charset="0"/>
              </a:rPr>
              <a:t>Wie doen route 1, 2, 3? (namen!)</a:t>
            </a:r>
          </a:p>
          <a:p>
            <a:pPr>
              <a:buFont typeface="Wingdings"/>
              <a:buChar char="Ø"/>
            </a:pPr>
            <a:r>
              <a:rPr lang="nl-NL" sz="2000" dirty="0" smtClean="0">
                <a:latin typeface="Calibri" panose="020F0502020204030204" pitchFamily="34" charset="0"/>
              </a:rPr>
              <a:t>In de routes: focus op getallen/geld ? (8 wkn)</a:t>
            </a:r>
          </a:p>
          <a:p>
            <a:pPr>
              <a:buFont typeface="Wingdings"/>
              <a:buChar char="Ø"/>
            </a:pPr>
            <a:r>
              <a:rPr lang="nl-NL" sz="2000" dirty="0" smtClean="0">
                <a:latin typeface="Calibri" panose="020F0502020204030204" pitchFamily="34" charset="0"/>
              </a:rPr>
              <a:t>Op welk niveau is de leerling bezig?  (jaargroep en handleiding methode)</a:t>
            </a:r>
          </a:p>
          <a:p>
            <a:pPr>
              <a:buNone/>
            </a:pPr>
            <a:endParaRPr lang="nl-NL" sz="2000" dirty="0" smtClean="0">
              <a:latin typeface="Calibri" panose="020F0502020204030204" pitchFamily="34" charset="0"/>
            </a:endParaRPr>
          </a:p>
          <a:p>
            <a:pPr>
              <a:buNone/>
            </a:pPr>
            <a:r>
              <a:rPr lang="nl-NL" sz="2000" dirty="0" smtClean="0">
                <a:latin typeface="Calibri" panose="020F0502020204030204" pitchFamily="34" charset="0"/>
              </a:rPr>
              <a:t>Het groepsplan van groep 4 (bijlage 3.5A)  laat zien:</a:t>
            </a:r>
          </a:p>
          <a:p>
            <a:pPr>
              <a:buFont typeface="Wingdings" pitchFamily="2" charset="2"/>
              <a:buChar char="Ø"/>
            </a:pPr>
            <a:r>
              <a:rPr lang="nl-NL" sz="2000" dirty="0" smtClean="0">
                <a:latin typeface="Calibri" panose="020F0502020204030204" pitchFamily="34" charset="0"/>
              </a:rPr>
              <a:t>Hoe de leerkracht de leerlingen in de leerroutes heeft ingedeeld</a:t>
            </a:r>
          </a:p>
          <a:p>
            <a:pPr>
              <a:buFont typeface="Wingdings" pitchFamily="2" charset="2"/>
              <a:buChar char="Ø"/>
            </a:pPr>
            <a:r>
              <a:rPr lang="nl-NL" sz="2000" dirty="0" smtClean="0">
                <a:latin typeface="Calibri" panose="020F0502020204030204" pitchFamily="34" charset="0"/>
              </a:rPr>
              <a:t>Welke doelen/rekenonderdelen de komende periode centraal staan.</a:t>
            </a:r>
          </a:p>
          <a:p>
            <a:pPr>
              <a:buNone/>
            </a:pPr>
            <a:endParaRPr lang="nl-NL" dirty="0" smtClean="0"/>
          </a:p>
        </p:txBody>
      </p:sp>
      <p:sp>
        <p:nvSpPr>
          <p:cNvPr id="4" name="Slide Number Placeholder 3"/>
          <p:cNvSpPr>
            <a:spLocks noGrp="1"/>
          </p:cNvSpPr>
          <p:nvPr>
            <p:ph type="sldNum" sz="quarter" idx="10"/>
          </p:nvPr>
        </p:nvSpPr>
        <p:spPr/>
        <p:txBody>
          <a:bodyPr/>
          <a:lstStyle/>
          <a:p>
            <a:pPr>
              <a:defRPr/>
            </a:pPr>
            <a:fld id="{6960E188-C1CA-4DC2-BA97-471A63C1EEF8}" type="slidenum">
              <a:rPr lang="nl-NL" smtClean="0"/>
              <a:pPr>
                <a:defRPr/>
              </a:pPr>
              <a:t>31</a:t>
            </a:fld>
            <a:endParaRPr lang="nl-NL" dirty="0"/>
          </a:p>
        </p:txBody>
      </p:sp>
    </p:spTree>
    <p:extLst>
      <p:ext uri="{BB962C8B-B14F-4D97-AF65-F5344CB8AC3E}">
        <p14:creationId xmlns:p14="http://schemas.microsoft.com/office/powerpoint/2010/main" val="1204628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b="1" dirty="0">
              <a:latin typeface="Calibri" panose="020F0502020204030204" pitchFamily="34" charset="0"/>
            </a:endParaRPr>
          </a:p>
        </p:txBody>
      </p:sp>
      <p:sp>
        <p:nvSpPr>
          <p:cNvPr id="3" name="Content Placeholder 2"/>
          <p:cNvSpPr>
            <a:spLocks noGrp="1"/>
          </p:cNvSpPr>
          <p:nvPr>
            <p:ph idx="1"/>
          </p:nvPr>
        </p:nvSpPr>
        <p:spPr>
          <a:xfrm>
            <a:off x="990600" y="1772816"/>
            <a:ext cx="7162800" cy="4323184"/>
          </a:xfrm>
        </p:spPr>
        <p:txBody>
          <a:bodyPr>
            <a:normAutofit fontScale="70000" lnSpcReduction="20000"/>
          </a:bodyPr>
          <a:lstStyle/>
          <a:p>
            <a:pPr>
              <a:buNone/>
            </a:pPr>
            <a:r>
              <a:rPr lang="nl-NL" dirty="0" smtClean="0"/>
              <a:t>In het lesblokplan komen de rekenonderwerpen uit de </a:t>
            </a:r>
          </a:p>
          <a:p>
            <a:pPr>
              <a:buNone/>
            </a:pPr>
            <a:r>
              <a:rPr lang="nl-NL" dirty="0" smtClean="0"/>
              <a:t>leerroute  te staan.</a:t>
            </a:r>
          </a:p>
          <a:p>
            <a:pPr>
              <a:buNone/>
            </a:pPr>
            <a:endParaRPr lang="nl-NL" dirty="0" smtClean="0"/>
          </a:p>
          <a:p>
            <a:pPr>
              <a:buNone/>
            </a:pPr>
            <a:r>
              <a:rPr lang="nl-NL" dirty="0" smtClean="0"/>
              <a:t>Zie het voorbeeld van groep 6/7 uit bijeenkomst 2</a:t>
            </a:r>
          </a:p>
          <a:p>
            <a:pPr>
              <a:buNone/>
            </a:pPr>
            <a:endParaRPr lang="nl-NL" dirty="0" smtClean="0"/>
          </a:p>
          <a:p>
            <a:pPr>
              <a:buNone/>
            </a:pPr>
            <a:r>
              <a:rPr lang="nl-NL" dirty="0" smtClean="0"/>
              <a:t>Er was een groepsplan</a:t>
            </a:r>
            <a:r>
              <a:rPr lang="nl-NL" dirty="0"/>
              <a:t> </a:t>
            </a:r>
            <a:r>
              <a:rPr lang="nl-NL" dirty="0" smtClean="0"/>
              <a:t>met daarin:</a:t>
            </a:r>
          </a:p>
          <a:p>
            <a:pPr>
              <a:buFont typeface="Wingdings"/>
              <a:buChar char="Ø"/>
            </a:pPr>
            <a:r>
              <a:rPr lang="nl-NL" dirty="0" smtClean="0"/>
              <a:t>horizontaal de zes onderwerpen</a:t>
            </a:r>
          </a:p>
          <a:p>
            <a:pPr>
              <a:buFont typeface="Wingdings"/>
              <a:buChar char="Ø"/>
            </a:pPr>
            <a:r>
              <a:rPr lang="nl-NL" dirty="0" smtClean="0"/>
              <a:t>verticaal de blokken uit de methode</a:t>
            </a:r>
          </a:p>
          <a:p>
            <a:pPr>
              <a:buFont typeface="Wingdings"/>
              <a:buChar char="Ø"/>
            </a:pPr>
            <a:r>
              <a:rPr lang="nl-NL" dirty="0" smtClean="0"/>
              <a:t>In de cellen: Doel uit de doelenlijst +  les/opgave uit methode</a:t>
            </a:r>
          </a:p>
          <a:p>
            <a:endParaRPr lang="nl-NL" dirty="0" smtClean="0"/>
          </a:p>
          <a:p>
            <a:pPr>
              <a:buNone/>
            </a:pPr>
            <a:r>
              <a:rPr lang="nl-NL" dirty="0" smtClean="0"/>
              <a:t>Nu een voorbeeld van groep 4…</a:t>
            </a:r>
            <a:endParaRPr lang="nl-NL" dirty="0"/>
          </a:p>
        </p:txBody>
      </p:sp>
      <p:sp>
        <p:nvSpPr>
          <p:cNvPr id="4" name="Slide Number Placeholder 3"/>
          <p:cNvSpPr>
            <a:spLocks noGrp="1"/>
          </p:cNvSpPr>
          <p:nvPr>
            <p:ph type="sldNum" sz="quarter" idx="10"/>
          </p:nvPr>
        </p:nvSpPr>
        <p:spPr/>
        <p:txBody>
          <a:bodyPr/>
          <a:lstStyle/>
          <a:p>
            <a:pPr>
              <a:defRPr/>
            </a:pPr>
            <a:fld id="{6960E188-C1CA-4DC2-BA97-471A63C1EEF8}" type="slidenum">
              <a:rPr lang="nl-NL" smtClean="0"/>
              <a:pPr>
                <a:defRPr/>
              </a:pPr>
              <a:t>32</a:t>
            </a:fld>
            <a:endParaRPr lang="nl-NL" dirty="0"/>
          </a:p>
        </p:txBody>
      </p:sp>
    </p:spTree>
    <p:extLst>
      <p:ext uri="{BB962C8B-B14F-4D97-AF65-F5344CB8AC3E}">
        <p14:creationId xmlns:p14="http://schemas.microsoft.com/office/powerpoint/2010/main" val="2132256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dirty="0"/>
          </a:p>
        </p:txBody>
      </p:sp>
      <p:sp>
        <p:nvSpPr>
          <p:cNvPr id="3" name="Content Placeholder 2"/>
          <p:cNvSpPr>
            <a:spLocks noGrp="1"/>
          </p:cNvSpPr>
          <p:nvPr>
            <p:ph idx="1"/>
          </p:nvPr>
        </p:nvSpPr>
        <p:spPr/>
        <p:txBody>
          <a:bodyPr>
            <a:normAutofit fontScale="77500" lnSpcReduction="20000"/>
          </a:bodyPr>
          <a:lstStyle/>
          <a:p>
            <a:pPr>
              <a:buNone/>
            </a:pPr>
            <a:r>
              <a:rPr lang="nl-NL" dirty="0" smtClean="0"/>
              <a:t>Als je onderscheid maakt in het niveau van instructie- en</a:t>
            </a:r>
          </a:p>
          <a:p>
            <a:pPr>
              <a:buNone/>
            </a:pPr>
            <a:r>
              <a:rPr lang="nl-NL" dirty="0" smtClean="0"/>
              <a:t>verwerking kun je de rekenonderdelen verdelen over het </a:t>
            </a:r>
          </a:p>
          <a:p>
            <a:pPr>
              <a:buNone/>
            </a:pPr>
            <a:r>
              <a:rPr lang="nl-NL" dirty="0" err="1" smtClean="0"/>
              <a:t>lesblok</a:t>
            </a:r>
            <a:r>
              <a:rPr lang="nl-NL" dirty="0" smtClean="0"/>
              <a:t>.</a:t>
            </a:r>
          </a:p>
          <a:p>
            <a:pPr>
              <a:buNone/>
            </a:pPr>
            <a:endParaRPr lang="nl-NL" dirty="0" smtClean="0"/>
          </a:p>
          <a:p>
            <a:pPr>
              <a:buNone/>
            </a:pPr>
            <a:r>
              <a:rPr lang="nl-NL" dirty="0" smtClean="0"/>
              <a:t>In een lesblokplan leg je de relatie tussen leerroutes, </a:t>
            </a:r>
          </a:p>
          <a:p>
            <a:pPr>
              <a:buNone/>
            </a:pPr>
            <a:r>
              <a:rPr lang="nl-NL" dirty="0"/>
              <a:t>d</a:t>
            </a:r>
            <a:r>
              <a:rPr lang="nl-NL" dirty="0" smtClean="0"/>
              <a:t>oelenlijsten en rekenmethode.</a:t>
            </a:r>
          </a:p>
          <a:p>
            <a:pPr>
              <a:buNone/>
            </a:pPr>
            <a:endParaRPr lang="nl-NL" dirty="0" smtClean="0"/>
          </a:p>
          <a:p>
            <a:pPr>
              <a:buNone/>
            </a:pPr>
            <a:r>
              <a:rPr lang="nl-NL" dirty="0" smtClean="0"/>
              <a:t>De volgende stap (B4) is dan: </a:t>
            </a:r>
          </a:p>
          <a:p>
            <a:pPr>
              <a:buFont typeface="Wingdings"/>
              <a:buChar char="Ø"/>
            </a:pPr>
            <a:r>
              <a:rPr lang="nl-NL" dirty="0" smtClean="0"/>
              <a:t>Doelen clusteren</a:t>
            </a:r>
          </a:p>
          <a:p>
            <a:pPr>
              <a:buFont typeface="Wingdings"/>
              <a:buChar char="Ø"/>
            </a:pPr>
            <a:r>
              <a:rPr lang="nl-NL" dirty="0" smtClean="0"/>
              <a:t>Lesactiviteit (kernles) uit de reken/wiskunde methode </a:t>
            </a:r>
          </a:p>
          <a:p>
            <a:pPr>
              <a:buNone/>
            </a:pPr>
            <a:r>
              <a:rPr lang="nl-NL" dirty="0" smtClean="0"/>
              <a:t>selecteren om die doelen te realiseren</a:t>
            </a:r>
          </a:p>
          <a:p>
            <a:endParaRPr lang="nl-NL" dirty="0"/>
          </a:p>
        </p:txBody>
      </p:sp>
    </p:spTree>
    <p:extLst>
      <p:ext uri="{BB962C8B-B14F-4D97-AF65-F5344CB8AC3E}">
        <p14:creationId xmlns:p14="http://schemas.microsoft.com/office/powerpoint/2010/main" val="63932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960E188-C1CA-4DC2-BA97-471A63C1EEF8}" type="slidenum">
              <a:rPr lang="nl-NL" smtClean="0"/>
              <a:pPr>
                <a:defRPr/>
              </a:pPr>
              <a:t>34</a:t>
            </a:fld>
            <a:endParaRPr lang="nl-NL"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684987803"/>
              </p:ext>
            </p:extLst>
          </p:nvPr>
        </p:nvGraphicFramePr>
        <p:xfrm>
          <a:off x="179515" y="188640"/>
          <a:ext cx="8568952" cy="5742959"/>
        </p:xfrm>
        <a:graphic>
          <a:graphicData uri="http://schemas.openxmlformats.org/drawingml/2006/table">
            <a:tbl>
              <a:tblPr firstRow="1" bandRow="1">
                <a:tableStyleId>{5C22544A-7EE6-4342-B048-85BDC9FD1C3A}</a:tableStyleId>
              </a:tblPr>
              <a:tblGrid>
                <a:gridCol w="1224136"/>
                <a:gridCol w="1224136"/>
                <a:gridCol w="1224136"/>
                <a:gridCol w="1224136"/>
                <a:gridCol w="1224136"/>
                <a:gridCol w="1224136"/>
                <a:gridCol w="1224136"/>
              </a:tblGrid>
              <a:tr h="1368152">
                <a:tc>
                  <a:txBody>
                    <a:bodyPr/>
                    <a:lstStyle/>
                    <a:p>
                      <a:endParaRPr lang="nl-NL" dirty="0" smtClean="0"/>
                    </a:p>
                    <a:p>
                      <a:r>
                        <a:rPr lang="nl-NL" dirty="0" smtClean="0"/>
                        <a:t>Lesblok</a:t>
                      </a:r>
                    </a:p>
                    <a:p>
                      <a:r>
                        <a:rPr lang="nl-NL" dirty="0" smtClean="0"/>
                        <a:t>plan</a:t>
                      </a:r>
                    </a:p>
                    <a:p>
                      <a:r>
                        <a:rPr lang="nl-NL" dirty="0" smtClean="0"/>
                        <a:t>groep 4</a:t>
                      </a:r>
                      <a:endParaRPr lang="nl-NL" dirty="0"/>
                    </a:p>
                  </a:txBody>
                  <a:tcPr/>
                </a:tc>
                <a:tc>
                  <a:txBody>
                    <a:bodyPr/>
                    <a:lstStyle/>
                    <a:p>
                      <a:r>
                        <a:rPr lang="nl-NL" dirty="0" smtClean="0"/>
                        <a:t>Optellen en aftrekken tot 10</a:t>
                      </a:r>
                    </a:p>
                    <a:p>
                      <a:endParaRPr lang="nl-NL" dirty="0"/>
                    </a:p>
                  </a:txBody>
                  <a:tcPr/>
                </a:tc>
                <a:tc>
                  <a:txBody>
                    <a:bodyPr/>
                    <a:lstStyle/>
                    <a:p>
                      <a:r>
                        <a:rPr lang="nl-NL" dirty="0" smtClean="0"/>
                        <a:t>Optellen  en aftrekken tot 20 </a:t>
                      </a:r>
                      <a:endParaRPr lang="nl-NL" dirty="0"/>
                    </a:p>
                  </a:txBody>
                  <a:tcPr/>
                </a:tc>
                <a:tc>
                  <a:txBody>
                    <a:bodyPr/>
                    <a:lstStyle/>
                    <a:p>
                      <a:r>
                        <a:rPr lang="nl-NL" dirty="0" smtClean="0"/>
                        <a:t>Optellen en aftrekken tot 100</a:t>
                      </a:r>
                      <a:endParaRPr lang="nl-NL" dirty="0"/>
                    </a:p>
                  </a:txBody>
                  <a:tcPr/>
                </a:tc>
                <a:tc>
                  <a:txBody>
                    <a:bodyPr/>
                    <a:lstStyle/>
                    <a:p>
                      <a:r>
                        <a:rPr lang="nl-NL" dirty="0" smtClean="0"/>
                        <a:t>Vermenig-vuldigen  (tafels)</a:t>
                      </a:r>
                      <a:endParaRPr lang="nl-NL" dirty="0"/>
                    </a:p>
                  </a:txBody>
                  <a:tcPr/>
                </a:tc>
                <a:tc>
                  <a:txBody>
                    <a:bodyPr/>
                    <a:lstStyle/>
                    <a:p>
                      <a:r>
                        <a:rPr lang="nl-NL" dirty="0" smtClean="0"/>
                        <a:t>Delen (begrip)</a:t>
                      </a:r>
                      <a:endParaRPr lang="nl-NL" dirty="0"/>
                    </a:p>
                  </a:txBody>
                  <a:tcPr/>
                </a:tc>
                <a:tc>
                  <a:txBody>
                    <a:bodyPr/>
                    <a:lstStyle/>
                    <a:p>
                      <a:r>
                        <a:rPr lang="nl-NL" dirty="0" smtClean="0"/>
                        <a:t>Geld</a:t>
                      </a:r>
                    </a:p>
                    <a:p>
                      <a:endParaRPr lang="nl-NL" dirty="0"/>
                    </a:p>
                  </a:txBody>
                  <a:tcPr/>
                </a:tc>
              </a:tr>
              <a:tr h="2956617">
                <a:tc>
                  <a:txBody>
                    <a:bodyPr/>
                    <a:lstStyle/>
                    <a:p>
                      <a:r>
                        <a:rPr lang="nl-NL" dirty="0" smtClean="0"/>
                        <a:t>Blok</a:t>
                      </a:r>
                      <a:r>
                        <a:rPr lang="nl-NL" baseline="0" dirty="0" smtClean="0"/>
                        <a:t> </a:t>
                      </a:r>
                    </a:p>
                    <a:p>
                      <a:r>
                        <a:rPr lang="nl-NL" baseline="0" dirty="0" smtClean="0"/>
                        <a:t>1,2,3</a:t>
                      </a:r>
                    </a:p>
                    <a:p>
                      <a:endParaRPr lang="nl-NL" dirty="0"/>
                    </a:p>
                  </a:txBody>
                  <a:tcPr/>
                </a:tc>
                <a:tc>
                  <a:txBody>
                    <a:bodyPr/>
                    <a:lstStyle/>
                    <a:p>
                      <a:r>
                        <a:rPr lang="nl-NL" dirty="0" smtClean="0"/>
                        <a:t>Doel</a:t>
                      </a:r>
                      <a:r>
                        <a:rPr lang="nl-NL" baseline="0" dirty="0" smtClean="0"/>
                        <a:t> kiezen</a:t>
                      </a:r>
                    </a:p>
                    <a:p>
                      <a:r>
                        <a:rPr lang="nl-NL" baseline="0" dirty="0" smtClean="0"/>
                        <a:t>(doelen-lijst)</a:t>
                      </a:r>
                    </a:p>
                    <a:p>
                      <a:endParaRPr lang="nl-NL" dirty="0" smtClean="0"/>
                    </a:p>
                    <a:p>
                      <a:r>
                        <a:rPr lang="nl-NL" dirty="0" smtClean="0"/>
                        <a:t>Verwer-</a:t>
                      </a:r>
                      <a:r>
                        <a:rPr lang="nl-NL" dirty="0" err="1" smtClean="0"/>
                        <a:t>kingsstof</a:t>
                      </a:r>
                      <a:r>
                        <a:rPr lang="nl-NL" baseline="0" dirty="0" smtClean="0"/>
                        <a:t> uit methode noemen</a:t>
                      </a:r>
                      <a:endParaRPr lang="nl-NL" dirty="0" smtClean="0"/>
                    </a:p>
                  </a:txBody>
                  <a:tcPr/>
                </a:tc>
                <a:tc>
                  <a:txBody>
                    <a:bodyPr/>
                    <a:lstStyle/>
                    <a:p>
                      <a:endParaRPr lang="nl-NL" dirty="0"/>
                    </a:p>
                  </a:txBody>
                  <a:tcPr/>
                </a:tc>
                <a:tc>
                  <a:txBody>
                    <a:bodyPr/>
                    <a:lstStyle/>
                    <a:p>
                      <a:r>
                        <a:rPr lang="nl-NL" dirty="0" smtClean="0"/>
                        <a:t>Doel kiezen</a:t>
                      </a:r>
                    </a:p>
                    <a:p>
                      <a:r>
                        <a:rPr lang="nl-NL" dirty="0" smtClean="0"/>
                        <a:t>(doelen-</a:t>
                      </a:r>
                    </a:p>
                    <a:p>
                      <a:r>
                        <a:rPr lang="nl-NL" dirty="0" smtClean="0"/>
                        <a:t>lijst)</a:t>
                      </a:r>
                    </a:p>
                    <a:p>
                      <a:endParaRPr lang="nl-NL" dirty="0" smtClean="0"/>
                    </a:p>
                    <a:p>
                      <a:r>
                        <a:rPr lang="nl-NL" dirty="0" smtClean="0"/>
                        <a:t>Instructie </a:t>
                      </a:r>
                    </a:p>
                    <a:p>
                      <a:r>
                        <a:rPr lang="nl-NL" dirty="0" smtClean="0"/>
                        <a:t>met</a:t>
                      </a:r>
                      <a:r>
                        <a:rPr lang="nl-NL" baseline="0" dirty="0" smtClean="0"/>
                        <a:t> les…, les… en les…</a:t>
                      </a:r>
                    </a:p>
                    <a:p>
                      <a:r>
                        <a:rPr lang="nl-NL" baseline="0" dirty="0" smtClean="0"/>
                        <a:t>(noemen)</a:t>
                      </a:r>
                      <a:endParaRPr lang="nl-NL" dirty="0"/>
                    </a:p>
                  </a:txBody>
                  <a:tcPr/>
                </a:tc>
                <a:tc>
                  <a:txBody>
                    <a:bodyPr/>
                    <a:lstStyle/>
                    <a:p>
                      <a:endParaRPr lang="nl-NL"/>
                    </a:p>
                  </a:txBody>
                  <a:tcPr/>
                </a:tc>
                <a:tc>
                  <a:txBody>
                    <a:bodyPr/>
                    <a:lstStyle/>
                    <a:p>
                      <a:endParaRPr lang="nl-NL" dirty="0"/>
                    </a:p>
                  </a:txBody>
                  <a:tcPr/>
                </a:tc>
                <a:tc>
                  <a:txBody>
                    <a:bodyPr/>
                    <a:lstStyle/>
                    <a:p>
                      <a:endParaRPr lang="nl-NL" dirty="0"/>
                    </a:p>
                  </a:txBody>
                  <a:tcPr/>
                </a:tc>
              </a:tr>
              <a:tr h="661651">
                <a:tc>
                  <a:txBody>
                    <a:bodyPr/>
                    <a:lstStyle/>
                    <a:p>
                      <a:r>
                        <a:rPr lang="nl-NL" dirty="0" smtClean="0"/>
                        <a:t>Blok 4,5,6</a:t>
                      </a:r>
                      <a:endParaRPr lang="nl-NL" dirty="0"/>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a:p>
                  </a:txBody>
                  <a:tcPr/>
                </a:tc>
              </a:tr>
              <a:tr h="661651">
                <a:tc>
                  <a:txBody>
                    <a:bodyPr/>
                    <a:lstStyle/>
                    <a:p>
                      <a:r>
                        <a:rPr lang="nl-NL" dirty="0" smtClean="0"/>
                        <a:t>Blok </a:t>
                      </a:r>
                      <a:r>
                        <a:rPr lang="nl-NL" baseline="0" dirty="0" smtClean="0"/>
                        <a:t> 7,8,9</a:t>
                      </a:r>
                      <a:endParaRPr lang="nl-NL" dirty="0" smtClean="0"/>
                    </a:p>
                  </a:txBody>
                  <a:tcPr/>
                </a:tc>
                <a:tc>
                  <a:txBody>
                    <a:bodyPr/>
                    <a:lstStyle/>
                    <a:p>
                      <a:endParaRPr lang="nl-NL" dirty="0"/>
                    </a:p>
                  </a:txBody>
                  <a:tcPr/>
                </a:tc>
                <a:tc>
                  <a:txBody>
                    <a:bodyPr/>
                    <a:lstStyle/>
                    <a:p>
                      <a:endParaRPr lang="nl-NL"/>
                    </a:p>
                  </a:txBody>
                  <a:tcPr/>
                </a:tc>
                <a:tc>
                  <a:txBody>
                    <a:bodyPr/>
                    <a:lstStyle/>
                    <a:p>
                      <a:endParaRPr lang="nl-NL" dirty="0"/>
                    </a:p>
                  </a:txBody>
                  <a:tcPr/>
                </a:tc>
                <a:tc>
                  <a:txBody>
                    <a:bodyPr/>
                    <a:lstStyle/>
                    <a:p>
                      <a:endParaRPr lang="nl-NL"/>
                    </a:p>
                  </a:txBody>
                  <a:tcPr/>
                </a:tc>
                <a:tc>
                  <a:txBody>
                    <a:bodyPr/>
                    <a:lstStyle/>
                    <a:p>
                      <a:endParaRPr lang="nl-NL" dirty="0"/>
                    </a:p>
                  </a:txBody>
                  <a:tcPr/>
                </a:tc>
                <a:tc>
                  <a:txBody>
                    <a:bodyPr/>
                    <a:lstStyle/>
                    <a:p>
                      <a:endParaRPr lang="nl-NL" dirty="0"/>
                    </a:p>
                  </a:txBody>
                  <a:tcPr/>
                </a:tc>
              </a:tr>
            </a:tbl>
          </a:graphicData>
        </a:graphic>
      </p:graphicFrame>
    </p:spTree>
    <p:extLst>
      <p:ext uri="{BB962C8B-B14F-4D97-AF65-F5344CB8AC3E}">
        <p14:creationId xmlns:p14="http://schemas.microsoft.com/office/powerpoint/2010/main" val="863911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718" y="404664"/>
            <a:ext cx="7315200" cy="875184"/>
          </a:xfrm>
        </p:spPr>
        <p:txBody>
          <a:bodyPr>
            <a:normAutofit fontScale="90000"/>
          </a:bodyPr>
          <a:lstStyle/>
          <a:p>
            <a:pPr algn="l"/>
            <a:r>
              <a:rPr lang="nl-NL" dirty="0" smtClean="0">
                <a:latin typeface="Calibri" panose="020F0502020204030204" pitchFamily="34" charset="0"/>
              </a:rPr>
              <a:t>Afspraken: tussentijdse opdracht</a:t>
            </a:r>
            <a:endParaRPr lang="nl-NL" dirty="0">
              <a:latin typeface="Calibri" panose="020F0502020204030204" pitchFamily="34" charset="0"/>
            </a:endParaRPr>
          </a:p>
        </p:txBody>
      </p:sp>
      <p:sp>
        <p:nvSpPr>
          <p:cNvPr id="3" name="Content Placeholder 2"/>
          <p:cNvSpPr>
            <a:spLocks noGrp="1"/>
          </p:cNvSpPr>
          <p:nvPr>
            <p:ph idx="1"/>
          </p:nvPr>
        </p:nvSpPr>
        <p:spPr>
          <a:xfrm>
            <a:off x="990600" y="1484784"/>
            <a:ext cx="7541840" cy="4611216"/>
          </a:xfrm>
        </p:spPr>
        <p:txBody>
          <a:bodyPr>
            <a:normAutofit lnSpcReduction="10000"/>
          </a:bodyPr>
          <a:lstStyle/>
          <a:p>
            <a:pPr>
              <a:buNone/>
            </a:pPr>
            <a:r>
              <a:rPr lang="nl-NL" sz="2200" dirty="0" smtClean="0">
                <a:latin typeface="Calibri" panose="020F0502020204030204" pitchFamily="34" charset="0"/>
              </a:rPr>
              <a:t>Een rekenactiviteit voorbereiden en uitvoeren:</a:t>
            </a:r>
          </a:p>
          <a:p>
            <a:pPr>
              <a:buFont typeface="Wingdings"/>
              <a:buChar char="Ø"/>
            </a:pPr>
            <a:r>
              <a:rPr lang="nl-NL" sz="2200" dirty="0" smtClean="0">
                <a:latin typeface="Calibri" panose="020F0502020204030204" pitchFamily="34" charset="0"/>
              </a:rPr>
              <a:t>Een brede of klassikale instructie (niveau leerroute 2)</a:t>
            </a:r>
          </a:p>
          <a:p>
            <a:pPr>
              <a:buFont typeface="Wingdings"/>
              <a:buChar char="Ø"/>
            </a:pPr>
            <a:r>
              <a:rPr lang="nl-NL" sz="2200" dirty="0" smtClean="0">
                <a:latin typeface="Calibri" panose="020F0502020204030204" pitchFamily="34" charset="0"/>
              </a:rPr>
              <a:t>Verlengde instructie voor de subgroep die leerroute 3 volgt</a:t>
            </a:r>
          </a:p>
          <a:p>
            <a:pPr>
              <a:buFont typeface="Wingdings"/>
              <a:buChar char="Ø"/>
            </a:pPr>
            <a:r>
              <a:rPr lang="nl-NL" sz="2200" dirty="0" smtClean="0">
                <a:latin typeface="Calibri" panose="020F0502020204030204" pitchFamily="34" charset="0"/>
              </a:rPr>
              <a:t>Begeleiding van de gevorderde subgroep (leerroute 1)</a:t>
            </a:r>
          </a:p>
          <a:p>
            <a:pPr>
              <a:buNone/>
            </a:pPr>
            <a:endParaRPr lang="nl-NL" sz="1200" dirty="0" smtClean="0">
              <a:latin typeface="Calibri" panose="020F0502020204030204" pitchFamily="34" charset="0"/>
            </a:endParaRPr>
          </a:p>
          <a:p>
            <a:pPr>
              <a:buNone/>
            </a:pPr>
            <a:r>
              <a:rPr lang="nl-NL" sz="2200" dirty="0" smtClean="0">
                <a:latin typeface="Calibri" panose="020F0502020204030204" pitchFamily="34" charset="0"/>
              </a:rPr>
              <a:t>Aandachtspunten voorbereiding:</a:t>
            </a:r>
          </a:p>
          <a:p>
            <a:pPr>
              <a:buFont typeface="Wingdings"/>
              <a:buChar char="Ø"/>
            </a:pPr>
            <a:r>
              <a:rPr lang="nl-NL" sz="2200" dirty="0" smtClean="0">
                <a:latin typeface="Calibri" panose="020F0502020204030204" pitchFamily="34" charset="0"/>
              </a:rPr>
              <a:t>Welke doelen zijn te combineren (doelenlijsten)?</a:t>
            </a:r>
          </a:p>
          <a:p>
            <a:pPr>
              <a:buFont typeface="Wingdings"/>
              <a:buChar char="Ø"/>
            </a:pPr>
            <a:r>
              <a:rPr lang="nl-NL" sz="2200" dirty="0" smtClean="0">
                <a:latin typeface="Calibri" panose="020F0502020204030204" pitchFamily="34" charset="0"/>
              </a:rPr>
              <a:t>Welke rekenlessen gebruik je uit je methode?</a:t>
            </a:r>
          </a:p>
          <a:p>
            <a:pPr>
              <a:buNone/>
            </a:pPr>
            <a:endParaRPr lang="nl-NL" sz="1200" dirty="0" smtClean="0">
              <a:latin typeface="Calibri" panose="020F0502020204030204" pitchFamily="34" charset="0"/>
            </a:endParaRPr>
          </a:p>
          <a:p>
            <a:pPr>
              <a:buNone/>
            </a:pPr>
            <a:r>
              <a:rPr lang="nl-NL" sz="2200" dirty="0" smtClean="0">
                <a:latin typeface="Calibri" panose="020F0502020204030204" pitchFamily="34" charset="0"/>
              </a:rPr>
              <a:t>Maak in de voorbereiding van je les gebruik van het </a:t>
            </a:r>
          </a:p>
          <a:p>
            <a:pPr>
              <a:buNone/>
            </a:pPr>
            <a:r>
              <a:rPr lang="nl-NL" sz="2200" dirty="0" smtClean="0">
                <a:latin typeface="Calibri" panose="020F0502020204030204" pitchFamily="34" charset="0"/>
              </a:rPr>
              <a:t>hoofdlijnenmodel en het handelingsmodel … </a:t>
            </a:r>
          </a:p>
          <a:p>
            <a:pPr>
              <a:buNone/>
            </a:pPr>
            <a:r>
              <a:rPr lang="nl-NL" sz="2200" dirty="0" smtClean="0">
                <a:latin typeface="Calibri" panose="020F0502020204030204" pitchFamily="34" charset="0"/>
              </a:rPr>
              <a:t>Gebruik  de handleiding van je rekenmethode</a:t>
            </a:r>
          </a:p>
          <a:p>
            <a:pPr>
              <a:buNone/>
            </a:pPr>
            <a:r>
              <a:rPr lang="nl-NL" sz="2200" dirty="0" smtClean="0">
                <a:solidFill>
                  <a:srgbClr val="FF0000"/>
                </a:solidFill>
                <a:latin typeface="Calibri" panose="020F0502020204030204" pitchFamily="34" charset="0"/>
              </a:rPr>
              <a:t>LEES H3 en H4 uit het protocol ERWD</a:t>
            </a:r>
          </a:p>
        </p:txBody>
      </p:sp>
    </p:spTree>
    <p:extLst>
      <p:ext uri="{BB962C8B-B14F-4D97-AF65-F5344CB8AC3E}">
        <p14:creationId xmlns:p14="http://schemas.microsoft.com/office/powerpoint/2010/main" val="2101557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nl-NL" sz="4000" dirty="0" smtClean="0">
                <a:latin typeface="Calibri" panose="020F0502020204030204" pitchFamily="34" charset="0"/>
              </a:rPr>
              <a:t>Hoe geef je instructie? </a:t>
            </a:r>
            <a:br>
              <a:rPr lang="nl-NL" sz="4000" dirty="0" smtClean="0">
                <a:latin typeface="Calibri" panose="020F0502020204030204" pitchFamily="34" charset="0"/>
              </a:rPr>
            </a:br>
            <a:r>
              <a:rPr lang="nl-NL" sz="4000" dirty="0" smtClean="0">
                <a:latin typeface="Calibri" panose="020F0502020204030204" pitchFamily="34" charset="0"/>
              </a:rPr>
              <a:t>Het hoofdlijnenmodel</a:t>
            </a:r>
            <a:endParaRPr lang="nl-NL" sz="4000" dirty="0">
              <a:latin typeface="Calibri" panose="020F0502020204030204" pitchFamily="34" charset="0"/>
            </a:endParaRPr>
          </a:p>
        </p:txBody>
      </p:sp>
      <p:pic>
        <p:nvPicPr>
          <p:cNvPr id="4" name="Picture 9"/>
          <p:cNvPicPr>
            <a:picLocks noGrp="1" noChangeAspect="1" noChangeArrowheads="1"/>
          </p:cNvPicPr>
          <p:nvPr>
            <p:ph idx="1"/>
          </p:nvPr>
        </p:nvPicPr>
        <p:blipFill>
          <a:blip r:embed="rId3" cstate="print"/>
          <a:srcRect/>
          <a:stretch>
            <a:fillRect/>
          </a:stretch>
        </p:blipFill>
        <p:spPr bwMode="auto">
          <a:xfrm>
            <a:off x="1547665" y="1844824"/>
            <a:ext cx="4895998" cy="3546326"/>
          </a:xfrm>
          <a:prstGeom prst="rect">
            <a:avLst/>
          </a:prstGeom>
          <a:noFill/>
          <a:ln w="9525">
            <a:noFill/>
            <a:miter lim="800000"/>
            <a:headEnd/>
            <a:tailEnd/>
          </a:ln>
        </p:spPr>
      </p:pic>
    </p:spTree>
    <p:extLst>
      <p:ext uri="{BB962C8B-B14F-4D97-AF65-F5344CB8AC3E}">
        <p14:creationId xmlns:p14="http://schemas.microsoft.com/office/powerpoint/2010/main" val="1739029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00" y="572400"/>
            <a:ext cx="7830000" cy="696360"/>
          </a:xfrm>
        </p:spPr>
        <p:txBody>
          <a:bodyPr/>
          <a:lstStyle/>
          <a:p>
            <a:pPr algn="l"/>
            <a:r>
              <a:rPr lang="nl-NL" sz="3600" dirty="0" smtClean="0">
                <a:latin typeface="Calibri" panose="020F0502020204030204" pitchFamily="34" charset="0"/>
              </a:rPr>
              <a:t>HOE geef je instructie?</a:t>
            </a:r>
            <a:endParaRPr lang="nl-NL" sz="36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960E188-C1CA-4DC2-BA97-471A63C1EEF8}" type="slidenum">
              <a:rPr lang="nl-NL" smtClean="0"/>
              <a:pPr>
                <a:defRPr/>
              </a:pPr>
              <a:t>37</a:t>
            </a:fld>
            <a:endParaRPr lang="nl-NL"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323528" y="1556792"/>
            <a:ext cx="8352928" cy="4680520"/>
          </a:xfrm>
          <a:prstGeom prst="rect">
            <a:avLst/>
          </a:prstGeom>
          <a:noFill/>
          <a:ln w="9525">
            <a:noFill/>
            <a:miter lim="800000"/>
            <a:headEnd/>
            <a:tailEnd/>
          </a:ln>
        </p:spPr>
      </p:pic>
    </p:spTree>
    <p:extLst>
      <p:ext uri="{BB962C8B-B14F-4D97-AF65-F5344CB8AC3E}">
        <p14:creationId xmlns:p14="http://schemas.microsoft.com/office/powerpoint/2010/main" val="2062170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99592" y="548680"/>
            <a:ext cx="7829550" cy="917575"/>
          </a:xfrm>
        </p:spPr>
        <p:txBody>
          <a:bodyPr/>
          <a:lstStyle/>
          <a:p>
            <a:r>
              <a:rPr lang="nl-NL" sz="3600" dirty="0" smtClean="0">
                <a:latin typeface="Calibri" panose="020F0502020204030204" pitchFamily="34" charset="0"/>
              </a:rPr>
              <a:t>Vragen, reacties en afspraken</a:t>
            </a:r>
          </a:p>
        </p:txBody>
      </p:sp>
      <p:pic>
        <p:nvPicPr>
          <p:cNvPr id="30723" name="Content Placeholder 4" descr="vraagteken smile.jpg"/>
          <p:cNvPicPr>
            <a:picLocks noGrp="1" noChangeAspect="1"/>
          </p:cNvPicPr>
          <p:nvPr>
            <p:ph idx="1"/>
          </p:nvPr>
        </p:nvPicPr>
        <p:blipFill>
          <a:blip r:embed="rId2" cstate="print"/>
          <a:srcRect/>
          <a:stretch>
            <a:fillRect/>
          </a:stretch>
        </p:blipFill>
        <p:spPr>
          <a:xfrm>
            <a:off x="1476375" y="1700213"/>
            <a:ext cx="5835650" cy="4321175"/>
          </a:xfrm>
        </p:spPr>
      </p:pic>
      <p:sp>
        <p:nvSpPr>
          <p:cNvPr id="4" name="Slide Number Placeholder 3"/>
          <p:cNvSpPr>
            <a:spLocks noGrp="1"/>
          </p:cNvSpPr>
          <p:nvPr>
            <p:ph type="sldNum" sz="quarter" idx="10"/>
          </p:nvPr>
        </p:nvSpPr>
        <p:spPr/>
        <p:txBody>
          <a:bodyPr/>
          <a:lstStyle/>
          <a:p>
            <a:pPr>
              <a:defRPr/>
            </a:pPr>
            <a:fld id="{611C55D1-18C1-4E3F-902A-153F5870B0CA}" type="slidenum">
              <a:rPr lang="nl-NL"/>
              <a:pPr>
                <a:defRPr/>
              </a:pPr>
              <a:t>38</a:t>
            </a:fld>
            <a:endParaRPr lang="nl-NL" dirty="0"/>
          </a:p>
        </p:txBody>
      </p:sp>
    </p:spTree>
    <p:extLst>
      <p:ext uri="{BB962C8B-B14F-4D97-AF65-F5344CB8AC3E}">
        <p14:creationId xmlns:p14="http://schemas.microsoft.com/office/powerpoint/2010/main" val="231430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smtClean="0"/>
              <a:t>1. Rekeninspiratie: Oefenen</a:t>
            </a:r>
            <a:endParaRPr lang="nl-NL" dirty="0"/>
          </a:p>
        </p:txBody>
      </p:sp>
      <p:sp>
        <p:nvSpPr>
          <p:cNvPr id="3" name="Content Placeholder 2"/>
          <p:cNvSpPr>
            <a:spLocks noGrp="1"/>
          </p:cNvSpPr>
          <p:nvPr>
            <p:ph idx="1"/>
          </p:nvPr>
        </p:nvSpPr>
        <p:spPr>
          <a:xfrm>
            <a:off x="990600" y="1981200"/>
            <a:ext cx="7613848" cy="4114800"/>
          </a:xfrm>
        </p:spPr>
        <p:txBody>
          <a:bodyPr/>
          <a:lstStyle/>
          <a:p>
            <a:endParaRPr lang="nl-NL" dirty="0" smtClean="0"/>
          </a:p>
          <a:p>
            <a:pPr>
              <a:buNone/>
            </a:pPr>
            <a:r>
              <a:rPr lang="nl-NL" sz="3600" dirty="0" smtClean="0"/>
              <a:t>Stelling….</a:t>
            </a:r>
          </a:p>
          <a:p>
            <a:pPr>
              <a:buNone/>
            </a:pPr>
            <a:endParaRPr lang="nl-NL" sz="3600" dirty="0" smtClean="0"/>
          </a:p>
          <a:p>
            <a:pPr>
              <a:buNone/>
            </a:pPr>
            <a:r>
              <a:rPr lang="nl-NL" sz="3600" dirty="0" smtClean="0"/>
              <a:t>Oefenen is meer dan automatiseren</a:t>
            </a:r>
          </a:p>
          <a:p>
            <a:pPr>
              <a:buNone/>
            </a:pPr>
            <a:endParaRPr lang="nl-NL" sz="3600" dirty="0" smtClean="0"/>
          </a:p>
          <a:p>
            <a:pPr>
              <a:buNone/>
            </a:pPr>
            <a:endParaRPr lang="nl-NL" sz="3600" dirty="0"/>
          </a:p>
        </p:txBody>
      </p:sp>
    </p:spTree>
    <p:extLst>
      <p:ext uri="{BB962C8B-B14F-4D97-AF65-F5344CB8AC3E}">
        <p14:creationId xmlns:p14="http://schemas.microsoft.com/office/powerpoint/2010/main" val="376667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476672"/>
            <a:ext cx="7488832" cy="1296144"/>
          </a:xfrm>
        </p:spPr>
        <p:txBody>
          <a:bodyPr>
            <a:normAutofit fontScale="90000"/>
          </a:bodyPr>
          <a:lstStyle/>
          <a:p>
            <a:pPr algn="l"/>
            <a:r>
              <a:rPr lang="nl-NL" sz="4000" dirty="0" smtClean="0">
                <a:latin typeface="Calibri" panose="020F0502020204030204" pitchFamily="34" charset="0"/>
              </a:rPr>
              <a:t>1. Rekeninspiratie: Productief oefenen</a:t>
            </a:r>
            <a:endParaRPr lang="nl-NL" sz="4000" dirty="0">
              <a:latin typeface="Calibri" panose="020F0502020204030204" pitchFamily="34" charset="0"/>
            </a:endParaRPr>
          </a:p>
        </p:txBody>
      </p:sp>
      <p:sp>
        <p:nvSpPr>
          <p:cNvPr id="5" name="Content Placeholder 4"/>
          <p:cNvSpPr>
            <a:spLocks noGrp="1"/>
          </p:cNvSpPr>
          <p:nvPr>
            <p:ph idx="1"/>
          </p:nvPr>
        </p:nvSpPr>
        <p:spPr>
          <a:xfrm>
            <a:off x="1187624" y="1844825"/>
            <a:ext cx="7272808" cy="4320480"/>
          </a:xfrm>
        </p:spPr>
        <p:txBody>
          <a:bodyPr/>
          <a:lstStyle/>
          <a:p>
            <a:pPr>
              <a:buNone/>
            </a:pPr>
            <a:r>
              <a:rPr lang="nl-NL" sz="2800" dirty="0" smtClean="0">
                <a:latin typeface="Calibri" panose="020F0502020204030204" pitchFamily="34" charset="0"/>
              </a:rPr>
              <a:t>Even samen… Maak 99 (dia 6)</a:t>
            </a:r>
          </a:p>
          <a:p>
            <a:pPr>
              <a:buNone/>
            </a:pPr>
            <a:endParaRPr lang="nl-NL" sz="2800" dirty="0" smtClean="0">
              <a:latin typeface="Calibri" panose="020F0502020204030204" pitchFamily="34" charset="0"/>
            </a:endParaRPr>
          </a:p>
          <a:p>
            <a:pPr>
              <a:buNone/>
            </a:pPr>
            <a:r>
              <a:rPr lang="nl-NL" sz="2800" dirty="0" smtClean="0">
                <a:latin typeface="Calibri" panose="020F0502020204030204" pitchFamily="34" charset="0"/>
              </a:rPr>
              <a:t>Daarna in vier groepen: analyse / reflectie</a:t>
            </a:r>
          </a:p>
          <a:p>
            <a:pPr>
              <a:buFont typeface="Wingdings"/>
              <a:buChar char="Ø"/>
            </a:pPr>
            <a:r>
              <a:rPr lang="nl-NL" sz="2800" dirty="0" smtClean="0">
                <a:latin typeface="Calibri" panose="020F0502020204030204" pitchFamily="34" charset="0"/>
              </a:rPr>
              <a:t>Waku-Waku</a:t>
            </a:r>
          </a:p>
          <a:p>
            <a:pPr>
              <a:buFont typeface="Wingdings"/>
              <a:buChar char="Ø"/>
            </a:pPr>
            <a:r>
              <a:rPr lang="nl-NL" sz="2800" dirty="0" smtClean="0">
                <a:latin typeface="Calibri" panose="020F0502020204030204" pitchFamily="34" charset="0"/>
              </a:rPr>
              <a:t>Rijtje van 100</a:t>
            </a:r>
          </a:p>
          <a:p>
            <a:pPr>
              <a:buFont typeface="Wingdings"/>
              <a:buChar char="Ø"/>
            </a:pPr>
            <a:r>
              <a:rPr lang="nl-NL" sz="2800" dirty="0" smtClean="0">
                <a:latin typeface="Calibri" panose="020F0502020204030204" pitchFamily="34" charset="0"/>
              </a:rPr>
              <a:t>Koning Vierkant</a:t>
            </a:r>
          </a:p>
          <a:p>
            <a:pPr>
              <a:buFont typeface="Wingdings"/>
              <a:buChar char="Ø"/>
            </a:pPr>
            <a:r>
              <a:rPr lang="nl-NL" sz="2800" dirty="0" smtClean="0">
                <a:latin typeface="Calibri" panose="020F0502020204030204" pitchFamily="34" charset="0"/>
              </a:rPr>
              <a:t>24 Game</a:t>
            </a:r>
          </a:p>
          <a:p>
            <a:pPr>
              <a:buFont typeface="Wingdings"/>
              <a:buChar char="Ø"/>
            </a:pPr>
            <a:endParaRPr lang="nl-NL" sz="2800" dirty="0" smtClean="0">
              <a:latin typeface="Calibri" panose="020F0502020204030204" pitchFamily="34" charset="0"/>
            </a:endParaRPr>
          </a:p>
          <a:p>
            <a:pPr>
              <a:buNone/>
            </a:pPr>
            <a:endParaRPr lang="nl-NL" sz="2800" dirty="0">
              <a:latin typeface="Calibri" panose="020F0502020204030204" pitchFamily="34" charset="0"/>
            </a:endParaRPr>
          </a:p>
        </p:txBody>
      </p:sp>
    </p:spTree>
    <p:extLst>
      <p:ext uri="{BB962C8B-B14F-4D97-AF65-F5344CB8AC3E}">
        <p14:creationId xmlns:p14="http://schemas.microsoft.com/office/powerpoint/2010/main" val="107117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cstate="print">
            <a:duotone>
              <a:schemeClr val="accent2">
                <a:shade val="45000"/>
                <a:satMod val="135000"/>
              </a:schemeClr>
              <a:prstClr val="white"/>
            </a:duotone>
          </a:blip>
          <a:srcRect l="42887" t="34078" r="2323" b="33438"/>
          <a:stretch>
            <a:fillRect/>
          </a:stretch>
        </p:blipFill>
        <p:spPr bwMode="auto">
          <a:xfrm>
            <a:off x="358960" y="260648"/>
            <a:ext cx="8424936" cy="4248472"/>
          </a:xfrm>
          <a:prstGeom prst="rect">
            <a:avLst/>
          </a:prstGeom>
          <a:noFill/>
          <a:ln w="9525">
            <a:noFill/>
            <a:miter lim="800000"/>
            <a:headEnd/>
            <a:tailEnd/>
          </a:ln>
        </p:spPr>
      </p:pic>
      <p:pic>
        <p:nvPicPr>
          <p:cNvPr id="136195" name="Picture 3"/>
          <p:cNvPicPr>
            <a:picLocks noChangeAspect="1" noChangeArrowheads="1"/>
          </p:cNvPicPr>
          <p:nvPr/>
        </p:nvPicPr>
        <p:blipFill>
          <a:blip r:embed="rId4" cstate="print"/>
          <a:srcRect l="12367" t="27360" r="54981" b="51162"/>
          <a:stretch>
            <a:fillRect/>
          </a:stretch>
        </p:blipFill>
        <p:spPr bwMode="auto">
          <a:xfrm>
            <a:off x="5220072" y="5373216"/>
            <a:ext cx="3672408" cy="1224136"/>
          </a:xfrm>
          <a:prstGeom prst="rect">
            <a:avLst/>
          </a:prstGeom>
          <a:noFill/>
          <a:ln w="9525">
            <a:noFill/>
            <a:miter lim="800000"/>
            <a:headEnd/>
            <a:tailEnd/>
          </a:ln>
        </p:spPr>
      </p:pic>
      <p:sp>
        <p:nvSpPr>
          <p:cNvPr id="5" name="Rechthoek 4"/>
          <p:cNvSpPr/>
          <p:nvPr/>
        </p:nvSpPr>
        <p:spPr>
          <a:xfrm>
            <a:off x="8748464" y="6525344"/>
            <a:ext cx="39553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Content Placeholder 6"/>
          <p:cNvSpPr>
            <a:spLocks noGrp="1"/>
          </p:cNvSpPr>
          <p:nvPr>
            <p:ph idx="4294967295"/>
          </p:nvPr>
        </p:nvSpPr>
        <p:spPr>
          <a:xfrm>
            <a:off x="539552" y="4581525"/>
            <a:ext cx="7667823" cy="549275"/>
          </a:xfrm>
        </p:spPr>
        <p:txBody>
          <a:bodyPr>
            <a:normAutofit lnSpcReduction="10000"/>
          </a:bodyPr>
          <a:lstStyle/>
          <a:p>
            <a:pPr>
              <a:buNone/>
            </a:pPr>
            <a:r>
              <a:rPr lang="nl-NL" dirty="0" smtClean="0">
                <a:latin typeface="Calibri" pitchFamily="34" charset="0"/>
              </a:rPr>
              <a:t>1     2     3     4     5     6     7     8     9    =   99</a:t>
            </a:r>
          </a:p>
          <a:p>
            <a:pPr>
              <a:buNone/>
            </a:pPr>
            <a:endParaRPr lang="nl-NL" dirty="0"/>
          </a:p>
        </p:txBody>
      </p:sp>
    </p:spTree>
    <p:extLst>
      <p:ext uri="{BB962C8B-B14F-4D97-AF65-F5344CB8AC3E}">
        <p14:creationId xmlns:p14="http://schemas.microsoft.com/office/powerpoint/2010/main" val="147812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descr="wakuwaku">
            <a:hlinkClick r:id="rId3"/>
          </p:cNvPr>
          <p:cNvPicPr>
            <a:picLocks noChangeAspect="1" noChangeArrowheads="1"/>
          </p:cNvPicPr>
          <p:nvPr/>
        </p:nvPicPr>
        <p:blipFill>
          <a:blip r:embed="rId4" cstate="print"/>
          <a:srcRect/>
          <a:stretch>
            <a:fillRect/>
          </a:stretch>
        </p:blipFill>
        <p:spPr bwMode="auto">
          <a:xfrm>
            <a:off x="0" y="0"/>
            <a:ext cx="9144000" cy="6896100"/>
          </a:xfrm>
          <a:prstGeom prst="rect">
            <a:avLst/>
          </a:prstGeom>
          <a:noFill/>
        </p:spPr>
      </p:pic>
    </p:spTree>
    <p:extLst>
      <p:ext uri="{BB962C8B-B14F-4D97-AF65-F5344CB8AC3E}">
        <p14:creationId xmlns:p14="http://schemas.microsoft.com/office/powerpoint/2010/main" val="3787670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ChangeArrowheads="1"/>
          </p:cNvSpPr>
          <p:nvPr/>
        </p:nvSpPr>
        <p:spPr bwMode="auto">
          <a:xfrm>
            <a:off x="1187624" y="680835"/>
            <a:ext cx="6048672" cy="502702"/>
          </a:xfrm>
          <a:prstGeom prst="rect">
            <a:avLst/>
          </a:prstGeom>
          <a:noFill/>
          <a:ln w="9525">
            <a:noFill/>
            <a:miter lim="800000"/>
            <a:headEnd/>
            <a:tailEnd/>
          </a:ln>
          <a:effectLst/>
        </p:spPr>
        <p:txBody>
          <a:bodyPr wrap="square" anchor="ctr">
            <a:spAutoFit/>
          </a:bodyPr>
          <a:lstStyle/>
          <a:p>
            <a:r>
              <a:rPr lang="nl-NL" sz="4000" dirty="0">
                <a:solidFill>
                  <a:schemeClr val="tx1"/>
                </a:solidFill>
                <a:latin typeface="Calibri" pitchFamily="34" charset="0"/>
                <a:cs typeface="Times New Roman" pitchFamily="18" charset="0"/>
              </a:rPr>
              <a:t>Een rijtje van 100</a:t>
            </a:r>
            <a:endParaRPr lang="nl-NL" sz="4000" dirty="0">
              <a:solidFill>
                <a:schemeClr val="tx1"/>
              </a:solidFill>
              <a:latin typeface="Calibri" pitchFamily="34" charset="0"/>
            </a:endParaRPr>
          </a:p>
        </p:txBody>
      </p:sp>
      <p:sp>
        <p:nvSpPr>
          <p:cNvPr id="419843" name="AutoShape 3"/>
          <p:cNvSpPr>
            <a:spLocks noChangeArrowheads="1"/>
          </p:cNvSpPr>
          <p:nvPr/>
        </p:nvSpPr>
        <p:spPr bwMode="auto">
          <a:xfrm>
            <a:off x="971600" y="1628800"/>
            <a:ext cx="7055544" cy="2376264"/>
          </a:xfrm>
          <a:prstGeom prst="roundRect">
            <a:avLst>
              <a:gd name="adj" fmla="val 16667"/>
            </a:avLst>
          </a:prstGeom>
          <a:solidFill>
            <a:srgbClr val="FFFFFF"/>
          </a:solidFill>
          <a:ln w="9525">
            <a:solidFill>
              <a:srgbClr val="000000"/>
            </a:solidFill>
            <a:round/>
            <a:headEnd/>
            <a:tailEnd/>
          </a:ln>
        </p:spPr>
        <p:txBody>
          <a:bodyPr/>
          <a:lstStyle/>
          <a:p>
            <a:r>
              <a:rPr lang="nl-NL" sz="2200" dirty="0">
                <a:solidFill>
                  <a:schemeClr val="tx1"/>
                </a:solidFill>
                <a:latin typeface="Calibri" pitchFamily="34" charset="0"/>
                <a:cs typeface="Times New Roman" pitchFamily="18" charset="0"/>
              </a:rPr>
              <a:t>Het volgende rijtje is gemaakt door steeds de vorige twee getallen op te tellen.</a:t>
            </a:r>
          </a:p>
          <a:p>
            <a:endParaRPr lang="nl-NL" sz="2200" dirty="0">
              <a:solidFill>
                <a:schemeClr val="tx1"/>
              </a:solidFill>
              <a:latin typeface="Calibri" pitchFamily="34" charset="0"/>
            </a:endParaRPr>
          </a:p>
          <a:p>
            <a:pPr eaLnBrk="0" hangingPunct="0"/>
            <a:r>
              <a:rPr lang="nl-NL" sz="2200" dirty="0">
                <a:solidFill>
                  <a:schemeClr val="tx1"/>
                </a:solidFill>
                <a:latin typeface="Calibri" pitchFamily="34" charset="0"/>
                <a:cs typeface="Times New Roman" pitchFamily="18" charset="0"/>
              </a:rPr>
              <a:t>3       5       8       13       21</a:t>
            </a:r>
            <a:endParaRPr lang="nl-NL" sz="2200" dirty="0">
              <a:solidFill>
                <a:schemeClr val="tx1"/>
              </a:solidFill>
              <a:latin typeface="Calibri" pitchFamily="34" charset="0"/>
            </a:endParaRPr>
          </a:p>
          <a:p>
            <a:pPr eaLnBrk="0" hangingPunct="0"/>
            <a:endParaRPr lang="nl-NL" sz="2200" dirty="0">
              <a:solidFill>
                <a:schemeClr val="tx1"/>
              </a:solidFill>
              <a:latin typeface="Calibri" pitchFamily="34" charset="0"/>
              <a:cs typeface="Times New Roman" pitchFamily="18" charset="0"/>
            </a:endParaRPr>
          </a:p>
          <a:p>
            <a:pPr eaLnBrk="0" hangingPunct="0"/>
            <a:r>
              <a:rPr lang="nl-NL" sz="2200" dirty="0">
                <a:solidFill>
                  <a:schemeClr val="tx1"/>
                </a:solidFill>
                <a:latin typeface="Calibri" pitchFamily="34" charset="0"/>
                <a:cs typeface="Times New Roman" pitchFamily="18" charset="0"/>
              </a:rPr>
              <a:t>Er is begonnen met twee willekeurige getallen.</a:t>
            </a:r>
            <a:endParaRPr lang="nl-NL" sz="2200" dirty="0">
              <a:solidFill>
                <a:schemeClr val="tx1"/>
              </a:solidFill>
              <a:latin typeface="Calibri" pitchFamily="34" charset="0"/>
            </a:endParaRPr>
          </a:p>
          <a:p>
            <a:pPr eaLnBrk="0" hangingPunct="0"/>
            <a:endParaRPr lang="nl-NL" sz="2200" dirty="0">
              <a:solidFill>
                <a:schemeClr val="tx1"/>
              </a:solidFill>
              <a:latin typeface="Calibri" pitchFamily="34" charset="0"/>
            </a:endParaRPr>
          </a:p>
        </p:txBody>
      </p:sp>
      <p:sp>
        <p:nvSpPr>
          <p:cNvPr id="419844" name="Rectangle 4"/>
          <p:cNvSpPr>
            <a:spLocks noChangeArrowheads="1"/>
          </p:cNvSpPr>
          <p:nvPr/>
        </p:nvSpPr>
        <p:spPr bwMode="auto">
          <a:xfrm>
            <a:off x="684213" y="4494034"/>
            <a:ext cx="6552083" cy="1384995"/>
          </a:xfrm>
          <a:prstGeom prst="rect">
            <a:avLst/>
          </a:prstGeom>
          <a:noFill/>
          <a:ln w="9525">
            <a:noFill/>
            <a:miter lim="800000"/>
            <a:headEnd/>
            <a:tailEnd/>
          </a:ln>
          <a:effectLst/>
        </p:spPr>
        <p:txBody>
          <a:bodyPr wrap="square" anchor="ctr">
            <a:spAutoFit/>
          </a:bodyPr>
          <a:lstStyle/>
          <a:p>
            <a:r>
              <a:rPr lang="nl-NL" sz="2800" dirty="0" smtClean="0">
                <a:solidFill>
                  <a:schemeClr val="tx1"/>
                </a:solidFill>
                <a:latin typeface="Calibri" pitchFamily="34" charset="0"/>
                <a:cs typeface="Times New Roman" pitchFamily="18" charset="0"/>
              </a:rPr>
              <a:t>Maak </a:t>
            </a:r>
            <a:r>
              <a:rPr lang="nl-NL" sz="2800" dirty="0">
                <a:solidFill>
                  <a:schemeClr val="tx1"/>
                </a:solidFill>
                <a:latin typeface="Calibri" pitchFamily="34" charset="0"/>
                <a:cs typeface="Times New Roman" pitchFamily="18" charset="0"/>
              </a:rPr>
              <a:t>nu zelf ook zo’n rijtje van vijf </a:t>
            </a:r>
            <a:r>
              <a:rPr lang="nl-NL" sz="2800" dirty="0" smtClean="0">
                <a:solidFill>
                  <a:schemeClr val="tx1"/>
                </a:solidFill>
                <a:latin typeface="Calibri" pitchFamily="34" charset="0"/>
                <a:cs typeface="Times New Roman" pitchFamily="18" charset="0"/>
              </a:rPr>
              <a:t>getallen</a:t>
            </a:r>
            <a:r>
              <a:rPr lang="nl-NL" sz="2800" dirty="0" smtClean="0">
                <a:latin typeface="Calibri" pitchFamily="34" charset="0"/>
                <a:cs typeface="Times New Roman" pitchFamily="18" charset="0"/>
              </a:rPr>
              <a:t>…</a:t>
            </a:r>
          </a:p>
          <a:p>
            <a:r>
              <a:rPr lang="nl-NL" sz="2800" dirty="0" smtClean="0">
                <a:latin typeface="Calibri" pitchFamily="34" charset="0"/>
                <a:cs typeface="Times New Roman" pitchFamily="18" charset="0"/>
              </a:rPr>
              <a:t>Lukt het om op 100 uit te komen?</a:t>
            </a:r>
            <a:endParaRPr lang="nl-NL" sz="2800" dirty="0">
              <a:solidFill>
                <a:schemeClr val="tx1"/>
              </a:solidFill>
              <a:latin typeface="Calibri" pitchFamily="34" charset="0"/>
            </a:endParaRPr>
          </a:p>
        </p:txBody>
      </p:sp>
    </p:spTree>
    <p:extLst>
      <p:ext uri="{BB962C8B-B14F-4D97-AF65-F5344CB8AC3E}">
        <p14:creationId xmlns:p14="http://schemas.microsoft.com/office/powerpoint/2010/main" val="12762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609600"/>
            <a:ext cx="7315200" cy="1019200"/>
          </a:xfrm>
        </p:spPr>
        <p:txBody>
          <a:bodyPr>
            <a:normAutofit fontScale="90000"/>
          </a:bodyPr>
          <a:lstStyle/>
          <a:p>
            <a:r>
              <a:rPr lang="nl-NL" sz="3600" dirty="0" smtClean="0">
                <a:latin typeface="Calibri" pitchFamily="34" charset="0"/>
              </a:rPr>
              <a:t/>
            </a:r>
            <a:br>
              <a:rPr lang="nl-NL" sz="3600" dirty="0" smtClean="0">
                <a:latin typeface="Calibri" pitchFamily="34" charset="0"/>
              </a:rPr>
            </a:br>
            <a:r>
              <a:rPr lang="nl-NL" sz="3600" dirty="0" smtClean="0">
                <a:latin typeface="Calibri" pitchFamily="34" charset="0"/>
              </a:rPr>
              <a:t>Koning Vierkant zoekt… </a:t>
            </a:r>
            <a:br>
              <a:rPr lang="nl-NL" sz="3600" dirty="0" smtClean="0">
                <a:latin typeface="Calibri" pitchFamily="34" charset="0"/>
              </a:rPr>
            </a:br>
            <a:r>
              <a:rPr lang="nl-NL" sz="3600" dirty="0" smtClean="0">
                <a:latin typeface="Calibri" pitchFamily="34" charset="0"/>
              </a:rPr>
              <a:t>(Bron: De Goeij &amp; Treffers)</a:t>
            </a:r>
            <a:br>
              <a:rPr lang="nl-NL" sz="3600" dirty="0" smtClean="0">
                <a:latin typeface="Calibri" pitchFamily="34" charset="0"/>
              </a:rPr>
            </a:br>
            <a:endParaRPr lang="nl-NL" sz="3600" dirty="0">
              <a:latin typeface="Calibri" pitchFamily="34" charset="0"/>
            </a:endParaRPr>
          </a:p>
        </p:txBody>
      </p:sp>
      <p:pic>
        <p:nvPicPr>
          <p:cNvPr id="8" name="Picture 4" descr="Koning-Vierkant_B"/>
          <p:cNvPicPr>
            <a:picLocks noGrp="1" noChangeAspect="1" noChangeArrowheads="1"/>
          </p:cNvPicPr>
          <p:nvPr>
            <p:ph sz="half" idx="1"/>
          </p:nvPr>
        </p:nvPicPr>
        <p:blipFill>
          <a:blip r:embed="rId3" cstate="print"/>
          <a:srcRect/>
          <a:stretch>
            <a:fillRect/>
          </a:stretch>
        </p:blipFill>
        <p:spPr>
          <a:xfrm>
            <a:off x="986118" y="1600200"/>
            <a:ext cx="2980763" cy="4525963"/>
          </a:xfrm>
          <a:noFill/>
          <a:ln/>
        </p:spPr>
      </p:pic>
      <p:pic>
        <p:nvPicPr>
          <p:cNvPr id="9" name="Picture 3" descr="Waar_8_b"/>
          <p:cNvPicPr>
            <a:picLocks noGrp="1" noChangeAspect="1" noChangeArrowheads="1"/>
          </p:cNvPicPr>
          <p:nvPr>
            <p:ph sz="half" idx="2"/>
          </p:nvPr>
        </p:nvPicPr>
        <p:blipFill>
          <a:blip r:embed="rId4" cstate="print"/>
          <a:srcRect/>
          <a:stretch>
            <a:fillRect/>
          </a:stretch>
        </p:blipFill>
        <p:spPr bwMode="auto">
          <a:xfrm>
            <a:off x="4762500" y="2060848"/>
            <a:ext cx="3810000" cy="3456384"/>
          </a:xfrm>
          <a:prstGeom prst="rect">
            <a:avLst/>
          </a:prstGeom>
          <a:noFill/>
          <a:ln w="9525">
            <a:noFill/>
            <a:miter lim="800000"/>
            <a:headEnd/>
            <a:tailEnd/>
          </a:ln>
          <a:effectLst/>
        </p:spPr>
      </p:pic>
    </p:spTree>
    <p:extLst>
      <p:ext uri="{BB962C8B-B14F-4D97-AF65-F5344CB8AC3E}">
        <p14:creationId xmlns:p14="http://schemas.microsoft.com/office/powerpoint/2010/main" val="264716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Presentatie_01_mag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854694664375418C0DFD97ECA4320E" ma:contentTypeVersion="30" ma:contentTypeDescription="Een nieuw document maken." ma:contentTypeScope="" ma:versionID="deebfdf51245d71492e9f55ee35e9d79">
  <xsd:schema xmlns:xsd="http://www.w3.org/2001/XMLSchema" xmlns:xs="http://www.w3.org/2001/XMLSchema" xmlns:p="http://schemas.microsoft.com/office/2006/metadata/properties" xmlns:ns1="http://schemas.microsoft.com/sharepoint/v3" xmlns:ns2="7106a2ac-038a-457f-8b58-ec67130d9d6d" targetNamespace="http://schemas.microsoft.com/office/2006/metadata/properties" ma:root="true" ma:fieldsID="cd6365111a56e2db6761eb0a3e30232b" ns1:_="" ns2:_="">
    <xsd:import namespace="http://schemas.microsoft.com/sharepoint/v3"/>
    <xsd:import namespace="7106a2ac-038a-457f-8b58-ec67130d9d6d"/>
    <xsd:element name="properties">
      <xsd:complexType>
        <xsd:sequence>
          <xsd:element name="documentManagement">
            <xsd:complexType>
              <xsd:all>
                <xsd:element ref="ns2:_dlc_DocId" minOccurs="0"/>
                <xsd:element ref="ns2:_dlc_DocIdUrl" minOccurs="0"/>
                <xsd:element ref="ns2:_dlc_DocIdPersistId" minOccurs="0"/>
                <xsd:element ref="ns1:RepSummary" minOccurs="0"/>
                <xsd:element ref="ns1:RepAuthorInternal" minOccurs="0"/>
                <xsd:element ref="ns1:RepAuthor_0" minOccurs="0"/>
                <xsd:element ref="ns2:TaxCatchAll" minOccurs="0"/>
                <xsd:element ref="ns1:RepYear_0" minOccurs="0"/>
                <xsd:element ref="ns1:RepApaNotation" minOccurs="0"/>
                <xsd:element ref="ns1:RepIsbn" minOccurs="0"/>
                <xsd:element ref="ns1:RepAN" minOccurs="0"/>
                <xsd:element ref="ns1:RepANNumber" minOccurs="0"/>
                <xsd:element ref="ns1:RepProjectManager" minOccurs="0"/>
                <xsd:element ref="ns1:RepProjectName" minOccurs="0"/>
                <xsd:element ref="ns1:RepSector_0" minOccurs="0"/>
                <xsd:element ref="ns1:RepCurricularTheme_0" minOccurs="0"/>
                <xsd:element ref="ns1:RepSectionSpecificTheme_0" minOccurs="0"/>
                <xsd:element ref="ns1:RepSection_0" minOccurs="0"/>
                <xsd:element ref="ns1:RepAreasOfExpertise_0" minOccurs="0"/>
                <xsd:element ref="ns1:RepSubjectContent_0" minOccurs="0"/>
                <xsd:element ref="ns1:RepDocumentType_0" minOccurs="0"/>
                <xsd:element ref="ns1:RepRelationOtherSloProjects" minOccurs="0"/>
                <xsd:element ref="ns1:RepFileFormat_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Summary" ma:index="11" nillable="true" ma:displayName="Samenvatting" ma:internalName="RepSummary">
      <xsd:simpleType>
        <xsd:restriction base="dms:Unknown"/>
      </xsd:simpleType>
    </xsd:element>
    <xsd:element name="RepAuthorInternal" ma:index="12" nillable="true" ma:displayName="Interne auteur" ma:internalName="RepAuthorInternal">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pAuthor_0" ma:index="14" nillable="true" ma:taxonomy="true" ma:internalName="RepAuthor_0" ma:taxonomyFieldName="RepAuthor" ma:displayName="Externe auteur" ma:fieldId="{41811730-f000-45b3-bd8b-16482267924b}" ma:sspId="65bb9fad-8ecd-4e58-b951-1b0a685157da" ma:termSetId="ba36eed1-563e-4e70-a8a2-c86cb59a995a" ma:anchorId="00000000-0000-0000-0000-000000000000" ma:open="true" ma:isKeyword="false">
      <xsd:complexType>
        <xsd:sequence>
          <xsd:element ref="pc:Terms" minOccurs="0" maxOccurs="1"/>
        </xsd:sequence>
      </xsd:complexType>
    </xsd:element>
    <xsd:element name="RepYear_0" ma:index="17" nillable="true" ma:taxonomy="true" ma:internalName="RepYear_0" ma:taxonomyFieldName="RepYear" ma:displayName="Jaar van uitgave" ma:fieldId="{41811730-f000-48c8-bfe2-0d366b82495f}" ma:sspId="65bb9fad-8ecd-4e58-b951-1b0a685157da" ma:termSetId="d63ed34c-aaa4-4b39-8e2b-bccf6e3349f5" ma:anchorId="00000000-0000-0000-0000-000000000000" ma:open="false" ma:isKeyword="false">
      <xsd:complexType>
        <xsd:sequence>
          <xsd:element ref="pc:Terms" minOccurs="0" maxOccurs="1"/>
        </xsd:sequence>
      </xsd:complexType>
    </xsd:element>
    <xsd:element name="RepApaNotation" ma:index="18" nillable="true" ma:displayName="APA-notatie" ma:internalName="RepApaNotation">
      <xsd:simpleType>
        <xsd:restriction base="dms:Unknown"/>
      </xsd:simpleType>
    </xsd:element>
    <xsd:element name="RepIsbn" ma:index="19" nillable="true" ma:displayName="ISBN" ma:internalName="RepIsbn">
      <xsd:simpleType>
        <xsd:restriction base="dms:Text"/>
      </xsd:simpleType>
    </xsd:element>
    <xsd:element name="RepAN" ma:index="20" nillable="true" ma:displayName="AN" ma:default="FALSE" ma:internalName="RepAN">
      <xsd:simpleType>
        <xsd:restriction base="dms:Boolean"/>
      </xsd:simpleType>
    </xsd:element>
    <xsd:element name="RepANNumber" ma:index="21" nillable="true" ma:displayName="AN Nummer" ma:internalName="RepANNumber">
      <xsd:simpleType>
        <xsd:restriction base="dms:Text"/>
      </xsd:simpleType>
    </xsd:element>
    <xsd:element name="RepProjectManager" ma:index="22" nillable="true" ma:displayName="Projectleider" ma:internalName="RepProjectManager">
      <xsd:simpleType>
        <xsd:restriction base="dms:Text"/>
      </xsd:simpleType>
    </xsd:element>
    <xsd:element name="RepProjectName" ma:index="23" nillable="true" ma:displayName="Projectnaam" ma:internalName="RepProjectName">
      <xsd:simpleType>
        <xsd:restriction base="dms:Text"/>
      </xsd:simpleType>
    </xsd:element>
    <xsd:element name="RepSector_0" ma:index="25" nillable="true" ma:taxonomy="true" ma:internalName="RepSector_0" ma:taxonomyFieldName="RepSector" ma:displayName="Sector" ma:default="" ma:fieldId="{41811730-f000-4dc0-a699-476cd67ba1ec}" ma:taxonomyMulti="true" ma:sspId="65bb9fad-8ecd-4e58-b951-1b0a685157da" ma:termSetId="f094b31b-0180-4851-9ebd-5c7d9552b19c" ma:anchorId="00000000-0000-0000-0000-000000000000" ma:open="false" ma:isKeyword="false">
      <xsd:complexType>
        <xsd:sequence>
          <xsd:element ref="pc:Terms" minOccurs="0" maxOccurs="1"/>
        </xsd:sequence>
      </xsd:complexType>
    </xsd:element>
    <xsd:element name="RepCurricularTheme_0" ma:index="27" nillable="true" ma:taxonomy="true" ma:internalName="RepCurricularTheme_0" ma:taxonomyFieldName="RepCurricularTheme" ma:displayName="Leerplankundig thema" ma:fieldId="{41811730-f000-49a6-962c-7d5942b261fc}" ma:sspId="65bb9fad-8ecd-4e58-b951-1b0a685157da" ma:termSetId="c46f7ee8-50c4-42e2-9209-7c6adacde0a9" ma:anchorId="00000000-0000-0000-0000-000000000000" ma:open="false" ma:isKeyword="false">
      <xsd:complexType>
        <xsd:sequence>
          <xsd:element ref="pc:Terms" minOccurs="0" maxOccurs="1"/>
        </xsd:sequence>
      </xsd:complexType>
    </xsd:element>
    <xsd:element name="RepSectionSpecificTheme_0" ma:index="29" nillable="true" ma:taxonomy="true" ma:internalName="RepSectionSpecificTheme_0" ma:taxonomyFieldName="RepSectionSpecificTheme" ma:displayName="Vakspecifiek thema" ma:fieldId="{41811730-f000-47c9-8a06-df9868361aab}" ma:sspId="65bb9fad-8ecd-4e58-b951-1b0a685157da" ma:termSetId="d6eaa525-a5d0-4a07-b890-e9233743789f" ma:anchorId="00000000-0000-0000-0000-000000000000" ma:open="false" ma:isKeyword="false">
      <xsd:complexType>
        <xsd:sequence>
          <xsd:element ref="pc:Terms" minOccurs="0" maxOccurs="1"/>
        </xsd:sequence>
      </xsd:complexType>
    </xsd:element>
    <xsd:element name="RepSection_0" ma:index="31" nillable="true" ma:taxonomy="true" ma:internalName="RepSection_0" ma:taxonomyFieldName="RepSection" ma:displayName="Vaksectie" ma:fieldId="{41811730-f000-4881-8daa-6e8dd38b1ab1}" ma:sspId="65bb9fad-8ecd-4e58-b951-1b0a685157da" ma:termSetId="c6f33e55-e762-4fa4-8346-db1fc1809b2d" ma:anchorId="00000000-0000-0000-0000-000000000000" ma:open="false" ma:isKeyword="false">
      <xsd:complexType>
        <xsd:sequence>
          <xsd:element ref="pc:Terms" minOccurs="0" maxOccurs="1"/>
        </xsd:sequence>
      </xsd:complexType>
    </xsd:element>
    <xsd:element name="RepAreasOfExpertise_0" ma:index="33" nillable="true" ma:taxonomy="true" ma:internalName="RepAreasOfExpertise_0" ma:taxonomyFieldName="RepAreasOfExpertise" ma:displayName="Vakgebied" ma:fieldId="{41811730-f000-41a6-9b8a-29f77b277b4a}" ma:sspId="65bb9fad-8ecd-4e58-b951-1b0a685157da" ma:termSetId="53b2aeb1-af69-41af-ab5c-dcba5f532adf" ma:anchorId="00000000-0000-0000-0000-000000000000" ma:open="true" ma:isKeyword="false">
      <xsd:complexType>
        <xsd:sequence>
          <xsd:element ref="pc:Terms" minOccurs="0" maxOccurs="1"/>
        </xsd:sequence>
      </xsd:complexType>
    </xsd:element>
    <xsd:element name="RepSubjectContent_0" ma:index="35" nillable="true" ma:taxonomy="true" ma:internalName="RepSubjectContent_0" ma:taxonomyFieldName="RepSubjectContent" ma:displayName="Vakinhoud" ma:fieldId="{41811730-f000-43d1-9a5c-533514ab0582}" ma:sspId="65bb9fad-8ecd-4e58-b951-1b0a685157da" ma:termSetId="3eef768d-4fe2-4c08-af8a-4dfaa4cac8a4" ma:anchorId="00000000-0000-0000-0000-000000000000" ma:open="false" ma:isKeyword="false">
      <xsd:complexType>
        <xsd:sequence>
          <xsd:element ref="pc:Terms" minOccurs="0" maxOccurs="1"/>
        </xsd:sequence>
      </xsd:complexType>
    </xsd:element>
    <xsd:element name="RepDocumentType_0" ma:index="37" nillable="true" ma:taxonomy="true" ma:internalName="RepDocumentType_0" ma:taxonomyFieldName="RepDocumentType" ma:displayName="Documenttypering" ma:fieldId="{41811730-f000-4c72-b54d-df109a5aaa00}" ma:sspId="65bb9fad-8ecd-4e58-b951-1b0a685157da" ma:termSetId="54bd4068-eea5-4eb8-b4d4-e740f64d998f" ma:anchorId="00000000-0000-0000-0000-000000000000" ma:open="true" ma:isKeyword="false">
      <xsd:complexType>
        <xsd:sequence>
          <xsd:element ref="pc:Terms" minOccurs="0" maxOccurs="1"/>
        </xsd:sequence>
      </xsd:complexType>
    </xsd:element>
    <xsd:element name="RepRelationOtherSloProjects" ma:index="38" nillable="true" ma:displayName="Relatie met andere projecten" ma:internalName="RepRelationOtherSloProjects">
      <xsd:simpleType>
        <xsd:restriction base="dms:Unknown"/>
      </xsd:simpleType>
    </xsd:element>
    <xsd:element name="RepFileFormat_0" ma:index="40" nillable="true" ma:taxonomy="true" ma:internalName="RepFileFormat_0" ma:taxonomyFieldName="RepFileFormat" ma:displayName="Bestandsformaat" ma:fieldId="{41811730-f000-458e-badf-a33146a595e3}" ma:sspId="65bb9fad-8ecd-4e58-b951-1b0a685157da" ma:termSetId="5467ae8d-8919-4592-b5d8-720a7073244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6a2ac-038a-457f-8b58-ec67130d9d6d"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38f83059-1491-4012-b4c3-84f3b7dad14e}" ma:internalName="TaxCatchAll" ma:showField="CatchAllData" ma:web="7106a2ac-038a-457f-8b58-ec67130d9d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pAN xmlns="http://schemas.microsoft.com/sharepoint/v3">false</RepAN>
    <RepSector_0 xmlns="http://schemas.microsoft.com/sharepoint/v3">
      <Terms xmlns="http://schemas.microsoft.com/office/infopath/2007/PartnerControls"/>
    </RepSector_0>
    <RepDocumentType_0 xmlns="http://schemas.microsoft.com/sharepoint/v3">
      <Terms xmlns="http://schemas.microsoft.com/office/infopath/2007/PartnerControls"/>
    </RepDocumentType_0>
    <RepSectionSpecificTheme_0 xmlns="http://schemas.microsoft.com/sharepoint/v3">
      <Terms xmlns="http://schemas.microsoft.com/office/infopath/2007/PartnerControls"/>
    </RepSectionSpecificTheme_0>
    <RepProjectManager xmlns="http://schemas.microsoft.com/sharepoint/v3" xsi:nil="true"/>
    <RepAuthor_0 xmlns="http://schemas.microsoft.com/sharepoint/v3">
      <Terms xmlns="http://schemas.microsoft.com/office/infopath/2007/PartnerControls"/>
    </RepAuthor_0>
    <RepCurricularTheme_0 xmlns="http://schemas.microsoft.com/sharepoint/v3">
      <Terms xmlns="http://schemas.microsoft.com/office/infopath/2007/PartnerControls"/>
    </RepCurricularTheme_0>
    <RepSection_0 xmlns="http://schemas.microsoft.com/sharepoint/v3">
      <Terms xmlns="http://schemas.microsoft.com/office/infopath/2007/PartnerControls"/>
    </RepSection_0>
    <RepSummary xmlns="http://schemas.microsoft.com/sharepoint/v3" xsi:nil="true"/>
    <RepRelationOtherSloProjects xmlns="http://schemas.microsoft.com/sharepoint/v3" xsi:nil="true"/>
    <TaxCatchAll xmlns="7106a2ac-038a-457f-8b58-ec67130d9d6d"/>
    <RepFileFormat_0 xmlns="http://schemas.microsoft.com/sharepoint/v3">
      <Terms xmlns="http://schemas.microsoft.com/office/infopath/2007/PartnerControls"/>
    </RepFileFormat_0>
    <RepYear_0 xmlns="http://schemas.microsoft.com/sharepoint/v3">
      <Terms xmlns="http://schemas.microsoft.com/office/infopath/2007/PartnerControls"/>
    </RepYear_0>
    <RepANNumber xmlns="http://schemas.microsoft.com/sharepoint/v3" xsi:nil="true"/>
    <RepAreasOfExpertise_0 xmlns="http://schemas.microsoft.com/sharepoint/v3">
      <Terms xmlns="http://schemas.microsoft.com/office/infopath/2007/PartnerControls"/>
    </RepAreasOfExpertise_0>
    <RepSubjectContent_0 xmlns="http://schemas.microsoft.com/sharepoint/v3">
      <Terms xmlns="http://schemas.microsoft.com/office/infopath/2007/PartnerControls"/>
    </RepSubjectContent_0>
    <RepIsbn xmlns="http://schemas.microsoft.com/sharepoint/v3" xsi:nil="true"/>
    <RepAuthorInternal xmlns="http://schemas.microsoft.com/sharepoint/v3">
      <UserInfo>
        <DisplayName/>
        <AccountId xsi:nil="true"/>
        <AccountType/>
      </UserInfo>
    </RepAuthorInternal>
    <RepProjectName xmlns="http://schemas.microsoft.com/sharepoint/v3">Passende perspectieven</RepProjectName>
    <RepApaNotation xmlns="http://schemas.microsoft.com/sharepoint/v3" xsi:nil="true"/>
    <_dlc_DocId xmlns="7106a2ac-038a-457f-8b58-ec67130d9d6d">47XQ5P3E4USX-10-2492</_dlc_DocId>
    <_dlc_DocIdUrl xmlns="7106a2ac-038a-457f-8b58-ec67130d9d6d">
      <Url>http://downloads.slo.nl/_layouts/15/DocIdRedir.aspx?ID=47XQ5P3E4USX-10-2492</Url>
      <Description>47XQ5P3E4USX-10-2492</Description>
    </_dlc_DocIdUrl>
  </documentManagement>
</p:properties>
</file>

<file path=customXml/itemProps1.xml><?xml version="1.0" encoding="utf-8"?>
<ds:datastoreItem xmlns:ds="http://schemas.openxmlformats.org/officeDocument/2006/customXml" ds:itemID="{DF9FBF5F-5E19-4E3F-BD59-D9B22D70C54E}"/>
</file>

<file path=customXml/itemProps2.xml><?xml version="1.0" encoding="utf-8"?>
<ds:datastoreItem xmlns:ds="http://schemas.openxmlformats.org/officeDocument/2006/customXml" ds:itemID="{7898A789-0F2B-4099-84CC-66D490A40A2F}"/>
</file>

<file path=customXml/itemProps3.xml><?xml version="1.0" encoding="utf-8"?>
<ds:datastoreItem xmlns:ds="http://schemas.openxmlformats.org/officeDocument/2006/customXml" ds:itemID="{522DAED3-A552-4F1D-B3F3-EF0C3C581A59}"/>
</file>

<file path=customXml/itemProps4.xml><?xml version="1.0" encoding="utf-8"?>
<ds:datastoreItem xmlns:ds="http://schemas.openxmlformats.org/officeDocument/2006/customXml" ds:itemID="{2CC6E8C7-0309-4677-B6A1-B7C4AC6F55FE}"/>
</file>

<file path=docProps/app.xml><?xml version="1.0" encoding="utf-8"?>
<Properties xmlns="http://schemas.openxmlformats.org/officeDocument/2006/extended-properties" xmlns:vt="http://schemas.openxmlformats.org/officeDocument/2006/docPropsVTypes">
  <Template>Presentatie_01_magenta</Template>
  <TotalTime>1026</TotalTime>
  <Words>1895</Words>
  <Application>Microsoft Office PowerPoint</Application>
  <PresentationFormat>Diavoorstelling (4:3)</PresentationFormat>
  <Paragraphs>396</Paragraphs>
  <Slides>38</Slides>
  <Notes>24</Notes>
  <HiddenSlides>0</HiddenSlides>
  <MMClips>0</MMClips>
  <ScaleCrop>false</ScaleCrop>
  <HeadingPairs>
    <vt:vector size="4" baseType="variant">
      <vt:variant>
        <vt:lpstr>Thema</vt:lpstr>
      </vt:variant>
      <vt:variant>
        <vt:i4>1</vt:i4>
      </vt:variant>
      <vt:variant>
        <vt:lpstr>Diatitels</vt:lpstr>
      </vt:variant>
      <vt:variant>
        <vt:i4>38</vt:i4>
      </vt:variant>
    </vt:vector>
  </HeadingPairs>
  <TitlesOfParts>
    <vt:vector size="39" baseType="lpstr">
      <vt:lpstr>Presentatie_01_magenta</vt:lpstr>
      <vt:lpstr>PowerPoint-presentatie</vt:lpstr>
      <vt:lpstr>  Overzicht bijeenkomsten  </vt:lpstr>
      <vt:lpstr>Inhoud van bijeenkomst 3 </vt:lpstr>
      <vt:lpstr>1. Rekeninspiratie: Oefenen</vt:lpstr>
      <vt:lpstr>1. Rekeninspiratie: Productief oefenen</vt:lpstr>
      <vt:lpstr>PowerPoint-presentatie</vt:lpstr>
      <vt:lpstr>PowerPoint-presentatie</vt:lpstr>
      <vt:lpstr>PowerPoint-presentatie</vt:lpstr>
      <vt:lpstr> Koning Vierkant zoekt…  (Bron: De Goeij &amp; Treffers) </vt:lpstr>
      <vt:lpstr>PowerPoint-presentatie</vt:lpstr>
      <vt:lpstr>PowerPoint-presentatie</vt:lpstr>
      <vt:lpstr>Maak 24…</vt:lpstr>
      <vt:lpstr>Analyse en reflectie…</vt:lpstr>
      <vt:lpstr>Bespreking tussentijdse opdracht</vt:lpstr>
      <vt:lpstr>Doelen selecteren 1:  argument en doel?  </vt:lpstr>
      <vt:lpstr>PowerPoint-presentatie</vt:lpstr>
      <vt:lpstr>Van  leerlijnen naar doelenlijsten</vt:lpstr>
      <vt:lpstr>Vervolg stap 5…</vt:lpstr>
      <vt:lpstr>Casus: Geen tafels meer ...?!</vt:lpstr>
      <vt:lpstr>PowerPoint-presentatie</vt:lpstr>
      <vt:lpstr>PowerPoint-presentatie</vt:lpstr>
      <vt:lpstr>PowerPoint-presentatie</vt:lpstr>
      <vt:lpstr> Doelen selecteren 2: Kijkje in groep 4 </vt:lpstr>
      <vt:lpstr>Groep 4: begripsvorming vermenigvuldigen</vt:lpstr>
      <vt:lpstr>Kijkvragen</vt:lpstr>
      <vt:lpstr>Kijkje in groep 4</vt:lpstr>
      <vt:lpstr>Kijkvragen</vt:lpstr>
      <vt:lpstr>Kijkje in groep 4</vt:lpstr>
      <vt:lpstr>Kijkje in groep 4</vt:lpstr>
      <vt:lpstr>Naar een eigen groepsplan </vt:lpstr>
      <vt:lpstr> Van groepsplan naar lesblokplan </vt:lpstr>
      <vt:lpstr>PowerPoint-presentatie</vt:lpstr>
      <vt:lpstr>PowerPoint-presentatie</vt:lpstr>
      <vt:lpstr>PowerPoint-presentatie</vt:lpstr>
      <vt:lpstr>Afspraken: tussentijdse opdracht</vt:lpstr>
      <vt:lpstr>Hoe geef je instructie?  Het hoofdlijnenmodel</vt:lpstr>
      <vt:lpstr>HOE geef je instructie?</vt:lpstr>
      <vt:lpstr>Vragen, reacties en afspraken</vt:lpstr>
    </vt:vector>
  </TitlesOfParts>
  <Company>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Desirée Houkema</dc:creator>
  <cp:lastModifiedBy>Christel Broekmaat</cp:lastModifiedBy>
  <cp:revision>78</cp:revision>
  <cp:lastPrinted>2014-03-19T09:44:50Z</cp:lastPrinted>
  <dcterms:created xsi:type="dcterms:W3CDTF">2013-11-15T10:33:01Z</dcterms:created>
  <dcterms:modified xsi:type="dcterms:W3CDTF">2014-08-11T09:43:00Z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0x010100D2854694664375418C0DFD97ECA4320E</vt:lpwstr>
  </property>
  <property fmtid="{D5CDD505-2E9C-101B-9397-08002B2CF9AE}" pid="3" name="_dlc_DocIdItemGuid">
    <vt:lpwstr>55e7c9bb-8e9c-43f1-b197-8a4643eeb2ce</vt:lpwstr>
  </property>
  <property fmtid="{D5CDD505-2E9C-101B-9397-08002B2CF9AE}" pid="4" name="TaxKeyword">
    <vt:lpwstr/>
  </property>
  <property fmtid="{D5CDD505-2E9C-101B-9397-08002B2CF9AE}" pid="5" name="RepAreasOfExpertise">
    <vt:lpwstr/>
  </property>
  <property fmtid="{D5CDD505-2E9C-101B-9397-08002B2CF9AE}" pid="6" name="RepDocumentType">
    <vt:lpwstr/>
  </property>
  <property fmtid="{D5CDD505-2E9C-101B-9397-08002B2CF9AE}" pid="7" name="RepSectionSpecificTheme">
    <vt:lpwstr/>
  </property>
  <property fmtid="{D5CDD505-2E9C-101B-9397-08002B2CF9AE}" pid="8" name="TaxKeywordTaxHTField">
    <vt:lpwstr/>
  </property>
  <property fmtid="{D5CDD505-2E9C-101B-9397-08002B2CF9AE}" pid="9" name="RepCurricularTheme">
    <vt:lpwstr/>
  </property>
  <property fmtid="{D5CDD505-2E9C-101B-9397-08002B2CF9AE}" pid="10" name="RepSection">
    <vt:lpwstr/>
  </property>
  <property fmtid="{D5CDD505-2E9C-101B-9397-08002B2CF9AE}" pid="11" name="RepAuthor">
    <vt:lpwstr/>
  </property>
  <property fmtid="{D5CDD505-2E9C-101B-9397-08002B2CF9AE}" pid="12" name="RepSubjectContent">
    <vt:lpwstr/>
  </property>
  <property fmtid="{D5CDD505-2E9C-101B-9397-08002B2CF9AE}" pid="13" name="RepSector">
    <vt:lpwstr/>
  </property>
  <property fmtid="{D5CDD505-2E9C-101B-9397-08002B2CF9AE}" pid="14" name="RepFileFormat">
    <vt:lpwstr/>
  </property>
  <property fmtid="{D5CDD505-2E9C-101B-9397-08002B2CF9AE}" pid="15" name="RepYear">
    <vt:lpwstr/>
  </property>
</Properties>
</file>