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31" r:id="rId2"/>
    <p:sldId id="335" r:id="rId3"/>
    <p:sldId id="340" r:id="rId4"/>
    <p:sldId id="341" r:id="rId5"/>
    <p:sldId id="342" r:id="rId6"/>
    <p:sldId id="343" r:id="rId7"/>
    <p:sldId id="361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</p:sldIdLst>
  <p:sldSz cx="9144000" cy="6858000" type="screen4x3"/>
  <p:notesSz cx="6794500" cy="99314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0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orient="horz" pos="1080">
          <p15:clr>
            <a:srgbClr val="A4A3A4"/>
          </p15:clr>
        </p15:guide>
        <p15:guide id="5" pos="1642">
          <p15:clr>
            <a:srgbClr val="A4A3A4"/>
          </p15:clr>
        </p15:guide>
        <p15:guide id="6" pos="13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8B0051"/>
    <a:srgbClr val="ABA197"/>
    <a:srgbClr val="8D8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17" autoAdjust="0"/>
  </p:normalViewPr>
  <p:slideViewPr>
    <p:cSldViewPr snapToObjects="1">
      <p:cViewPr>
        <p:scale>
          <a:sx n="67" d="100"/>
          <a:sy n="67" d="100"/>
        </p:scale>
        <p:origin x="-1254" y="-756"/>
      </p:cViewPr>
      <p:guideLst>
        <p:guide orient="horz" pos="900"/>
        <p:guide orient="horz" pos="2839"/>
        <p:guide orient="horz" pos="2699"/>
        <p:guide orient="horz" pos="1080"/>
        <p:guide pos="1642"/>
        <p:guide pos="1389"/>
      </p:guideLst>
    </p:cSldViewPr>
  </p:slideViewPr>
  <p:notesTextViewPr>
    <p:cViewPr>
      <p:scale>
        <a:sx n="100" d="100"/>
        <a:sy n="100" d="100"/>
      </p:scale>
      <p:origin x="0" y="378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8B6D4-5DD9-4C53-B14C-8756226F6A8D}" type="datetimeFigureOut">
              <a:rPr lang="nl-NL" smtClean="0"/>
              <a:t>11-8-2014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9A77E-D0E2-4AC2-B1E7-68246F389E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14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C8FAE1-6291-422A-A8E3-C80B716CB6D2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Domeinen:</a:t>
            </a:r>
          </a:p>
          <a:p>
            <a:r>
              <a:rPr lang="nl-NL" dirty="0" smtClean="0"/>
              <a:t>Paars</a:t>
            </a:r>
            <a:r>
              <a:rPr lang="nl-NL" baseline="0" dirty="0" smtClean="0"/>
              <a:t> = getallen, groen = verhoudingen, oranje = meten, blauw = meetkunde, geel = verbanden</a:t>
            </a:r>
          </a:p>
          <a:p>
            <a:endParaRPr lang="nl-NL" baseline="0" dirty="0" smtClean="0"/>
          </a:p>
          <a:p>
            <a:r>
              <a:rPr lang="nl-NL" baseline="0" dirty="0" smtClean="0"/>
              <a:t>Doelen in balkjes: vb getalbegrip 10, optellen en aftrekken 10 en optellen en aftrekken 20 na elkaar in tijd</a:t>
            </a:r>
          </a:p>
          <a:p>
            <a:endParaRPr lang="nl-NL" baseline="0" dirty="0" smtClean="0"/>
          </a:p>
          <a:p>
            <a:r>
              <a:rPr lang="nl-NL" baseline="0" dirty="0" smtClean="0"/>
              <a:t>RM = rekenmachine, in rekenmethode vanaf groep 6, in </a:t>
            </a:r>
            <a:r>
              <a:rPr lang="nl-NL" baseline="0" smtClean="0"/>
              <a:t>Passende perspectieven </a:t>
            </a:r>
            <a:r>
              <a:rPr lang="nl-NL" baseline="0" dirty="0" smtClean="0"/>
              <a:t>eerder, in leerroute 3.</a:t>
            </a:r>
          </a:p>
          <a:p>
            <a:r>
              <a:rPr lang="nl-NL" baseline="0" dirty="0" smtClean="0"/>
              <a:t>Wel onderscheid RM als controlemiddel / uitrekenmiddel.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9485C-379C-4BBA-B22E-B478F11BCCF9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Gebruik hier de</a:t>
            </a:r>
            <a:r>
              <a:rPr lang="nl-NL" baseline="0" dirty="0" smtClean="0"/>
              <a:t> bijlagen 1.1A (10 stellingen op basis van Wegwijzer Passende Perspectieven, Hoofdstuk 3) en 1.1B (Kwaliteitskaart Durf te kiezen…)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56943-777D-4043-BF9B-DA0AF7F2CA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/>
            <a:fld id="{7037A003-7A2F-4F02-A932-DBB6486C68B8}" type="slidenum">
              <a:rPr lang="en-US" sz="1200" baseline="0"/>
              <a:pPr algn="r" eaLnBrk="1" hangingPunct="1"/>
              <a:t>7</a:t>
            </a:fld>
            <a:endParaRPr lang="en-US" sz="1200" baseline="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b="1" dirty="0" smtClean="0"/>
              <a:t>Leerroute 1:</a:t>
            </a:r>
            <a:endParaRPr lang="nl-NL" dirty="0" smtClean="0"/>
          </a:p>
          <a:p>
            <a:pPr eaLnBrk="1" hangingPunct="1"/>
            <a:r>
              <a:rPr lang="nl-NL" dirty="0" smtClean="0"/>
              <a:t>Leerlingen met </a:t>
            </a:r>
            <a:r>
              <a:rPr lang="nl-NL" i="1" dirty="0" smtClean="0"/>
              <a:t>voldoende cognitieve capaciteiten</a:t>
            </a:r>
            <a:r>
              <a:rPr lang="nl-NL" dirty="0" smtClean="0"/>
              <a:t> met een specifieke beperking die in staat worden geacht met extra (didactische) inspanningen/aanpassingen/hulpmiddelen minimaal 1F te halen.</a:t>
            </a:r>
          </a:p>
          <a:p>
            <a:pPr eaLnBrk="1" hangingPunct="1"/>
            <a:endParaRPr lang="nl-NL" b="1" dirty="0" smtClean="0"/>
          </a:p>
          <a:p>
            <a:pPr eaLnBrk="1" hangingPunct="1"/>
            <a:r>
              <a:rPr lang="nl-NL" b="1" dirty="0" smtClean="0"/>
              <a:t>Leerroute 2:</a:t>
            </a:r>
            <a:endParaRPr lang="nl-NL" dirty="0" smtClean="0"/>
          </a:p>
          <a:p>
            <a:pPr eaLnBrk="1" hangingPunct="1"/>
            <a:r>
              <a:rPr lang="nl-NL" dirty="0" smtClean="0"/>
              <a:t>Leerlingen met minder cognitieve capaciteiten die 1F nog niet halen, maar die in staat worden geacht met extra (didactische) inspanningen/aanpassingen/hulpmiddelen 1F alsnog te halen.</a:t>
            </a:r>
          </a:p>
          <a:p>
            <a:pPr eaLnBrk="1" hangingPunct="1"/>
            <a:endParaRPr lang="nl-NL" b="1" dirty="0" smtClean="0"/>
          </a:p>
          <a:p>
            <a:pPr eaLnBrk="1" hangingPunct="1"/>
            <a:r>
              <a:rPr lang="nl-NL" b="1" dirty="0" smtClean="0"/>
              <a:t>Leerroute 3:</a:t>
            </a:r>
            <a:endParaRPr lang="nl-NL" dirty="0" smtClean="0"/>
          </a:p>
          <a:p>
            <a:pPr eaLnBrk="1" hangingPunct="1"/>
            <a:r>
              <a:rPr lang="nl-NL" dirty="0" smtClean="0"/>
              <a:t>Leerlingen met minder cognitieve capaciteiten die 1F nog niet halen, maar die in staat worden geacht met extra (didactische) inspanningen/aanpassingen/hulpmiddelen verder te komen dan nu het geval is.</a:t>
            </a:r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0" dirty="0" smtClean="0"/>
              <a:t>Voldoende</a:t>
            </a:r>
            <a:r>
              <a:rPr lang="nl-NL" sz="1200" i="0" baseline="0" dirty="0" smtClean="0"/>
              <a:t> tijd inroosteren voor een vak is een noodzakelijke, maar onvoldoende voorwaarde voor de kwaliteit van het rekenonderwijs.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0" dirty="0" smtClean="0"/>
              <a:t>Als er voldoende tijd is gepland, komt natuurlijk</a:t>
            </a:r>
            <a:r>
              <a:rPr lang="nl-NL" sz="1200" i="0" baseline="0" dirty="0" smtClean="0"/>
              <a:t> de </a:t>
            </a:r>
            <a:r>
              <a:rPr lang="nl-NL" sz="1200" i="0" dirty="0" smtClean="0"/>
              <a:t>vraag of</a:t>
            </a:r>
            <a:r>
              <a:rPr lang="nl-NL" sz="1200" i="0" baseline="0" dirty="0" smtClean="0"/>
              <a:t> die rekenlestijd ook effectief en doelgericht besteed wordt. Hoe wordt de rekenles ingevuld is ook de centrale vraag als we met de leerroutes aan de slag gaan.</a:t>
            </a:r>
            <a:endParaRPr lang="nl-NL" sz="1200" i="0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56943-777D-4043-BF9B-DA0AF7F2CA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Er</a:t>
            </a:r>
            <a:r>
              <a:rPr lang="nl-NL" baseline="0" dirty="0" smtClean="0"/>
              <a:t> zijn afspraken nodig over het omgaan met de methode: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De methode dag-voor-dag volgen is niet mogelijk als je keuzes maakt in de doelen/leerroutes.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Dan is de vraag wel: Laten we de methode helemaal los of blijft de methode de bron/richtlijn de rekenlessen?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Er</a:t>
            </a:r>
            <a:r>
              <a:rPr lang="nl-NL" baseline="0" dirty="0" smtClean="0"/>
              <a:t> zijn afspraken nodig over HGW: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nl-NL" dirty="0" smtClean="0"/>
              <a:t>Groepsoverzichten per half jaar of</a:t>
            </a:r>
            <a:r>
              <a:rPr lang="nl-NL" baseline="0" dirty="0" smtClean="0"/>
              <a:t> per jaar</a:t>
            </a:r>
            <a:r>
              <a:rPr lang="nl-NL" dirty="0" smtClean="0"/>
              <a:t>?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nl-NL" dirty="0" smtClean="0"/>
              <a:t>Groepsplannen per half</a:t>
            </a:r>
            <a:r>
              <a:rPr lang="nl-NL" baseline="0" dirty="0" smtClean="0"/>
              <a:t> jaar of per </a:t>
            </a:r>
            <a:r>
              <a:rPr lang="nl-NL" dirty="0" smtClean="0"/>
              <a:t>periode (8-10 weken)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nl-NL" dirty="0" smtClean="0"/>
              <a:t>Lesblokplannen (bijvoorbeeld 4-5 weken in Wereld in Getallen)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nl-NL" dirty="0" smtClean="0"/>
              <a:t>Voorkeur: Groepsoverzicht</a:t>
            </a:r>
            <a:r>
              <a:rPr lang="nl-NL" baseline="0" dirty="0" smtClean="0"/>
              <a:t> per half jaar, groepsplan 4 x per jaar (8-10 weken), lesblokplan (afhankelijk van methode, zie artikel Dolf Janson, Differentiatie vraagt…)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nl-NL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nl-NL" dirty="0" smtClean="0"/>
              <a:t>Afspraken over toetsing: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Blijven we de Citotoetsen gebruiken? Dan wel: categorie-analyse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Blijven we de methodetoetsen gebruiken? Dan wel: kijken welke onderdelen aan de orde komen in de leerroutes.</a:t>
            </a:r>
          </a:p>
          <a:p>
            <a:pPr fontAlgn="auto">
              <a:spcAft>
                <a:spcPts val="0"/>
              </a:spcAft>
              <a:defRPr/>
            </a:pPr>
            <a:endParaRPr lang="nl-NL" dirty="0" smtClean="0"/>
          </a:p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Van belang is ook dat de afspraken van de</a:t>
            </a:r>
            <a:r>
              <a:rPr lang="nl-NL" baseline="0" dirty="0" smtClean="0"/>
              <a:t> werkgroep vastgelegd worden door de interne projectleider en dat zij die afspraken ook communiceert met het MT en de overige teamleden.</a:t>
            </a:r>
            <a:endParaRPr lang="nl-NL" dirty="0" smtClean="0"/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endParaRPr lang="nl-NL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nl-NL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678AB1-E51C-493D-A108-AA2F2B7844A2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dirty="0" smtClean="0">
                <a:latin typeface="+mn-lt"/>
                <a:ea typeface="ＭＳ Ｐゴシック" charset="-128"/>
              </a:rPr>
              <a:t>Klopt het dat ik nu in mijn groep rekenvragen heb</a:t>
            </a:r>
            <a:r>
              <a:rPr lang="nl-NL" baseline="0" dirty="0" smtClean="0">
                <a:latin typeface="+mn-lt"/>
                <a:ea typeface="ＭＳ Ｐゴシック" charset="-128"/>
              </a:rPr>
              <a:t> geclusterd?</a:t>
            </a:r>
          </a:p>
          <a:p>
            <a:endParaRPr lang="nl-NL" baseline="0" dirty="0" smtClean="0">
              <a:latin typeface="+mn-lt"/>
              <a:ea typeface="ＭＳ Ｐゴシック" charset="-128"/>
            </a:endParaRPr>
          </a:p>
          <a:p>
            <a:r>
              <a:rPr lang="nl-NL" baseline="0" dirty="0" smtClean="0">
                <a:latin typeface="+mn-lt"/>
                <a:ea typeface="ＭＳ Ｐゴシック" charset="-128"/>
              </a:rPr>
              <a:t>RW groep (groen) = basisstof uit reken-wiskundemethode, basisinstructie, klassikaal, vaak leerroute 1 of 2 </a:t>
            </a:r>
          </a:p>
          <a:p>
            <a:endParaRPr lang="nl-NL" baseline="0" dirty="0" smtClean="0">
              <a:latin typeface="+mn-lt"/>
              <a:ea typeface="ＭＳ Ｐゴシック" charset="-128"/>
            </a:endParaRPr>
          </a:p>
          <a:p>
            <a:r>
              <a:rPr lang="nl-NL" baseline="0" dirty="0" smtClean="0">
                <a:latin typeface="+mn-lt"/>
                <a:ea typeface="ＭＳ Ｐゴシック" charset="-128"/>
              </a:rPr>
              <a:t>RW (geel), ERW (oranje) = subgroepen, verlengde instructie</a:t>
            </a:r>
          </a:p>
          <a:p>
            <a:r>
              <a:rPr lang="nl-NL" baseline="0" dirty="0" smtClean="0">
                <a:latin typeface="+mn-lt"/>
                <a:ea typeface="ＭＳ Ｐゴシック" charset="-128"/>
              </a:rPr>
              <a:t>RW is minder ernstig dan ERW, ERW meer structureel.</a:t>
            </a:r>
          </a:p>
          <a:p>
            <a:r>
              <a:rPr lang="nl-NL" baseline="0" dirty="0" smtClean="0">
                <a:latin typeface="+mn-lt"/>
                <a:ea typeface="ＭＳ Ｐゴシック" charset="-128"/>
              </a:rPr>
              <a:t>Subgroep 1 (RW, vb leerroute 2, nu verwerkingsniveau) en Subgroep 2 (ERW, leerroute 3, instructie en verwerkingsniveau) </a:t>
            </a:r>
          </a:p>
          <a:p>
            <a:endParaRPr lang="nl-NL" baseline="0" dirty="0" smtClean="0">
              <a:latin typeface="+mn-lt"/>
              <a:ea typeface="ＭＳ Ｐゴシック" charset="-128"/>
            </a:endParaRPr>
          </a:p>
          <a:p>
            <a:r>
              <a:rPr lang="nl-NL" baseline="0" dirty="0" smtClean="0">
                <a:latin typeface="+mn-lt"/>
                <a:ea typeface="ＭＳ Ｐゴシック" charset="-128"/>
              </a:rPr>
              <a:t>Blauw= betere leerling, kan een subgroep zijn, gevorderde instructie, vaak leerroute 1.</a:t>
            </a:r>
          </a:p>
          <a:p>
            <a:r>
              <a:rPr lang="nl-NL" baseline="0" dirty="0" smtClean="0">
                <a:latin typeface="+mn-lt"/>
                <a:ea typeface="ＭＳ Ｐゴシック" charset="-128"/>
              </a:rPr>
              <a:t>Rood = individuele RT voor rekenstoornis/dyscalculie, leerroute 3 + maatwerk/speciaal rekenen</a:t>
            </a:r>
          </a:p>
          <a:p>
            <a:endParaRPr lang="nl-NL" baseline="0" dirty="0" smtClean="0">
              <a:latin typeface="+mn-lt"/>
              <a:ea typeface="ＭＳ Ｐゴシック" charset="-128"/>
            </a:endParaRPr>
          </a:p>
          <a:p>
            <a:endParaRPr lang="nl-NL" baseline="0" dirty="0" smtClean="0">
              <a:latin typeface="+mn-lt"/>
              <a:ea typeface="ＭＳ Ｐゴシック" charset="-128"/>
            </a:endParaRPr>
          </a:p>
          <a:p>
            <a:r>
              <a:rPr lang="nl-NL" baseline="0" dirty="0" smtClean="0">
                <a:latin typeface="+mn-lt"/>
                <a:ea typeface="ＭＳ Ｐゴシック" charset="-128"/>
              </a:rPr>
              <a:t>Denk aan de leerlingen en plaats de namen eens in dit schema (even los van alle toetsgegevens en registraties)…</a:t>
            </a:r>
          </a:p>
          <a:p>
            <a:r>
              <a:rPr lang="nl-NL" baseline="0" dirty="0" smtClean="0">
                <a:latin typeface="+mn-lt"/>
                <a:ea typeface="ＭＳ Ｐゴシック" charset="-128"/>
              </a:rPr>
              <a:t>Wie plaats je waar en waarom?</a:t>
            </a:r>
          </a:p>
          <a:p>
            <a:endParaRPr lang="nl-NL" dirty="0" smtClean="0">
              <a:latin typeface="+mn-lt"/>
              <a:ea typeface="ＭＳ Ｐゴシック" charset="-128"/>
            </a:endParaRPr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407E9E3-8453-4F37-8CF0-EA4633E441B6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is</a:t>
            </a:r>
            <a:r>
              <a:rPr lang="nl-NL" baseline="0" dirty="0" smtClean="0"/>
              <a:t> de school gewend en welke afspraken zijn mogelijk en wenselijk om als </a:t>
            </a:r>
            <a:r>
              <a:rPr lang="nl-NL" baseline="0" dirty="0" smtClean="0"/>
              <a:t>werkgroep </a:t>
            </a:r>
            <a:r>
              <a:rPr lang="nl-NL" baseline="0" dirty="0" smtClean="0"/>
              <a:t>aan de slag te gaan en om aan het eind van het schooljaar het effect van de leerroutes te kunnen evalueren?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56943-777D-4043-BF9B-DA0AF7F2CA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dirty="0" smtClean="0"/>
              <a:t>Welke</a:t>
            </a:r>
            <a:r>
              <a:rPr lang="nl-NL" baseline="0" dirty="0" smtClean="0"/>
              <a:t> informatie is beschikbaar en wat moeten we nog aanvullen per groep/leerling.</a:t>
            </a:r>
          </a:p>
          <a:p>
            <a:pPr>
              <a:spcBef>
                <a:spcPct val="0"/>
              </a:spcBef>
            </a:pPr>
            <a:endParaRPr lang="nl-NL" baseline="0" dirty="0" smtClean="0"/>
          </a:p>
          <a:p>
            <a:pPr>
              <a:spcBef>
                <a:spcPct val="0"/>
              </a:spcBef>
            </a:pPr>
            <a:r>
              <a:rPr lang="nl-NL" baseline="0" dirty="0" smtClean="0"/>
              <a:t>Deze informatie zou samengevat in het groepsoverzicht moeten staan… klopt dat voor jullie school?</a:t>
            </a:r>
            <a:endParaRPr lang="nl-NL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79F458-9218-40F5-B61E-E0A708F5FA91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 smtClean="0"/>
              <a:t>Hoe lees je dit?</a:t>
            </a:r>
          </a:p>
          <a:p>
            <a:endParaRPr lang="nl-NL" baseline="0" dirty="0" smtClean="0"/>
          </a:p>
          <a:p>
            <a:r>
              <a:rPr lang="nl-NL" baseline="0" dirty="0" smtClean="0"/>
              <a:t>Eerst toelichting van de kleuren/lijnen/onderdelen</a:t>
            </a:r>
          </a:p>
          <a:p>
            <a:endParaRPr lang="nl-NL" baseline="0" dirty="0" smtClean="0"/>
          </a:p>
          <a:p>
            <a:r>
              <a:rPr lang="nl-NL" baseline="0" dirty="0" smtClean="0"/>
              <a:t>Dan een opdracht:</a:t>
            </a:r>
          </a:p>
          <a:p>
            <a:endParaRPr lang="nl-NL" baseline="0" dirty="0" smtClean="0"/>
          </a:p>
          <a:p>
            <a:pPr>
              <a:buFont typeface="Wingdings"/>
              <a:buChar char="Ø"/>
            </a:pPr>
            <a:r>
              <a:rPr lang="nl-NL" baseline="0" dirty="0" smtClean="0"/>
              <a:t>Neem het voorbeeld van vermenigvuldigen in de leerlijnen…</a:t>
            </a:r>
          </a:p>
          <a:p>
            <a:endParaRPr lang="nl-NL" baseline="0" dirty="0" smtClean="0"/>
          </a:p>
          <a:p>
            <a:pPr>
              <a:buFont typeface="Wingdings"/>
              <a:buChar char="Ø"/>
            </a:pPr>
            <a:r>
              <a:rPr lang="nl-NL" baseline="0" dirty="0" smtClean="0"/>
              <a:t>Welke verschillen zie je als je dit onderdeel vergelijkt in leerroute 1, 2 en 3?</a:t>
            </a:r>
          </a:p>
          <a:p>
            <a:pPr>
              <a:buFont typeface="Wingdings"/>
              <a:buChar char="Ø"/>
            </a:pPr>
            <a:endParaRPr lang="nl-NL" baseline="0" dirty="0" smtClean="0"/>
          </a:p>
          <a:p>
            <a:pPr>
              <a:buFont typeface="Wingdings"/>
              <a:buChar char="Ø"/>
            </a:pPr>
            <a:r>
              <a:rPr lang="nl-NL" baseline="0" dirty="0" smtClean="0"/>
              <a:t>Wat betekenen die verschillen voor je rekenonderwijs? Wat doe je wel /niet en op welk handelingsniveau?</a:t>
            </a:r>
          </a:p>
          <a:p>
            <a:pPr>
              <a:buFontTx/>
              <a:buNone/>
            </a:pPr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9485C-379C-4BBA-B22E-B478F11BCCF9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IMG0197_bew26x11gekni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9"/>
            <a:ext cx="9144000" cy="3868444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3683000"/>
            <a:ext cx="9144000" cy="317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9" name="Afbeelding 8" descr="SLO_logo_tota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7" y="867805"/>
            <a:ext cx="1289733" cy="7259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 anchorCtr="0">
            <a:normAutofit/>
          </a:bodyPr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628-9BAB-4F11-BC0E-32D399EF1527}" type="datetime1">
              <a:rPr lang="nl-NL" smtClean="0"/>
              <a:t>11-8-2014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www.talentstimuleren.nl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2617787" y="3683000"/>
            <a:ext cx="6526212" cy="303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2439793" y="3658006"/>
            <a:ext cx="5105182" cy="303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SLO</a:t>
            </a:r>
            <a:r>
              <a:rPr lang="nl-NL" sz="1400" baseline="0" dirty="0" smtClean="0"/>
              <a:t> </a:t>
            </a:r>
            <a:r>
              <a:rPr lang="nl-NL" sz="1200" baseline="0" dirty="0" smtClean="0"/>
              <a:t>●</a:t>
            </a:r>
            <a:r>
              <a:rPr lang="nl-NL" sz="1400" baseline="0" dirty="0" smtClean="0"/>
              <a:t> nationaal expertisecentrum leerplanontwikkeling</a:t>
            </a:r>
            <a:endParaRPr lang="nl-NL" sz="1400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877272"/>
            <a:ext cx="3667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4-6D8B-459F-B647-DEEB687F5990}" type="datetime1">
              <a:rPr lang="nl-NL" smtClean="0"/>
              <a:t>11-8-2014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9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FA88-54FE-4957-8831-EFCB5E6A26E2}" type="datetime1">
              <a:rPr lang="nl-NL" smtClean="0"/>
              <a:t>11-8-2014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61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D127-2733-4F0E-AFA9-89F64F724C3E}" type="datetime1">
              <a:rPr lang="nl-NL" smtClean="0"/>
              <a:t>11-8-2014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5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B84E-D31D-48E2-8632-104D4A82BD44}" type="datetime1">
              <a:rPr lang="nl-NL" smtClean="0"/>
              <a:t>11-8-2014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5C49-6530-47DB-A08F-BBC02BB13C75}" type="datetime1">
              <a:rPr lang="nl-NL" smtClean="0"/>
              <a:t>11-8-2014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6789-BC09-4C8B-A2F4-58920B2802C5}" type="datetime1">
              <a:rPr lang="nl-NL" smtClean="0"/>
              <a:t>11-8-2014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8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5A3-5522-41A0-AF7E-0AAA961F9E10}" type="datetime1">
              <a:rPr lang="nl-NL" smtClean="0"/>
              <a:t>11-8-2014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0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5A4-DEEE-4D26-AE7C-7822F8A43902}" type="datetime1">
              <a:rPr lang="nl-NL" smtClean="0"/>
              <a:t>11-8-2014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12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640-177C-44D7-AACB-AAEED4DA4AEE}" type="datetime1">
              <a:rPr lang="nl-NL" smtClean="0"/>
              <a:t>11-8-2014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6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3DEF-4948-4077-9592-1C6EA4D655CB}" type="datetime1">
              <a:rPr lang="nl-NL" smtClean="0"/>
              <a:t>11-8-2014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CE62-2889-4CD6-966B-523577EEE180}" type="datetime1">
              <a:rPr lang="nl-NL" smtClean="0"/>
              <a:t>11-8-2014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www.talentstimuleren.nl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10" name="Afbeelding 9" descr="SL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6270356"/>
            <a:ext cx="557803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16243" r="37982" b="61606"/>
          <a:stretch>
            <a:fillRect/>
          </a:stretch>
        </p:blipFill>
        <p:spPr bwMode="auto">
          <a:xfrm>
            <a:off x="0" y="-171450"/>
            <a:ext cx="291465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18440" r="37396" b="61621"/>
          <a:stretch>
            <a:fillRect/>
          </a:stretch>
        </p:blipFill>
        <p:spPr bwMode="auto">
          <a:xfrm>
            <a:off x="827088" y="476250"/>
            <a:ext cx="33845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2181" r="20451" b="13261"/>
          <a:stretch>
            <a:fillRect/>
          </a:stretch>
        </p:blipFill>
        <p:spPr bwMode="auto">
          <a:xfrm>
            <a:off x="1707158" y="1043781"/>
            <a:ext cx="30241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3" t="24417" r="12083" b="21745"/>
          <a:stretch>
            <a:fillRect/>
          </a:stretch>
        </p:blipFill>
        <p:spPr bwMode="auto">
          <a:xfrm>
            <a:off x="2519363" y="1725439"/>
            <a:ext cx="3544478" cy="2450405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L:\SGN\SO\LPO\Passende perspectieven\taal\(half)producten\figuren\Pape_illustratie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5"/>
          <a:stretch>
            <a:fillRect/>
          </a:stretch>
        </p:blipFill>
        <p:spPr bwMode="auto">
          <a:xfrm>
            <a:off x="3275856" y="2510656"/>
            <a:ext cx="3428485" cy="28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79512" y="551723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PowerPoint Rekenen Bijeenkomst 2: leerlingen plaatsen in leerroutes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1102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57250" y="573088"/>
            <a:ext cx="7829550" cy="917575"/>
          </a:xfrm>
        </p:spPr>
        <p:txBody>
          <a:bodyPr/>
          <a:lstStyle/>
          <a:p>
            <a:pPr algn="l"/>
            <a:r>
              <a:rPr lang="nl-NL" dirty="0" smtClean="0"/>
              <a:t>Keuzes van de werkgroep…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28800"/>
            <a:ext cx="7162800" cy="4467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nl-NL" sz="2400" dirty="0" smtClean="0"/>
              <a:t>Als werkgroep gaan we komend jaar aan de slag met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nl-NL" sz="2400" dirty="0" smtClean="0"/>
              <a:t>de leerroutes.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nl-NL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nl-NL" sz="2400" dirty="0" smtClean="0"/>
              <a:t>Werken met leerroutes betekent dat we selecteren in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nl-NL" sz="2400" dirty="0" smtClean="0"/>
              <a:t>doelen en rekeninhouden… (Minder maar beter!)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nl-NL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nl-NL" sz="2400" dirty="0" smtClean="0"/>
              <a:t>Hoe gaan we als werkgroep om met: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nl-NL" sz="2400" dirty="0" smtClean="0"/>
              <a:t>de methode? 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nl-NL" sz="2400" dirty="0" smtClean="0"/>
              <a:t>het handelingsgericht werken?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nl-NL" sz="2400" dirty="0" smtClean="0"/>
              <a:t>het leerlingvolgsysteem?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nl-NL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nl-NL" sz="2400" dirty="0" smtClean="0"/>
              <a:t>En: Wat communiceren we naar het team?</a:t>
            </a:r>
          </a:p>
          <a:p>
            <a:pPr fontAlgn="auto">
              <a:spcAft>
                <a:spcPts val="0"/>
              </a:spcAft>
              <a:defRPr/>
            </a:pPr>
            <a:endParaRPr lang="nl-NL" dirty="0" smtClean="0"/>
          </a:p>
          <a:p>
            <a:pPr fontAlgn="auto">
              <a:spcAft>
                <a:spcPts val="0"/>
              </a:spcAft>
              <a:defRPr/>
            </a:pPr>
            <a:endParaRPr lang="nl-NL" dirty="0" smtClean="0"/>
          </a:p>
          <a:p>
            <a:pPr fontAlgn="auto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9CABB7-9542-4BF9-8E67-120DC188CE1D}" type="slidenum">
              <a:rPr lang="nl-NL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Beginsituatie bepalen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Groepsoverzicht: rekenprestaties hele groep</a:t>
            </a:r>
          </a:p>
          <a:p>
            <a:r>
              <a:rPr lang="nl-NL" sz="2800" dirty="0" smtClean="0"/>
              <a:t>Ontwikkelingsperspectief: leerlingen die uitvallen</a:t>
            </a:r>
          </a:p>
          <a:p>
            <a:r>
              <a:rPr lang="nl-NL" sz="2800" dirty="0" smtClean="0"/>
              <a:t>Onderwijsbehoeftes vaststellen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174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0881" y="1535201"/>
            <a:ext cx="7054560" cy="4516314"/>
          </a:xfrm>
        </p:spPr>
        <p:txBody>
          <a:bodyPr/>
          <a:lstStyle/>
          <a:p>
            <a:pPr marL="511208" indent="-413287">
              <a:buNone/>
            </a:pPr>
            <a:r>
              <a:rPr lang="nl-NL" sz="2200" dirty="0" smtClean="0">
                <a:ea typeface="ＭＳ Ｐゴシック" charset="-128"/>
              </a:rPr>
              <a:t>	</a:t>
            </a:r>
          </a:p>
        </p:txBody>
      </p:sp>
      <p:grpSp>
        <p:nvGrpSpPr>
          <p:cNvPr id="2" name="Groep 20"/>
          <p:cNvGrpSpPr>
            <a:grpSpLocks/>
          </p:cNvGrpSpPr>
          <p:nvPr/>
        </p:nvGrpSpPr>
        <p:grpSpPr bwMode="auto">
          <a:xfrm>
            <a:off x="2171520" y="1565445"/>
            <a:ext cx="4752000" cy="3888408"/>
            <a:chOff x="2376488" y="2124075"/>
            <a:chExt cx="5238750" cy="4286250"/>
          </a:xfrm>
        </p:grpSpPr>
        <p:sp>
          <p:nvSpPr>
            <p:cNvPr id="18445" name="Oval 7"/>
            <p:cNvSpPr>
              <a:spLocks noChangeArrowheads="1"/>
            </p:cNvSpPr>
            <p:nvPr/>
          </p:nvSpPr>
          <p:spPr bwMode="auto">
            <a:xfrm>
              <a:off x="2376488" y="2124075"/>
              <a:ext cx="5238750" cy="4286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0" tIns="45711" rIns="91420" bIns="45711"/>
            <a:lstStyle/>
            <a:p>
              <a:pPr eaLnBrk="0" hangingPunct="0"/>
              <a:endParaRPr lang="nl-NL"/>
            </a:p>
          </p:txBody>
        </p:sp>
        <p:sp>
          <p:nvSpPr>
            <p:cNvPr id="18446" name="Oval 8"/>
            <p:cNvSpPr>
              <a:spLocks noChangeArrowheads="1"/>
            </p:cNvSpPr>
            <p:nvPr/>
          </p:nvSpPr>
          <p:spPr bwMode="auto">
            <a:xfrm>
              <a:off x="3887788" y="3348038"/>
              <a:ext cx="3308350" cy="24288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0" tIns="45711" rIns="91420" bIns="45711"/>
            <a:lstStyle/>
            <a:p>
              <a:pPr eaLnBrk="0" hangingPunct="0"/>
              <a:endParaRPr lang="nl-NL"/>
            </a:p>
          </p:txBody>
        </p:sp>
        <p:sp>
          <p:nvSpPr>
            <p:cNvPr id="18447" name="Oval 9"/>
            <p:cNvSpPr>
              <a:spLocks noChangeArrowheads="1"/>
            </p:cNvSpPr>
            <p:nvPr/>
          </p:nvSpPr>
          <p:spPr bwMode="auto">
            <a:xfrm>
              <a:off x="5111750" y="3995738"/>
              <a:ext cx="2043113" cy="127476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0" tIns="45711" rIns="91420" bIns="45711"/>
            <a:lstStyle/>
            <a:p>
              <a:pPr eaLnBrk="0" hangingPunct="0"/>
              <a:endParaRPr lang="nl-NL"/>
            </a:p>
          </p:txBody>
        </p:sp>
        <p:sp>
          <p:nvSpPr>
            <p:cNvPr id="18448" name="Oval 10"/>
            <p:cNvSpPr>
              <a:spLocks noChangeArrowheads="1"/>
            </p:cNvSpPr>
            <p:nvPr/>
          </p:nvSpPr>
          <p:spPr bwMode="auto">
            <a:xfrm>
              <a:off x="6264275" y="4284663"/>
              <a:ext cx="849313" cy="736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0" tIns="45711" rIns="91420" bIns="45711"/>
            <a:lstStyle/>
            <a:p>
              <a:pPr eaLnBrk="0" hangingPunct="0"/>
              <a:endParaRPr lang="nl-NL"/>
            </a:p>
          </p:txBody>
        </p:sp>
        <p:sp>
          <p:nvSpPr>
            <p:cNvPr id="109579" name="Text Box 11"/>
            <p:cNvSpPr txBox="1">
              <a:spLocks noChangeArrowheads="1"/>
            </p:cNvSpPr>
            <p:nvPr/>
          </p:nvSpPr>
          <p:spPr bwMode="auto">
            <a:xfrm>
              <a:off x="3135313" y="2765425"/>
              <a:ext cx="2857500" cy="404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/>
            <a:lstStyle/>
            <a:p>
              <a:pPr eaLnBrk="0" hangingPunct="0">
                <a:defRPr/>
              </a:pPr>
              <a:r>
                <a:rPr lang="nl-NL" sz="2200" b="1" dirty="0">
                  <a:latin typeface="+mn-lt"/>
                </a:rPr>
                <a:t>RW groep</a:t>
              </a:r>
            </a:p>
          </p:txBody>
        </p:sp>
        <p:sp>
          <p:nvSpPr>
            <p:cNvPr id="109580" name="Text Box 12"/>
            <p:cNvSpPr txBox="1">
              <a:spLocks noChangeArrowheads="1"/>
            </p:cNvSpPr>
            <p:nvPr/>
          </p:nvSpPr>
          <p:spPr bwMode="auto">
            <a:xfrm>
              <a:off x="4411663" y="3568700"/>
              <a:ext cx="23574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/>
            <a:lstStyle/>
            <a:p>
              <a:pPr eaLnBrk="0" hangingPunct="0">
                <a:defRPr/>
              </a:pPr>
              <a:r>
                <a:rPr lang="nl-NL" sz="2200" b="1" dirty="0">
                  <a:latin typeface="+mn-lt"/>
                </a:rPr>
                <a:t>RW problemen</a:t>
              </a:r>
            </a:p>
          </p:txBody>
        </p:sp>
        <p:sp>
          <p:nvSpPr>
            <p:cNvPr id="109581" name="Text Box 13"/>
            <p:cNvSpPr txBox="1">
              <a:spLocks noChangeArrowheads="1"/>
            </p:cNvSpPr>
            <p:nvPr/>
          </p:nvSpPr>
          <p:spPr bwMode="auto">
            <a:xfrm>
              <a:off x="5184776" y="4397375"/>
              <a:ext cx="1008063" cy="474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pPr eaLnBrk="0" hangingPunct="0">
                <a:defRPr/>
              </a:pPr>
              <a:r>
                <a:rPr lang="nl-NL" sz="2200" b="1" dirty="0">
                  <a:latin typeface="+mn-lt"/>
                </a:rPr>
                <a:t>ERW</a:t>
              </a:r>
            </a:p>
          </p:txBody>
        </p:sp>
        <p:sp>
          <p:nvSpPr>
            <p:cNvPr id="109582" name="Text Box 14"/>
            <p:cNvSpPr txBox="1">
              <a:spLocks noChangeArrowheads="1"/>
            </p:cNvSpPr>
            <p:nvPr/>
          </p:nvSpPr>
          <p:spPr bwMode="auto">
            <a:xfrm>
              <a:off x="6408738" y="4397375"/>
              <a:ext cx="576263" cy="474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pPr eaLnBrk="0" hangingPunct="0">
                <a:defRPr/>
              </a:pPr>
              <a:r>
                <a:rPr lang="nl-NL" sz="2200" b="1" dirty="0">
                  <a:latin typeface="+mn-lt"/>
                </a:rPr>
                <a:t> D</a:t>
              </a:r>
            </a:p>
          </p:txBody>
        </p:sp>
        <p:sp>
          <p:nvSpPr>
            <p:cNvPr id="18453" name="Lachebekje 16"/>
            <p:cNvSpPr>
              <a:spLocks noChangeArrowheads="1"/>
            </p:cNvSpPr>
            <p:nvPr/>
          </p:nvSpPr>
          <p:spPr bwMode="auto">
            <a:xfrm>
              <a:off x="2808288" y="4449763"/>
              <a:ext cx="914400" cy="914400"/>
            </a:xfrm>
            <a:prstGeom prst="smileyFace">
              <a:avLst>
                <a:gd name="adj" fmla="val 465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0" tIns="45711" rIns="91420" bIns="45711"/>
            <a:lstStyle/>
            <a:p>
              <a:pPr eaLnBrk="0" hangingPunct="0"/>
              <a:endParaRPr lang="nl-NL"/>
            </a:p>
          </p:txBody>
        </p:sp>
      </p:grpSp>
      <p:sp>
        <p:nvSpPr>
          <p:cNvPr id="19" name="Rechthoek 18"/>
          <p:cNvSpPr/>
          <p:nvPr/>
        </p:nvSpPr>
        <p:spPr>
          <a:xfrm>
            <a:off x="1" y="0"/>
            <a:ext cx="718267" cy="1077233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eaLnBrk="0" hangingPunct="0">
              <a:defRPr/>
            </a:pPr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971600" y="1257253"/>
            <a:ext cx="1850800" cy="699309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>
              <a:defRPr/>
            </a:pPr>
            <a:r>
              <a:rPr lang="en-US" sz="2000" dirty="0" err="1">
                <a:latin typeface="+mj-lt"/>
                <a:cs typeface="Arial" pitchFamily="34" charset="0"/>
              </a:rPr>
              <a:t>Afstemming</a:t>
            </a:r>
            <a:endParaRPr lang="en-US" sz="2000" dirty="0"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sz="2000" dirty="0" err="1">
                <a:latin typeface="+mj-lt"/>
                <a:cs typeface="Arial" pitchFamily="34" charset="0"/>
              </a:rPr>
              <a:t>onderwijs</a:t>
            </a:r>
            <a:endParaRPr lang="nl-NL" sz="2000" dirty="0">
              <a:latin typeface="+mj-lt"/>
              <a:cs typeface="Arial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256801" y="4735217"/>
            <a:ext cx="2462400" cy="1007086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nl-NL" sz="2000" dirty="0">
                <a:latin typeface="+mj-lt"/>
                <a:cs typeface="Arial" pitchFamily="34" charset="0"/>
              </a:rPr>
              <a:t>op </a:t>
            </a:r>
            <a:r>
              <a:rPr lang="nl-NL" sz="2000" dirty="0" smtClean="0">
                <a:latin typeface="+mj-lt"/>
                <a:cs typeface="Arial" pitchFamily="34" charset="0"/>
              </a:rPr>
              <a:t>onderwijsbehoeften </a:t>
            </a:r>
            <a:r>
              <a:rPr lang="nl-NL" sz="2000" dirty="0">
                <a:latin typeface="+mj-lt"/>
                <a:cs typeface="Arial" pitchFamily="34" charset="0"/>
              </a:rPr>
              <a:t>van de leerlingen</a:t>
            </a:r>
          </a:p>
        </p:txBody>
      </p:sp>
      <p:grpSp>
        <p:nvGrpSpPr>
          <p:cNvPr id="3" name="Groep 22"/>
          <p:cNvGrpSpPr>
            <a:grpSpLocks/>
          </p:cNvGrpSpPr>
          <p:nvPr/>
        </p:nvGrpSpPr>
        <p:grpSpPr bwMode="auto">
          <a:xfrm>
            <a:off x="0" y="0"/>
            <a:ext cx="9144000" cy="6891124"/>
            <a:chOff x="-248" y="-36587"/>
            <a:chExt cx="10080625" cy="7596262"/>
          </a:xfrm>
        </p:grpSpPr>
        <p:sp>
          <p:nvSpPr>
            <p:cNvPr id="24" name="Rechthoek 23"/>
            <p:cNvSpPr/>
            <p:nvPr/>
          </p:nvSpPr>
          <p:spPr>
            <a:xfrm>
              <a:off x="-248" y="-36587"/>
              <a:ext cx="10080625" cy="792171"/>
            </a:xfrm>
            <a:prstGeom prst="rect">
              <a:avLst/>
            </a:prstGeom>
            <a:gradFill flip="none" rotWithShape="1">
              <a:gsLst>
                <a:gs pos="0">
                  <a:srgbClr val="33CC33">
                    <a:shade val="30000"/>
                    <a:satMod val="115000"/>
                  </a:srgbClr>
                </a:gs>
                <a:gs pos="50000">
                  <a:srgbClr val="33CC33">
                    <a:shade val="67500"/>
                    <a:satMod val="115000"/>
                  </a:srgbClr>
                </a:gs>
                <a:gs pos="100000">
                  <a:srgbClr val="33CC3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4881672" eaLnBrk="0" hangingPunct="0">
                <a:defRPr/>
              </a:pPr>
              <a:endParaRPr lang="en-US" sz="4000" dirty="0"/>
            </a:p>
          </p:txBody>
        </p:sp>
        <p:sp>
          <p:nvSpPr>
            <p:cNvPr id="18442" name="Tekstvak 20"/>
            <p:cNvSpPr txBox="1">
              <a:spLocks noChangeArrowheads="1"/>
            </p:cNvSpPr>
            <p:nvPr/>
          </p:nvSpPr>
          <p:spPr bwMode="auto">
            <a:xfrm>
              <a:off x="7776616" y="35421"/>
              <a:ext cx="17272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ERWD</a:t>
              </a:r>
              <a:endParaRPr lang="nl-NL" sz="3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443" name="Tekstvak 19"/>
            <p:cNvSpPr txBox="1">
              <a:spLocks noChangeArrowheads="1"/>
            </p:cNvSpPr>
            <p:nvPr/>
          </p:nvSpPr>
          <p:spPr bwMode="auto">
            <a:xfrm>
              <a:off x="1309025" y="35421"/>
              <a:ext cx="6112554" cy="576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2800" baseline="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Clusteren van rekenbehoeften</a:t>
              </a:r>
              <a:endParaRPr lang="nl-NL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" name="Rechthoek 26"/>
            <p:cNvSpPr/>
            <p:nvPr/>
          </p:nvSpPr>
          <p:spPr>
            <a:xfrm>
              <a:off x="-248" y="-36587"/>
              <a:ext cx="991738" cy="7596262"/>
            </a:xfrm>
            <a:prstGeom prst="rect">
              <a:avLst/>
            </a:prstGeom>
            <a:gradFill flip="none" rotWithShape="1">
              <a:gsLst>
                <a:gs pos="2000">
                  <a:srgbClr val="33CC33"/>
                </a:gs>
                <a:gs pos="0">
                  <a:srgbClr val="92D050"/>
                </a:gs>
                <a:gs pos="45000">
                  <a:srgbClr val="FF99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nl-NL" dirty="0"/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782"/>
            <a:ext cx="533865" cy="52259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72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Groepsoverzicht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0" y="1981200"/>
            <a:ext cx="7613848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/>
              <a:t>Bekijk het groepsoverzicht van je </a:t>
            </a:r>
            <a:r>
              <a:rPr lang="nl-NL" sz="2400" dirty="0" smtClean="0"/>
              <a:t>groep. </a:t>
            </a:r>
            <a:endParaRPr lang="nl-NL" sz="2400" dirty="0"/>
          </a:p>
          <a:p>
            <a:pPr lvl="0"/>
            <a:r>
              <a:rPr lang="nl-NL" sz="2400" dirty="0"/>
              <a:t>Welk beeld krijg je op basis van de gegevens van de hele groep?</a:t>
            </a:r>
          </a:p>
          <a:p>
            <a:pPr lvl="0"/>
            <a:r>
              <a:rPr lang="nl-NL" sz="2400" dirty="0"/>
              <a:t>Welk beeld krijg je van </a:t>
            </a:r>
            <a:r>
              <a:rPr lang="nl-NL" sz="2400" dirty="0" smtClean="0"/>
              <a:t>individuele </a:t>
            </a:r>
            <a:r>
              <a:rPr lang="nl-NL" sz="2400" dirty="0"/>
              <a:t>leerlingen? </a:t>
            </a:r>
          </a:p>
          <a:p>
            <a:r>
              <a:rPr lang="nl-NL" sz="2400" dirty="0"/>
              <a:t>Kleur de leerlingen die opvallen door tegenvallende rekenprestaties rood. </a:t>
            </a:r>
            <a:endParaRPr lang="nl-NL" sz="2400" dirty="0" smtClean="0"/>
          </a:p>
          <a:p>
            <a:r>
              <a:rPr lang="nl-NL" sz="2400" dirty="0" smtClean="0"/>
              <a:t>Kleur de leerlingen waarover </a:t>
            </a:r>
            <a:r>
              <a:rPr lang="nl-NL" sz="2400" dirty="0"/>
              <a:t>je twijfelt </a:t>
            </a:r>
            <a:r>
              <a:rPr lang="nl-NL" sz="2400" dirty="0" smtClean="0"/>
              <a:t>oranje.</a:t>
            </a:r>
          </a:p>
          <a:p>
            <a:r>
              <a:rPr lang="nl-NL" sz="2400" dirty="0" smtClean="0"/>
              <a:t>Kleur de leerlingen die zich naar verwachting ontwikkelen (kan vertraagd zijn) groen </a:t>
            </a:r>
          </a:p>
          <a:p>
            <a:r>
              <a:rPr lang="nl-NL" sz="2400" dirty="0" smtClean="0"/>
              <a:t>Kleur de leerlingen die zich goed ontwikkelen blauw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59119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Ontwikkelingsperspectief (OPP)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28800"/>
            <a:ext cx="7162800" cy="44672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nl-NL" sz="2400" dirty="0" smtClean="0"/>
              <a:t>SBO ‘Aan de Basis’ heeft voor alle 125 (!)</a:t>
            </a:r>
          </a:p>
          <a:p>
            <a:pPr>
              <a:spcBef>
                <a:spcPct val="0"/>
              </a:spcBef>
              <a:buNone/>
            </a:pPr>
            <a:r>
              <a:rPr lang="nl-NL" sz="2400" dirty="0"/>
              <a:t>l</a:t>
            </a:r>
            <a:r>
              <a:rPr lang="nl-NL" sz="2400" dirty="0" smtClean="0"/>
              <a:t>eerlingen een ontwikkelingsperspectief</a:t>
            </a:r>
          </a:p>
          <a:p>
            <a:pPr>
              <a:spcBef>
                <a:spcPct val="0"/>
              </a:spcBef>
              <a:buNone/>
            </a:pPr>
            <a:r>
              <a:rPr lang="nl-NL" sz="2400" dirty="0" smtClean="0"/>
              <a:t>opgesteld.</a:t>
            </a:r>
          </a:p>
          <a:p>
            <a:pPr>
              <a:spcBef>
                <a:spcPct val="0"/>
              </a:spcBef>
              <a:buNone/>
            </a:pPr>
            <a:endParaRPr lang="nl-NL" sz="2400" dirty="0" smtClean="0"/>
          </a:p>
          <a:p>
            <a:r>
              <a:rPr lang="nl-NL" sz="2400" dirty="0" smtClean="0"/>
              <a:t>Hoe gaat jullie school om met </a:t>
            </a:r>
            <a:r>
              <a:rPr lang="nl-NL" sz="2400" dirty="0" err="1" smtClean="0"/>
              <a:t>OPP’s</a:t>
            </a:r>
            <a:r>
              <a:rPr lang="nl-NL" sz="2400" dirty="0" smtClean="0"/>
              <a:t>?</a:t>
            </a:r>
          </a:p>
          <a:p>
            <a:r>
              <a:rPr lang="nl-NL" sz="2400" dirty="0" smtClean="0"/>
              <a:t>Wat is het beleid / de richtlijn?</a:t>
            </a:r>
          </a:p>
          <a:p>
            <a:pPr>
              <a:spcBef>
                <a:spcPct val="0"/>
              </a:spcBef>
              <a:buFont typeface="Wingdings"/>
              <a:buChar char="Ø"/>
            </a:pPr>
            <a:endParaRPr lang="nl-NL" sz="2400" dirty="0" smtClean="0"/>
          </a:p>
          <a:p>
            <a:pPr>
              <a:spcBef>
                <a:spcPct val="0"/>
              </a:spcBef>
              <a:buFont typeface="Wingdings"/>
              <a:buChar char="Ø"/>
            </a:pPr>
            <a:endParaRPr lang="nl-NL" dirty="0" smtClean="0"/>
          </a:p>
          <a:p>
            <a:pPr>
              <a:spcBef>
                <a:spcPct val="0"/>
              </a:spcBef>
              <a:buFont typeface="Wingdings"/>
              <a:buChar char="Ø"/>
            </a:pPr>
            <a:endParaRPr lang="nl-NL" dirty="0" smtClean="0"/>
          </a:p>
          <a:p>
            <a:pPr>
              <a:spcBef>
                <a:spcPct val="0"/>
              </a:spcBef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9331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Opdracht: voorbeeld van een OPP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44824"/>
            <a:ext cx="7162800" cy="4251176"/>
          </a:xfrm>
        </p:spPr>
        <p:txBody>
          <a:bodyPr/>
          <a:lstStyle/>
          <a:p>
            <a:pPr lvl="0"/>
            <a:endParaRPr lang="nl-NL" dirty="0" smtClean="0"/>
          </a:p>
          <a:p>
            <a:pPr lvl="0">
              <a:buNone/>
            </a:pPr>
            <a:r>
              <a:rPr lang="nl-NL" sz="2400" dirty="0" smtClean="0"/>
              <a:t>Bekijk in  tweetallen het voorbeeld van een </a:t>
            </a:r>
          </a:p>
          <a:p>
            <a:pPr lvl="0">
              <a:buNone/>
            </a:pPr>
            <a:r>
              <a:rPr lang="nl-NL" sz="2400" dirty="0"/>
              <a:t>o</a:t>
            </a:r>
            <a:r>
              <a:rPr lang="nl-NL" sz="2400" dirty="0" smtClean="0"/>
              <a:t>ntwikkelingsperspectief</a:t>
            </a:r>
          </a:p>
          <a:p>
            <a:pPr lvl="0">
              <a:buNone/>
            </a:pPr>
            <a:endParaRPr lang="nl-NL" sz="2400" dirty="0" smtClean="0"/>
          </a:p>
          <a:p>
            <a:pPr lvl="0"/>
            <a:r>
              <a:rPr lang="nl-NL" sz="2400" dirty="0" smtClean="0"/>
              <a:t>Welke informatie bevat dit OPP?</a:t>
            </a:r>
          </a:p>
          <a:p>
            <a:pPr lvl="0"/>
            <a:r>
              <a:rPr lang="nl-NL" sz="2400" dirty="0" smtClean="0"/>
              <a:t>Welke informatie zou het moeten bevatten? (eigen voorbeelden in school)</a:t>
            </a:r>
          </a:p>
        </p:txBody>
      </p:sp>
    </p:spTree>
    <p:extLst>
      <p:ext uri="{BB962C8B-B14F-4D97-AF65-F5344CB8AC3E}">
        <p14:creationId xmlns:p14="http://schemas.microsoft.com/office/powerpoint/2010/main" val="237204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57250" y="573088"/>
            <a:ext cx="8179246" cy="917575"/>
          </a:xfrm>
        </p:spPr>
        <p:txBody>
          <a:bodyPr/>
          <a:lstStyle/>
          <a:p>
            <a:pPr algn="l"/>
            <a:r>
              <a:rPr lang="nl-NL" b="1" dirty="0" smtClean="0"/>
              <a:t> </a:t>
            </a:r>
            <a:r>
              <a:rPr lang="nl-NL" dirty="0" smtClean="0"/>
              <a:t>Eigen </a:t>
            </a:r>
            <a:r>
              <a:rPr lang="nl-NL" dirty="0" err="1" smtClean="0"/>
              <a:t>OPP’s</a:t>
            </a:r>
            <a:r>
              <a:rPr lang="nl-NL" dirty="0" smtClean="0"/>
              <a:t> bekijken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84784"/>
            <a:ext cx="7162800" cy="4464496"/>
          </a:xfrm>
        </p:spPr>
        <p:txBody>
          <a:bodyPr rtlCol="0">
            <a:normAutofit lnSpcReduction="10000"/>
          </a:bodyPr>
          <a:lstStyle/>
          <a:p>
            <a:pPr lvl="0">
              <a:buNone/>
            </a:pPr>
            <a:r>
              <a:rPr lang="nl-NL" sz="2400" dirty="0" smtClean="0"/>
              <a:t>Pak de </a:t>
            </a:r>
            <a:r>
              <a:rPr lang="nl-NL" sz="2400" dirty="0" err="1" smtClean="0"/>
              <a:t>OPP’s</a:t>
            </a:r>
            <a:r>
              <a:rPr lang="nl-NL" sz="2400" dirty="0" smtClean="0"/>
              <a:t> van de oranje en rood gekleurde</a:t>
            </a:r>
          </a:p>
          <a:p>
            <a:pPr lvl="0">
              <a:buNone/>
            </a:pPr>
            <a:r>
              <a:rPr lang="nl-NL" sz="2400" dirty="0" smtClean="0"/>
              <a:t>leerlingen uit het groepsoverzicht. </a:t>
            </a:r>
            <a:endParaRPr lang="nl-NL" sz="2400" dirty="0"/>
          </a:p>
          <a:p>
            <a:pPr lvl="0">
              <a:buNone/>
            </a:pPr>
            <a:r>
              <a:rPr lang="nl-NL" sz="2400" dirty="0" smtClean="0"/>
              <a:t>Wat weten we over:</a:t>
            </a:r>
          </a:p>
          <a:p>
            <a:pPr lvl="0">
              <a:buFont typeface="Wingdings" pitchFamily="2" charset="2"/>
              <a:buChar char="Ø"/>
            </a:pPr>
            <a:r>
              <a:rPr lang="nl-NL" sz="2400" dirty="0" smtClean="0"/>
              <a:t>Scores op Citotoetsen (vaardigheidsniveau)</a:t>
            </a:r>
          </a:p>
          <a:p>
            <a:pPr lvl="0">
              <a:buFont typeface="Wingdings" pitchFamily="2" charset="2"/>
              <a:buChar char="Ø"/>
            </a:pPr>
            <a:r>
              <a:rPr lang="nl-NL" sz="2400" dirty="0" smtClean="0"/>
              <a:t>Scores op methode gebonden toetsen</a:t>
            </a:r>
          </a:p>
          <a:p>
            <a:pPr lvl="0">
              <a:buFont typeface="Wingdings" pitchFamily="2" charset="2"/>
              <a:buChar char="Ø"/>
            </a:pPr>
            <a:r>
              <a:rPr lang="nl-NL" sz="2400" dirty="0" smtClean="0"/>
              <a:t>Cognitieve mogelijkheden (IQ)</a:t>
            </a:r>
          </a:p>
          <a:p>
            <a:pPr lvl="0">
              <a:buFont typeface="Wingdings" pitchFamily="2" charset="2"/>
              <a:buChar char="Ø"/>
            </a:pPr>
            <a:r>
              <a:rPr lang="nl-NL" sz="2400" dirty="0" smtClean="0"/>
              <a:t>Werkhouding/taakgerichtheid</a:t>
            </a:r>
          </a:p>
          <a:p>
            <a:pPr lvl="0">
              <a:buFont typeface="Wingdings" pitchFamily="2" charset="2"/>
              <a:buChar char="Ø"/>
            </a:pPr>
            <a:r>
              <a:rPr lang="nl-NL" sz="2400" dirty="0" smtClean="0"/>
              <a:t>Bevorderende/belemmerende factoren</a:t>
            </a:r>
          </a:p>
          <a:p>
            <a:pPr lvl="0">
              <a:buFont typeface="Wingdings" pitchFamily="2" charset="2"/>
              <a:buChar char="Ø"/>
            </a:pPr>
            <a:r>
              <a:rPr lang="nl-NL" sz="2400" dirty="0" smtClean="0"/>
              <a:t>Te verwachten uitstroombestemming</a:t>
            </a:r>
          </a:p>
          <a:p>
            <a:pPr lvl="0">
              <a:buFont typeface="Wingdings" pitchFamily="2" charset="2"/>
              <a:buChar char="Ø"/>
            </a:pPr>
            <a:r>
              <a:rPr lang="nl-NL" sz="2400" dirty="0" smtClean="0"/>
              <a:t>Resterende tijd op deze school</a:t>
            </a:r>
          </a:p>
          <a:p>
            <a:pPr lvl="0">
              <a:buFont typeface="Wingdings" pitchFamily="2" charset="2"/>
              <a:buChar char="Ø"/>
            </a:pPr>
            <a:r>
              <a:rPr lang="nl-NL" sz="2400" dirty="0" smtClean="0"/>
              <a:t>Instructieniveau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nl-NL" sz="2800" b="1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nl-NL" b="1" dirty="0" smtClean="0"/>
          </a:p>
          <a:p>
            <a:pPr fontAlgn="auto">
              <a:spcAft>
                <a:spcPts val="0"/>
              </a:spcAft>
              <a:defRPr/>
            </a:pPr>
            <a:endParaRPr lang="nl-NL" dirty="0" smtClean="0"/>
          </a:p>
          <a:p>
            <a:pPr fontAlgn="auto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AF2382-C3DF-447D-8307-8D70AD2E75CB}" type="slidenum">
              <a:rPr lang="nl-NL"/>
              <a:pPr>
                <a:defRPr/>
              </a:pPr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5641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 Van rekenbehoeften naar leerroutes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sz="2800" dirty="0" smtClean="0"/>
          </a:p>
          <a:p>
            <a:pPr>
              <a:buNone/>
            </a:pPr>
            <a:r>
              <a:rPr lang="nl-NL" sz="2800" dirty="0" smtClean="0"/>
              <a:t>Toelichting leerroutes</a:t>
            </a:r>
          </a:p>
          <a:p>
            <a:pPr>
              <a:buNone/>
            </a:pPr>
            <a:endParaRPr lang="nl-NL" sz="2800" dirty="0" smtClean="0"/>
          </a:p>
          <a:p>
            <a:pPr>
              <a:buNone/>
            </a:pPr>
            <a:r>
              <a:rPr lang="nl-NL" sz="2800" dirty="0" smtClean="0"/>
              <a:t>Opdracht: Vergelijking van leerroutes</a:t>
            </a:r>
          </a:p>
          <a:p>
            <a:pPr>
              <a:buNone/>
            </a:pPr>
            <a:endParaRPr lang="nl-NL" sz="2800" dirty="0" smtClean="0"/>
          </a:p>
          <a:p>
            <a:pPr>
              <a:buNone/>
            </a:pPr>
            <a:r>
              <a:rPr lang="nl-NL" sz="2800" dirty="0" smtClean="0"/>
              <a:t>Voorbeeld: Koppeling aan rekenbehoeften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6994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27584" y="332657"/>
            <a:ext cx="7859217" cy="432047"/>
          </a:xfrm>
        </p:spPr>
        <p:txBody>
          <a:bodyPr>
            <a:normAutofit fontScale="90000"/>
          </a:bodyPr>
          <a:lstStyle/>
          <a:p>
            <a:r>
              <a:rPr lang="nl-NL" sz="2800" dirty="0" smtClean="0"/>
              <a:t>     Vergelijken van leerroutes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2B9DC-A391-4A2E-8668-8DD45E696C80}" type="slidenum">
              <a:rPr lang="nl-NL"/>
              <a:pPr>
                <a:defRPr/>
              </a:pPr>
              <a:t>18</a:t>
            </a:fld>
            <a:endParaRPr lang="nl-NL" dirty="0"/>
          </a:p>
        </p:txBody>
      </p:sp>
      <p:pic>
        <p:nvPicPr>
          <p:cNvPr id="19460" name="Picture 10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7760" t="31755" r="23216" b="28369"/>
          <a:stretch>
            <a:fillRect/>
          </a:stretch>
        </p:blipFill>
        <p:spPr>
          <a:xfrm>
            <a:off x="323527" y="260648"/>
            <a:ext cx="8280723" cy="5904656"/>
          </a:xfrm>
        </p:spPr>
      </p:pic>
    </p:spTree>
    <p:extLst>
      <p:ext uri="{BB962C8B-B14F-4D97-AF65-F5344CB8AC3E}">
        <p14:creationId xmlns:p14="http://schemas.microsoft.com/office/powerpoint/2010/main" val="21968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72400"/>
            <a:ext cx="7571184" cy="624352"/>
          </a:xfrm>
        </p:spPr>
        <p:txBody>
          <a:bodyPr>
            <a:noAutofit/>
          </a:bodyPr>
          <a:lstStyle/>
          <a:p>
            <a:pPr algn="l"/>
            <a:r>
              <a:rPr lang="nl-NL" dirty="0" smtClean="0"/>
              <a:t>  </a:t>
            </a:r>
            <a:r>
              <a:rPr lang="nl-NL" sz="4000" dirty="0" smtClean="0"/>
              <a:t>Toelichting leerroutes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72816"/>
            <a:ext cx="7211144" cy="4464496"/>
          </a:xfrm>
        </p:spPr>
        <p:txBody>
          <a:bodyPr/>
          <a:lstStyle/>
          <a:p>
            <a:r>
              <a:rPr lang="nl-NL" sz="2400" dirty="0" smtClean="0"/>
              <a:t>Domeinen: elk eigen kleur </a:t>
            </a:r>
          </a:p>
          <a:p>
            <a:r>
              <a:rPr lang="nl-NL" sz="2400" dirty="0" smtClean="0"/>
              <a:t>Doelen in balkjes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Wanneer starten…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Welke doelen samen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Intensiteit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Meerdere kleuren</a:t>
            </a:r>
          </a:p>
          <a:p>
            <a:r>
              <a:rPr lang="nl-NL" sz="2400" dirty="0" smtClean="0"/>
              <a:t>Dwarsdoorsnede (verticaal)</a:t>
            </a:r>
          </a:p>
          <a:p>
            <a:r>
              <a:rPr lang="nl-NL" sz="2400" dirty="0" smtClean="0"/>
              <a:t>RM in leerroute 3 vanaf groep 5</a:t>
            </a:r>
          </a:p>
          <a:p>
            <a:r>
              <a:rPr lang="nl-NL" sz="2400" dirty="0" smtClean="0"/>
              <a:t>RM als controle/uitrekenmiddel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60E188-C1CA-4DC2-BA97-471A63C1EEF8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930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Overzicht bijeenkomsten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052736"/>
            <a:ext cx="7488832" cy="4618856"/>
          </a:xfrm>
        </p:spPr>
        <p:txBody>
          <a:bodyPr/>
          <a:lstStyle/>
          <a:p>
            <a:pPr>
              <a:buNone/>
            </a:pPr>
            <a:endParaRPr lang="nl-NL" sz="2000" b="1" dirty="0" smtClean="0"/>
          </a:p>
          <a:p>
            <a:pPr>
              <a:buNone/>
            </a:pPr>
            <a:r>
              <a:rPr lang="nl-NL" sz="2200" dirty="0" smtClean="0"/>
              <a:t>Bijeenkomst 1		Visie en uitgangspunten</a:t>
            </a:r>
          </a:p>
          <a:p>
            <a:pPr>
              <a:buNone/>
            </a:pPr>
            <a:r>
              <a:rPr lang="nl-NL" sz="2200" b="1" dirty="0" smtClean="0"/>
              <a:t>Bijeenkomst 2 		Beginsituatie bepalen en leerling plaatsen 					in een leerroute (werkgroep)</a:t>
            </a:r>
          </a:p>
          <a:p>
            <a:pPr>
              <a:buNone/>
            </a:pPr>
            <a:r>
              <a:rPr lang="nl-NL" sz="2200" dirty="0" smtClean="0"/>
              <a:t>Bijeenkomst 3		Doelen selecteren en vastleggen</a:t>
            </a:r>
          </a:p>
          <a:p>
            <a:pPr>
              <a:buNone/>
            </a:pPr>
            <a:r>
              <a:rPr lang="nl-NL" sz="2200" dirty="0" smtClean="0"/>
              <a:t>Bijeenkomst 4		Formuleren van onderwijsaanbod</a:t>
            </a:r>
          </a:p>
          <a:p>
            <a:pPr>
              <a:buNone/>
            </a:pPr>
            <a:r>
              <a:rPr lang="nl-NL" sz="2200" dirty="0" smtClean="0"/>
              <a:t>Bijeenkomst 5		Uitvoeren en evalueren van  			 					onderwijsaanbod</a:t>
            </a:r>
          </a:p>
          <a:p>
            <a:pPr>
              <a:buNone/>
            </a:pPr>
            <a:r>
              <a:rPr lang="nl-NL" sz="2200" dirty="0" smtClean="0"/>
              <a:t>Bijeenkomst 6		Evalueren op leerlingniveau</a:t>
            </a:r>
            <a:endParaRPr lang="nl-NL" sz="2200" dirty="0"/>
          </a:p>
          <a:p>
            <a:pPr>
              <a:buNone/>
            </a:pPr>
            <a:r>
              <a:rPr lang="nl-NL" sz="2200" dirty="0" smtClean="0"/>
              <a:t>Bijeenkomst 7		Evalueren op schoolniveau</a:t>
            </a:r>
          </a:p>
          <a:p>
            <a:endParaRPr lang="nl-NL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15815-2FCA-4E60-9470-7607BA9BE3B2}" type="slidenum">
              <a:rPr lang="nl-NL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68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nl-NL" sz="3600" b="1" dirty="0" smtClean="0"/>
              <a:t>Opdracht: indeling van leerlingen in routes</a:t>
            </a:r>
            <a:endParaRPr lang="nl-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/>
              <a:t>Neem leerroute 1, 2 en 3 van Passende perspectieven en leg ze onder elkaar: </a:t>
            </a:r>
          </a:p>
          <a:p>
            <a:pPr lvl="0"/>
            <a:r>
              <a:rPr lang="nl-NL" sz="2400" dirty="0"/>
              <a:t>Wat zijn verschillen tussen de leerroutes? </a:t>
            </a:r>
          </a:p>
          <a:p>
            <a:pPr lvl="0"/>
            <a:r>
              <a:rPr lang="nl-NL" sz="2400" dirty="0"/>
              <a:t>Vergelijk de leerroutes met de bekeken </a:t>
            </a:r>
            <a:r>
              <a:rPr lang="nl-NL" sz="2400" dirty="0" err="1"/>
              <a:t>OPP's</a:t>
            </a:r>
            <a:r>
              <a:rPr lang="nl-NL" sz="2400" dirty="0"/>
              <a:t>.</a:t>
            </a:r>
            <a:br>
              <a:rPr lang="nl-NL" sz="2400" dirty="0"/>
            </a:br>
            <a:r>
              <a:rPr lang="nl-NL" sz="2400" dirty="0"/>
              <a:t>Wat zijn je eerste gedachten over de indeling van je groep?</a:t>
            </a:r>
          </a:p>
          <a:p>
            <a:pPr lvl="0"/>
            <a:r>
              <a:rPr lang="nl-NL" sz="2400" dirty="0"/>
              <a:t>Voor welke leerroute komen de leerlingen in aanmerking? </a:t>
            </a:r>
          </a:p>
          <a:p>
            <a:pPr marL="0" indent="0">
              <a:buNone/>
            </a:pPr>
            <a:r>
              <a:rPr lang="nl-NL" sz="2400" dirty="0"/>
              <a:t>Geef in het groepsoverzicht met 1, 2 of 3 aan in welke route je de leerling zou plaatsen.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894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Tussentijdse opdracht: </a:t>
            </a:r>
            <a:br>
              <a:rPr lang="nl-NL" dirty="0" smtClean="0"/>
            </a:br>
            <a:r>
              <a:rPr lang="nl-NL" dirty="0" smtClean="0"/>
              <a:t>leerroutes nogmaals bekijken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z="2000" dirty="0" smtClean="0"/>
              <a:t>In de leerroutes is af te lezen welke rekenonderdelen per</a:t>
            </a:r>
          </a:p>
          <a:p>
            <a:pPr>
              <a:buNone/>
            </a:pPr>
            <a:r>
              <a:rPr lang="nl-NL" sz="2000" dirty="0" smtClean="0"/>
              <a:t>domein en door de jaren heen aan de orde moeten komen. </a:t>
            </a:r>
            <a:br>
              <a:rPr lang="nl-NL" sz="2000" dirty="0" smtClean="0"/>
            </a:br>
            <a:endParaRPr lang="nl-NL" sz="2000" dirty="0" smtClean="0"/>
          </a:p>
          <a:p>
            <a:pPr>
              <a:buFont typeface="Wingdings"/>
              <a:buChar char="Ø"/>
            </a:pPr>
            <a:r>
              <a:rPr lang="nl-NL" sz="2000" dirty="0" smtClean="0"/>
              <a:t>Kies een rekenonderdeel  waar jouw basisgroep ook instructie in krijgt. Hoe zit dat rekenonderdeel in route 1?</a:t>
            </a:r>
          </a:p>
          <a:p>
            <a:pPr>
              <a:buFont typeface="Wingdings"/>
              <a:buChar char="Ø"/>
            </a:pPr>
            <a:r>
              <a:rPr lang="nl-NL" sz="2000" dirty="0" smtClean="0"/>
              <a:t>Vergelijk eens wanneer en hoe dit rekenonderdeel in leerroute 2</a:t>
            </a:r>
            <a:r>
              <a:rPr lang="nl-NL" sz="2000" dirty="0"/>
              <a:t> </a:t>
            </a:r>
            <a:r>
              <a:rPr lang="nl-NL" sz="2000" dirty="0" smtClean="0"/>
              <a:t>en 3 aan de orde komt. </a:t>
            </a:r>
          </a:p>
          <a:p>
            <a:pPr>
              <a:buNone/>
            </a:pPr>
            <a:r>
              <a:rPr lang="nl-NL" sz="2000" dirty="0" smtClean="0"/>
              <a:t>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251409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Tussentijdse opdracht: </a:t>
            </a:r>
            <a:br>
              <a:rPr lang="nl-NL" dirty="0" smtClean="0"/>
            </a:br>
            <a:r>
              <a:rPr lang="nl-NL" dirty="0" smtClean="0"/>
              <a:t>koppeling groepsplan aan leerroutes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z="2000" dirty="0" smtClean="0"/>
              <a:t>Werk je eigen groepsplan uit. </a:t>
            </a:r>
          </a:p>
          <a:p>
            <a:pPr>
              <a:buNone/>
            </a:pPr>
            <a:r>
              <a:rPr lang="nl-NL" sz="2000" dirty="0" smtClean="0"/>
              <a:t>Gebruik eventueel het lege lesblokplan (bijlage 2.3)</a:t>
            </a:r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r>
              <a:rPr lang="nl-NL" sz="2000" dirty="0" smtClean="0"/>
              <a:t>Geef voor de basisgroep, de subgroepen en de individuele</a:t>
            </a:r>
          </a:p>
          <a:p>
            <a:pPr>
              <a:buNone/>
            </a:pPr>
            <a:r>
              <a:rPr lang="nl-NL" sz="2000" dirty="0" smtClean="0"/>
              <a:t>leerling aan:</a:t>
            </a:r>
          </a:p>
          <a:p>
            <a:pPr>
              <a:buFont typeface="Wingdings"/>
              <a:buChar char="Ø"/>
            </a:pPr>
            <a:r>
              <a:rPr lang="nl-NL" sz="2000" dirty="0" smtClean="0"/>
              <a:t>Wie welke leerroute volgt</a:t>
            </a:r>
          </a:p>
          <a:p>
            <a:pPr>
              <a:buFont typeface="Wingdings"/>
              <a:buChar char="Ø"/>
            </a:pPr>
            <a:r>
              <a:rPr lang="nl-NL" sz="2000" dirty="0" smtClean="0"/>
              <a:t>Welk rekendomein daarin centraal staat </a:t>
            </a:r>
          </a:p>
          <a:p>
            <a:pPr>
              <a:buFont typeface="Wingdings"/>
              <a:buChar char="Ø"/>
            </a:pPr>
            <a:r>
              <a:rPr lang="nl-NL" sz="2000" dirty="0" smtClean="0"/>
              <a:t>Welke rekendoelen je aan de orde zou stellen</a:t>
            </a:r>
            <a:br>
              <a:rPr lang="nl-NL" sz="2000" dirty="0" smtClean="0"/>
            </a:b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Volgende bijeenkomst</a:t>
            </a:r>
            <a:r>
              <a:rPr lang="nl-NL" sz="2000" smtClean="0"/>
              <a:t>: groepsplan </a:t>
            </a:r>
            <a:r>
              <a:rPr lang="nl-NL" sz="2000" dirty="0" smtClean="0"/>
              <a:t>meenemen!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2891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56109" y="332656"/>
            <a:ext cx="7829550" cy="917575"/>
          </a:xfrm>
        </p:spPr>
        <p:txBody>
          <a:bodyPr/>
          <a:lstStyle/>
          <a:p>
            <a:r>
              <a:rPr lang="nl-NL" sz="4000" dirty="0" smtClean="0"/>
              <a:t>Vragen, reacties en afspraken</a:t>
            </a:r>
          </a:p>
        </p:txBody>
      </p:sp>
      <p:pic>
        <p:nvPicPr>
          <p:cNvPr id="30723" name="Content Placeholder 4" descr="vraagteken sm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700213"/>
            <a:ext cx="5835650" cy="43211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1C55D1-18C1-4E3F-902A-153F5870B0CA}" type="slidenum">
              <a:rPr lang="nl-NL"/>
              <a:pPr>
                <a:defRPr/>
              </a:pPr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594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Inhoud bijeenkomst 2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AutoNum type="arabicPeriod"/>
            </a:pPr>
            <a:r>
              <a:rPr lang="nl-NL" sz="2400" dirty="0" smtClean="0"/>
              <a:t>Optioneel: startopdracht: Op de zeepkist! </a:t>
            </a:r>
            <a:br>
              <a:rPr lang="nl-NL" sz="2400" dirty="0" smtClean="0"/>
            </a:br>
            <a:r>
              <a:rPr lang="nl-NL" sz="2400" dirty="0" smtClean="0"/>
              <a:t>(dia 4, bijlage 2.1A en 2.1.B)</a:t>
            </a:r>
          </a:p>
          <a:p>
            <a:pPr lvl="0">
              <a:buAutoNum type="arabicPeriod"/>
            </a:pPr>
            <a:r>
              <a:rPr lang="nl-NL" sz="2400" dirty="0" smtClean="0"/>
              <a:t>Werken als werkgroep: voorwaarden </a:t>
            </a:r>
            <a:br>
              <a:rPr lang="nl-NL" sz="2400" dirty="0" smtClean="0"/>
            </a:br>
            <a:r>
              <a:rPr lang="nl-NL" sz="2400" dirty="0" smtClean="0"/>
              <a:t>(dia 5 t/m 10)</a:t>
            </a:r>
          </a:p>
          <a:p>
            <a:pPr lvl="0">
              <a:buAutoNum type="arabicPeriod" startAt="3"/>
            </a:pPr>
            <a:r>
              <a:rPr lang="nl-NL" sz="2400" dirty="0"/>
              <a:t>B</a:t>
            </a:r>
            <a:r>
              <a:rPr lang="nl-NL" sz="2400" dirty="0" smtClean="0"/>
              <a:t>eginsituatie bepalen </a:t>
            </a:r>
            <a:br>
              <a:rPr lang="nl-NL" sz="2400" dirty="0" smtClean="0"/>
            </a:br>
            <a:r>
              <a:rPr lang="nl-NL" sz="2400" dirty="0" smtClean="0"/>
              <a:t>(dia 11 t/m16, bijlage 2.2A t/m 2.2C)</a:t>
            </a:r>
          </a:p>
          <a:p>
            <a:pPr lvl="0">
              <a:buNone/>
            </a:pPr>
            <a:r>
              <a:rPr lang="nl-NL" sz="2400" dirty="0" smtClean="0"/>
              <a:t>4. Van rekenbehoeften naar leerroutes (bijlage 2.0, dia 17 t/m 22)</a:t>
            </a:r>
          </a:p>
          <a:p>
            <a:pPr lvl="0">
              <a:buNone/>
            </a:pPr>
            <a:r>
              <a:rPr lang="nl-NL" sz="2400" dirty="0"/>
              <a:t>5</a:t>
            </a:r>
            <a:r>
              <a:rPr lang="nl-NL" sz="2400" dirty="0" smtClean="0"/>
              <a:t>. Vragen, reacties en afspraken (dia 23)</a:t>
            </a:r>
          </a:p>
          <a:p>
            <a:pPr>
              <a:buNone/>
            </a:pPr>
            <a:r>
              <a:rPr lang="nl-NL" dirty="0" smtClean="0"/>
              <a:t> </a:t>
            </a:r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099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Startopdracht: Op de zeepkist!</a:t>
            </a:r>
            <a:endParaRPr lang="nl-NL" dirty="0"/>
          </a:p>
        </p:txBody>
      </p:sp>
      <p:pic>
        <p:nvPicPr>
          <p:cNvPr id="1026" name="Picture 2" descr="C:\Documents and Settings\Eigenaar\Bureaublad\discussie-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6192688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75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Werken als werkgroep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708920"/>
            <a:ext cx="7162800" cy="2448272"/>
          </a:xfrm>
        </p:spPr>
        <p:txBody>
          <a:bodyPr/>
          <a:lstStyle/>
          <a:p>
            <a:endParaRPr lang="nl-NL" dirty="0" smtClean="0"/>
          </a:p>
          <a:p>
            <a:pPr>
              <a:buNone/>
            </a:pPr>
            <a:r>
              <a:rPr lang="nl-NL" sz="3600" dirty="0" smtClean="0"/>
              <a:t>Voorwaarden en keuzes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19293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57250" y="573088"/>
            <a:ext cx="7829550" cy="917575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Voor wie is Passende Perspectieven bedoeld?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87384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nl-NL" sz="2400" dirty="0" smtClean="0"/>
              <a:t>Voor leerlingen die niveau 1F niet gaan halen op</a:t>
            </a:r>
          </a:p>
          <a:p>
            <a:pPr>
              <a:buNone/>
            </a:pPr>
            <a:r>
              <a:rPr lang="nl-NL" sz="2400" dirty="0" smtClean="0"/>
              <a:t>12-jarige leeftijd.</a:t>
            </a:r>
          </a:p>
          <a:p>
            <a:endParaRPr lang="nl-NL" sz="2400" b="1" dirty="0" smtClean="0"/>
          </a:p>
          <a:p>
            <a:pPr>
              <a:buNone/>
            </a:pPr>
            <a:r>
              <a:rPr lang="nl-NL" sz="2400" dirty="0" smtClean="0"/>
              <a:t>Doel van Passende Perspectieven voor Rekenen:</a:t>
            </a:r>
          </a:p>
          <a:p>
            <a:pPr>
              <a:buNone/>
            </a:pPr>
            <a:r>
              <a:rPr lang="nl-NL" sz="2400" i="1" dirty="0" smtClean="0"/>
              <a:t>Leerlingen zo ver mogelijk op weg helpen met 1F</a:t>
            </a:r>
          </a:p>
          <a:p>
            <a:pPr>
              <a:buNone/>
            </a:pPr>
            <a:r>
              <a:rPr lang="nl-NL" sz="2400" i="1" dirty="0" smtClean="0"/>
              <a:t>als richtlijn</a:t>
            </a:r>
          </a:p>
          <a:p>
            <a:pPr>
              <a:buNone/>
            </a:pPr>
            <a:endParaRPr lang="nl-NL" sz="2400" i="1" dirty="0" smtClean="0"/>
          </a:p>
          <a:p>
            <a:pPr eaLnBrk="1" hangingPunct="1">
              <a:buFontTx/>
              <a:buNone/>
            </a:pPr>
            <a:r>
              <a:rPr lang="nl-NL" sz="2400" dirty="0" smtClean="0"/>
              <a:t>Leerlingen met een zml of zml-mg indicatie zijn</a:t>
            </a:r>
          </a:p>
          <a:p>
            <a:pPr eaLnBrk="1" hangingPunct="1">
              <a:buFontTx/>
              <a:buNone/>
            </a:pPr>
            <a:r>
              <a:rPr lang="nl-NL" sz="2400" dirty="0" smtClean="0"/>
              <a:t>uitgezonderd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ED5770-EFBB-4282-8F9E-07E30127588D}" type="slidenum">
              <a:rPr lang="nl-NL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21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nl-NL" dirty="0" smtClean="0"/>
              <a:t>Doelgroepen en leerroutes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451571"/>
            <a:ext cx="7920880" cy="43957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nl-NL" sz="2200" dirty="0" smtClean="0"/>
              <a:t>Rekening houdend met:</a:t>
            </a:r>
          </a:p>
          <a:p>
            <a:pPr eaLnBrk="1" hangingPunct="1"/>
            <a:r>
              <a:rPr lang="nl-NL" sz="2200" dirty="0" smtClean="0"/>
              <a:t>cognitieve capaciteiten en/of specifieke beperkingen</a:t>
            </a:r>
          </a:p>
          <a:p>
            <a:pPr eaLnBrk="1" hangingPunct="1"/>
            <a:r>
              <a:rPr lang="nl-NL" sz="2200" dirty="0" smtClean="0"/>
              <a:t>doorstroom vervolgonderwijs (uitstroombestemming/ontwikkelingsperspectief)</a:t>
            </a:r>
          </a:p>
          <a:p>
            <a:pPr eaLnBrk="1" hangingPunct="1"/>
            <a:r>
              <a:rPr lang="nl-NL" sz="2200" dirty="0" smtClean="0"/>
              <a:t>bandbreedte</a:t>
            </a:r>
          </a:p>
          <a:p>
            <a:pPr eaLnBrk="1" hangingPunct="1">
              <a:buFontTx/>
              <a:buNone/>
            </a:pPr>
            <a:r>
              <a:rPr lang="nl-NL" sz="2400" b="1" dirty="0" smtClean="0"/>
              <a:t>Groep 1 		       Leerroute 1 (vmbo-tl/gl en hoger)</a:t>
            </a:r>
          </a:p>
          <a:p>
            <a:pPr eaLnBrk="1" hangingPunct="1">
              <a:buFontTx/>
              <a:buNone/>
            </a:pPr>
            <a:r>
              <a:rPr lang="nl-NL" sz="2400" b="1" dirty="0" smtClean="0"/>
              <a:t>Groep 2			Leerroute 2 (vmbo bb/kb)</a:t>
            </a:r>
            <a:endParaRPr lang="nl-NL" sz="2400" dirty="0" smtClean="0"/>
          </a:p>
          <a:p>
            <a:pPr eaLnBrk="1" hangingPunct="1">
              <a:buFontTx/>
              <a:buNone/>
            </a:pPr>
            <a:r>
              <a:rPr lang="nl-NL" sz="2400" b="1" dirty="0" smtClean="0"/>
              <a:t>						Leerroute 3 (PrO en VSO arbeid)</a:t>
            </a:r>
          </a:p>
          <a:p>
            <a:pPr marL="0" indent="0">
              <a:buNone/>
            </a:pP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Leerlingen </a:t>
            </a:r>
            <a:r>
              <a:rPr lang="nl-NL" sz="2000" dirty="0"/>
              <a:t>zitten in alle vormen van primair </a:t>
            </a:r>
            <a:r>
              <a:rPr lang="nl-NL" sz="2000" dirty="0" smtClean="0"/>
              <a:t>onderwijs, dus </a:t>
            </a:r>
            <a:r>
              <a:rPr lang="nl-NL" sz="2000" dirty="0"/>
              <a:t>zowel regulier als, speciaal (basis) onderwijs.</a:t>
            </a:r>
          </a:p>
          <a:p>
            <a:pPr eaLnBrk="1" hangingPunct="1">
              <a:buFontTx/>
              <a:buNone/>
            </a:pPr>
            <a:endParaRPr lang="nl-NL" sz="2400" b="1" dirty="0" smtClean="0"/>
          </a:p>
          <a:p>
            <a:pPr eaLnBrk="1" hangingPunct="1">
              <a:buFontTx/>
              <a:buNone/>
            </a:pPr>
            <a:endParaRPr lang="nl-NL" dirty="0" smtClean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195736" y="3470274"/>
            <a:ext cx="719138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>
            <a:off x="3034705" y="4005064"/>
            <a:ext cx="215900" cy="574675"/>
          </a:xfrm>
          <a:prstGeom prst="rightBrace">
            <a:avLst>
              <a:gd name="adj1" fmla="val 22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261965" y="4005064"/>
            <a:ext cx="719138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634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voorbeeld… uitstroom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28800"/>
            <a:ext cx="7162800" cy="44672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nl-NL" sz="2400" dirty="0" smtClean="0"/>
              <a:t>Voor SBO ‘Aan de Basis’ was het </a:t>
            </a:r>
          </a:p>
          <a:p>
            <a:pPr>
              <a:spcBef>
                <a:spcPct val="0"/>
              </a:spcBef>
              <a:buNone/>
            </a:pPr>
            <a:r>
              <a:rPr lang="nl-NL" sz="2400" dirty="0" smtClean="0"/>
              <a:t>uitstroomperspectief vorig schooljaar (juli):</a:t>
            </a:r>
          </a:p>
          <a:p>
            <a:pPr>
              <a:spcBef>
                <a:spcPct val="0"/>
              </a:spcBef>
            </a:pPr>
            <a:endParaRPr lang="nl-NL" sz="2400" dirty="0" smtClean="0"/>
          </a:p>
          <a:p>
            <a:pPr>
              <a:spcBef>
                <a:spcPct val="0"/>
              </a:spcBef>
            </a:pPr>
            <a:r>
              <a:rPr lang="nl-NL" sz="2400" dirty="0" smtClean="0"/>
              <a:t>24% vmbo-k of b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55% vmbo-k of b met lwo</a:t>
            </a:r>
          </a:p>
          <a:p>
            <a:pPr>
              <a:spcBef>
                <a:spcPct val="0"/>
              </a:spcBef>
            </a:pPr>
            <a:r>
              <a:rPr lang="nl-NL" sz="2400" dirty="0" smtClean="0"/>
              <a:t>21% praktijkonderwijs</a:t>
            </a:r>
          </a:p>
          <a:p>
            <a:pPr>
              <a:spcBef>
                <a:spcPct val="0"/>
              </a:spcBef>
            </a:pPr>
            <a:endParaRPr lang="nl-NL" sz="2400" dirty="0" smtClean="0"/>
          </a:p>
          <a:p>
            <a:pPr>
              <a:spcBef>
                <a:spcPct val="0"/>
              </a:spcBef>
              <a:buNone/>
            </a:pPr>
            <a:endParaRPr lang="nl-NL" sz="2400" dirty="0" smtClean="0"/>
          </a:p>
          <a:p>
            <a:pPr>
              <a:spcBef>
                <a:spcPct val="0"/>
              </a:spcBef>
              <a:buFont typeface="Wingdings"/>
              <a:buChar char="Ø"/>
            </a:pPr>
            <a:r>
              <a:rPr lang="nl-NL" sz="2400" dirty="0" smtClean="0"/>
              <a:t>Hoe zag het uitstroomperspectief op jullie school er het afgelopen jaar uit?</a:t>
            </a:r>
          </a:p>
          <a:p>
            <a:pPr>
              <a:spcBef>
                <a:spcPct val="0"/>
              </a:spcBef>
              <a:buFont typeface="Wingdings"/>
              <a:buChar char="Ø"/>
            </a:pPr>
            <a:r>
              <a:rPr lang="nl-NL" sz="2400" dirty="0" smtClean="0"/>
              <a:t>Wat is de verwachting voor het  komend jaar?</a:t>
            </a:r>
          </a:p>
          <a:p>
            <a:pPr>
              <a:spcBef>
                <a:spcPct val="0"/>
              </a:spcBef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1675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    Een voorbeeld: Rekenlestijd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28800"/>
            <a:ext cx="7162800" cy="44672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nl-NL" sz="2400" dirty="0" smtClean="0"/>
              <a:t>Een belangrijke voorwaarde voor de kwaliteit van </a:t>
            </a:r>
          </a:p>
          <a:p>
            <a:pPr>
              <a:spcBef>
                <a:spcPct val="0"/>
              </a:spcBef>
              <a:buNone/>
            </a:pPr>
            <a:r>
              <a:rPr lang="nl-NL" sz="2400" dirty="0" smtClean="0"/>
              <a:t>rekenonderwijs is de hoeveelheid rekenlestijd</a:t>
            </a:r>
          </a:p>
          <a:p>
            <a:pPr>
              <a:spcBef>
                <a:spcPct val="0"/>
              </a:spcBef>
              <a:buNone/>
            </a:pPr>
            <a:endParaRPr lang="nl-NL" sz="2400" dirty="0" smtClean="0"/>
          </a:p>
          <a:p>
            <a:pPr>
              <a:spcBef>
                <a:spcPct val="0"/>
              </a:spcBef>
              <a:buNone/>
            </a:pPr>
            <a:r>
              <a:rPr lang="nl-NL" sz="2400" dirty="0" smtClean="0"/>
              <a:t>Een voorbeeld van de rekenlestijden in </a:t>
            </a:r>
          </a:p>
          <a:p>
            <a:pPr>
              <a:spcBef>
                <a:spcPct val="0"/>
              </a:spcBef>
              <a:buNone/>
            </a:pPr>
            <a:r>
              <a:rPr lang="nl-NL" sz="2400" dirty="0" smtClean="0"/>
              <a:t>SBO ‘Aan de Basis’:</a:t>
            </a:r>
          </a:p>
          <a:p>
            <a:pPr>
              <a:spcBef>
                <a:spcPct val="0"/>
              </a:spcBef>
              <a:buFont typeface="Wingdings"/>
              <a:buChar char="Ø"/>
            </a:pPr>
            <a:r>
              <a:rPr lang="nl-NL" sz="2400" dirty="0" smtClean="0"/>
              <a:t>2,5 uur per week in de groepen 1 en 2</a:t>
            </a:r>
          </a:p>
          <a:p>
            <a:pPr>
              <a:spcBef>
                <a:spcPct val="0"/>
              </a:spcBef>
              <a:buFont typeface="Wingdings"/>
              <a:buChar char="Ø"/>
            </a:pPr>
            <a:r>
              <a:rPr lang="nl-NL" sz="2400" dirty="0" smtClean="0"/>
              <a:t>6 uur per week in de groepen 3 en 4</a:t>
            </a:r>
          </a:p>
          <a:p>
            <a:pPr>
              <a:spcBef>
                <a:spcPct val="0"/>
              </a:spcBef>
              <a:buFont typeface="Wingdings"/>
              <a:buChar char="Ø"/>
            </a:pPr>
            <a:r>
              <a:rPr lang="nl-NL" sz="2400" dirty="0" smtClean="0"/>
              <a:t>5 uur per week in de groepen 5, 6, 7 en 8</a:t>
            </a:r>
          </a:p>
          <a:p>
            <a:pPr>
              <a:spcBef>
                <a:spcPct val="0"/>
              </a:spcBef>
              <a:buNone/>
            </a:pPr>
            <a:endParaRPr lang="nl-NL" sz="2400" dirty="0" smtClean="0"/>
          </a:p>
          <a:p>
            <a:pPr>
              <a:spcBef>
                <a:spcPct val="0"/>
              </a:spcBef>
              <a:buNone/>
            </a:pPr>
            <a:r>
              <a:rPr lang="nl-NL" sz="2400" dirty="0" smtClean="0"/>
              <a:t>Hoeveel tijd staat er in jullie school voor rekenen </a:t>
            </a:r>
          </a:p>
          <a:p>
            <a:pPr>
              <a:spcBef>
                <a:spcPct val="0"/>
              </a:spcBef>
              <a:buNone/>
            </a:pPr>
            <a:r>
              <a:rPr lang="nl-NL" sz="2400" dirty="0" smtClean="0"/>
              <a:t>gepland?</a:t>
            </a:r>
          </a:p>
        </p:txBody>
      </p:sp>
    </p:spTree>
    <p:extLst>
      <p:ext uri="{BB962C8B-B14F-4D97-AF65-F5344CB8AC3E}">
        <p14:creationId xmlns:p14="http://schemas.microsoft.com/office/powerpoint/2010/main" val="204790849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01_magen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854694664375418C0DFD97ECA4320E" ma:contentTypeVersion="30" ma:contentTypeDescription="Een nieuw document maken." ma:contentTypeScope="" ma:versionID="deebfdf51245d71492e9f55ee35e9d79">
  <xsd:schema xmlns:xsd="http://www.w3.org/2001/XMLSchema" xmlns:xs="http://www.w3.org/2001/XMLSchema" xmlns:p="http://schemas.microsoft.com/office/2006/metadata/properties" xmlns:ns1="http://schemas.microsoft.com/sharepoint/v3" xmlns:ns2="7106a2ac-038a-457f-8b58-ec67130d9d6d" targetNamespace="http://schemas.microsoft.com/office/2006/metadata/properties" ma:root="true" ma:fieldsID="cd6365111a56e2db6761eb0a3e30232b" ns1:_="" ns2:_="">
    <xsd:import namespace="http://schemas.microsoft.com/sharepoint/v3"/>
    <xsd:import namespace="7106a2ac-038a-457f-8b58-ec67130d9d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Summary" minOccurs="0"/>
                <xsd:element ref="ns1:RepAuthorInternal" minOccurs="0"/>
                <xsd:element ref="ns1:RepAuthor_0" minOccurs="0"/>
                <xsd:element ref="ns2:TaxCatchAll" minOccurs="0"/>
                <xsd:element ref="ns1:RepYear_0" minOccurs="0"/>
                <xsd:element ref="ns1:RepApaNotation" minOccurs="0"/>
                <xsd:element ref="ns1:RepIsbn" minOccurs="0"/>
                <xsd:element ref="ns1:RepAN" minOccurs="0"/>
                <xsd:element ref="ns1:RepANNumber" minOccurs="0"/>
                <xsd:element ref="ns1:RepProjectManager" minOccurs="0"/>
                <xsd:element ref="ns1:RepProjectName" minOccurs="0"/>
                <xsd:element ref="ns1:RepSector_0" minOccurs="0"/>
                <xsd:element ref="ns1:RepCurricularTheme_0" minOccurs="0"/>
                <xsd:element ref="ns1:RepSectionSpecificTheme_0" minOccurs="0"/>
                <xsd:element ref="ns1:RepSection_0" minOccurs="0"/>
                <xsd:element ref="ns1:RepAreasOfExpertise_0" minOccurs="0"/>
                <xsd:element ref="ns1:RepSubjectContent_0" minOccurs="0"/>
                <xsd:element ref="ns1:RepDocumentType_0" minOccurs="0"/>
                <xsd:element ref="ns1:RepRelationOtherSloProjects" minOccurs="0"/>
                <xsd:element ref="ns1:RepFileFormat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Summary" ma:index="11" nillable="true" ma:displayName="Samenvatting" ma:internalName="RepSummary">
      <xsd:simpleType>
        <xsd:restriction base="dms:Unknown"/>
      </xsd:simpleType>
    </xsd:element>
    <xsd:element name="RepAuthorInternal" ma:index="12" nillable="true" ma:displayName="Interne auteur" ma:internalName="RepAuthorInterna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pAuthor_0" ma:index="14" nillable="true" ma:taxonomy="true" ma:internalName="RepAuthor_0" ma:taxonomyFieldName="RepAuthor" ma:displayName="Externe auteur" ma:fieldId="{41811730-f000-45b3-bd8b-16482267924b}" ma:sspId="65bb9fad-8ecd-4e58-b951-1b0a685157da" ma:termSetId="ba36eed1-563e-4e70-a8a2-c86cb59a99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Year_0" ma:index="17" nillable="true" ma:taxonomy="true" ma:internalName="RepYear_0" ma:taxonomyFieldName="RepYear" ma:displayName="Jaar van uitgave" ma:fieldId="{41811730-f000-48c8-bfe2-0d366b82495f}" ma:sspId="65bb9fad-8ecd-4e58-b951-1b0a685157da" ma:termSetId="d63ed34c-aaa4-4b39-8e2b-bccf6e334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paNotation" ma:index="18" nillable="true" ma:displayName="APA-notatie" ma:internalName="RepApaNotation">
      <xsd:simpleType>
        <xsd:restriction base="dms:Unknown"/>
      </xsd:simpleType>
    </xsd:element>
    <xsd:element name="RepIsbn" ma:index="19" nillable="true" ma:displayName="ISBN" ma:internalName="RepIsbn">
      <xsd:simpleType>
        <xsd:restriction base="dms:Text"/>
      </xsd:simpleType>
    </xsd:element>
    <xsd:element name="RepAN" ma:index="20" nillable="true" ma:displayName="AN" ma:default="FALSE" ma:internalName="RepAN">
      <xsd:simpleType>
        <xsd:restriction base="dms:Boolean"/>
      </xsd:simpleType>
    </xsd:element>
    <xsd:element name="RepANNumber" ma:index="21" nillable="true" ma:displayName="AN Nummer" ma:internalName="RepANNumber">
      <xsd:simpleType>
        <xsd:restriction base="dms:Text"/>
      </xsd:simpleType>
    </xsd:element>
    <xsd:element name="RepProjectManager" ma:index="22" nillable="true" ma:displayName="Projectleider" ma:internalName="RepProjectManager">
      <xsd:simpleType>
        <xsd:restriction base="dms:Text"/>
      </xsd:simpleType>
    </xsd:element>
    <xsd:element name="RepProjectName" ma:index="23" nillable="true" ma:displayName="Projectnaam" ma:internalName="RepProjectName">
      <xsd:simpleType>
        <xsd:restriction base="dms:Text"/>
      </xsd:simpleType>
    </xsd:element>
    <xsd:element name="RepSector_0" ma:index="25" nillable="true" ma:taxonomy="true" ma:internalName="RepSector_0" ma:taxonomyFieldName="RepSector" ma:displayName="Sector" ma:default="" ma:fieldId="{41811730-f000-4dc0-a699-476cd67ba1ec}" ma:taxonomyMulti="true" ma:sspId="65bb9fad-8ecd-4e58-b951-1b0a685157da" ma:termSetId="f094b31b-0180-4851-9ebd-5c7d9552b1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CurricularTheme_0" ma:index="27" nillable="true" ma:taxonomy="true" ma:internalName="RepCurricularTheme_0" ma:taxonomyFieldName="RepCurricularTheme" ma:displayName="Leerplankundig thema" ma:fieldId="{41811730-f000-49a6-962c-7d5942b261fc}" ma:sspId="65bb9fad-8ecd-4e58-b951-1b0a685157da" ma:termSetId="c46f7ee8-50c4-42e2-9209-7c6adacde0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SpecificTheme_0" ma:index="29" nillable="true" ma:taxonomy="true" ma:internalName="RepSectionSpecificTheme_0" ma:taxonomyFieldName="RepSectionSpecificTheme" ma:displayName="Vakspecifiek thema" ma:fieldId="{41811730-f000-47c9-8a06-df9868361aab}" ma:sspId="65bb9fad-8ecd-4e58-b951-1b0a685157da" ma:termSetId="d6eaa525-a5d0-4a07-b890-e923374378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_0" ma:index="31" nillable="true" ma:taxonomy="true" ma:internalName="RepSection_0" ma:taxonomyFieldName="RepSection" ma:displayName="Vaksectie" ma:fieldId="{41811730-f000-4881-8daa-6e8dd38b1ab1}" ma:sspId="65bb9fad-8ecd-4e58-b951-1b0a685157da" ma:termSetId="c6f33e55-e762-4fa4-8346-db1fc1809b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reasOfExpertise_0" ma:index="33" nillable="true" ma:taxonomy="true" ma:internalName="RepAreasOfExpertise_0" ma:taxonomyFieldName="RepAreasOfExpertise" ma:displayName="Vakgebied" ma:fieldId="{41811730-f000-41a6-9b8a-29f77b277b4a}" ma:sspId="65bb9fad-8ecd-4e58-b951-1b0a685157da" ma:termSetId="53b2aeb1-af69-41af-ab5c-dcba5f532ad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SubjectContent_0" ma:index="35" nillable="true" ma:taxonomy="true" ma:internalName="RepSubjectContent_0" ma:taxonomyFieldName="RepSubjectContent" ma:displayName="Vakinhoud" ma:fieldId="{41811730-f000-43d1-9a5c-533514ab0582}" ma:sspId="65bb9fad-8ecd-4e58-b951-1b0a685157da" ma:termSetId="3eef768d-4fe2-4c08-af8a-4dfaa4cac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DocumentType_0" ma:index="37" nillable="true" ma:taxonomy="true" ma:internalName="RepDocumentType_0" ma:taxonomyFieldName="RepDocumentType" ma:displayName="Documenttypering" ma:fieldId="{41811730-f000-4c72-b54d-df109a5aaa00}" ma:sspId="65bb9fad-8ecd-4e58-b951-1b0a685157da" ma:termSetId="54bd4068-eea5-4eb8-b4d4-e740f64d998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RelationOtherSloProjects" ma:index="38" nillable="true" ma:displayName="Relatie met andere projecten" ma:internalName="RepRelationOtherSloProjects">
      <xsd:simpleType>
        <xsd:restriction base="dms:Unknown"/>
      </xsd:simpleType>
    </xsd:element>
    <xsd:element name="RepFileFormat_0" ma:index="40" nillable="true" ma:taxonomy="true" ma:internalName="RepFileFormat_0" ma:taxonomyFieldName="RepFileFormat" ma:displayName="Bestandsformaat" ma:fieldId="{41811730-f000-458e-badf-a33146a595e3}" ma:sspId="65bb9fad-8ecd-4e58-b951-1b0a685157da" ma:termSetId="5467ae8d-8919-4592-b5d8-720a7073244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6a2ac-038a-457f-8b58-ec67130d9d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38f83059-1491-4012-b4c3-84f3b7dad14e}" ma:internalName="TaxCatchAll" ma:showField="CatchAllData" ma:web="7106a2ac-038a-457f-8b58-ec67130d9d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pAN xmlns="http://schemas.microsoft.com/sharepoint/v3">false</RepAN>
    <RepSector_0 xmlns="http://schemas.microsoft.com/sharepoint/v3">
      <Terms xmlns="http://schemas.microsoft.com/office/infopath/2007/PartnerControls"/>
    </RepSector_0>
    <RepDocumentType_0 xmlns="http://schemas.microsoft.com/sharepoint/v3">
      <Terms xmlns="http://schemas.microsoft.com/office/infopath/2007/PartnerControls"/>
    </RepDocumentType_0>
    <RepSectionSpecificTheme_0 xmlns="http://schemas.microsoft.com/sharepoint/v3">
      <Terms xmlns="http://schemas.microsoft.com/office/infopath/2007/PartnerControls"/>
    </RepSectionSpecificTheme_0>
    <RepProjectManager xmlns="http://schemas.microsoft.com/sharepoint/v3" xsi:nil="true"/>
    <RepAuthor_0 xmlns="http://schemas.microsoft.com/sharepoint/v3">
      <Terms xmlns="http://schemas.microsoft.com/office/infopath/2007/PartnerControls"/>
    </RepAuthor_0>
    <RepCurricularTheme_0 xmlns="http://schemas.microsoft.com/sharepoint/v3">
      <Terms xmlns="http://schemas.microsoft.com/office/infopath/2007/PartnerControls"/>
    </RepCurricularTheme_0>
    <RepSection_0 xmlns="http://schemas.microsoft.com/sharepoint/v3">
      <Terms xmlns="http://schemas.microsoft.com/office/infopath/2007/PartnerControls"/>
    </RepSection_0>
    <RepSummary xmlns="http://schemas.microsoft.com/sharepoint/v3" xsi:nil="true"/>
    <RepRelationOtherSloProjects xmlns="http://schemas.microsoft.com/sharepoint/v3" xsi:nil="true"/>
    <TaxCatchAll xmlns="7106a2ac-038a-457f-8b58-ec67130d9d6d"/>
    <RepFileFormat_0 xmlns="http://schemas.microsoft.com/sharepoint/v3">
      <Terms xmlns="http://schemas.microsoft.com/office/infopath/2007/PartnerControls"/>
    </RepFileFormat_0>
    <RepYear_0 xmlns="http://schemas.microsoft.com/sharepoint/v3">
      <Terms xmlns="http://schemas.microsoft.com/office/infopath/2007/PartnerControls"/>
    </RepYear_0>
    <RepANNumber xmlns="http://schemas.microsoft.com/sharepoint/v3" xsi:nil="true"/>
    <RepAreasOfExpertise_0 xmlns="http://schemas.microsoft.com/sharepoint/v3">
      <Terms xmlns="http://schemas.microsoft.com/office/infopath/2007/PartnerControls"/>
    </RepAreasOfExpertise_0>
    <RepSubjectContent_0 xmlns="http://schemas.microsoft.com/sharepoint/v3">
      <Terms xmlns="http://schemas.microsoft.com/office/infopath/2007/PartnerControls"/>
    </RepSubjectContent_0>
    <RepIsbn xmlns="http://schemas.microsoft.com/sharepoint/v3" xsi:nil="true"/>
    <RepAuthorInternal xmlns="http://schemas.microsoft.com/sharepoint/v3">
      <UserInfo>
        <DisplayName/>
        <AccountId xsi:nil="true"/>
        <AccountType/>
      </UserInfo>
    </RepAuthorInternal>
    <RepProjectName xmlns="http://schemas.microsoft.com/sharepoint/v3">Passende perspectieven</RepProjectName>
    <RepApaNotation xmlns="http://schemas.microsoft.com/sharepoint/v3" xsi:nil="true"/>
    <_dlc_DocId xmlns="7106a2ac-038a-457f-8b58-ec67130d9d6d">47XQ5P3E4USX-10-2504</_dlc_DocId>
    <_dlc_DocIdUrl xmlns="7106a2ac-038a-457f-8b58-ec67130d9d6d">
      <Url>http://downloads.slo.nl/_layouts/15/DocIdRedir.aspx?ID=47XQ5P3E4USX-10-2504</Url>
      <Description>47XQ5P3E4USX-10-2504</Description>
    </_dlc_DocIdUrl>
  </documentManagement>
</p:properties>
</file>

<file path=customXml/itemProps1.xml><?xml version="1.0" encoding="utf-8"?>
<ds:datastoreItem xmlns:ds="http://schemas.openxmlformats.org/officeDocument/2006/customXml" ds:itemID="{0F77ED0A-57FC-45B4-80A3-91E28FF6B406}"/>
</file>

<file path=customXml/itemProps2.xml><?xml version="1.0" encoding="utf-8"?>
<ds:datastoreItem xmlns:ds="http://schemas.openxmlformats.org/officeDocument/2006/customXml" ds:itemID="{322460E5-7010-4E3F-A2AC-EA46348BF8CB}"/>
</file>

<file path=customXml/itemProps3.xml><?xml version="1.0" encoding="utf-8"?>
<ds:datastoreItem xmlns:ds="http://schemas.openxmlformats.org/officeDocument/2006/customXml" ds:itemID="{B1363F66-CCE9-4DD9-9C4C-D4DBA5A47C79}"/>
</file>

<file path=customXml/itemProps4.xml><?xml version="1.0" encoding="utf-8"?>
<ds:datastoreItem xmlns:ds="http://schemas.openxmlformats.org/officeDocument/2006/customXml" ds:itemID="{7B5E1DEB-0E6D-4177-8AB9-CF33A9B0B45A}"/>
</file>

<file path=docProps/app.xml><?xml version="1.0" encoding="utf-8"?>
<Properties xmlns="http://schemas.openxmlformats.org/officeDocument/2006/extended-properties" xmlns:vt="http://schemas.openxmlformats.org/officeDocument/2006/docPropsVTypes">
  <Template>Presentatie_01_magenta</Template>
  <TotalTime>1014</TotalTime>
  <Words>1392</Words>
  <Application>Microsoft Office PowerPoint</Application>
  <PresentationFormat>Diavoorstelling (4:3)</PresentationFormat>
  <Paragraphs>250</Paragraphs>
  <Slides>23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Presentatie_01_magenta</vt:lpstr>
      <vt:lpstr>PowerPoint-presentatie</vt:lpstr>
      <vt:lpstr>  Overzicht bijeenkomsten  </vt:lpstr>
      <vt:lpstr>Inhoud bijeenkomst 2</vt:lpstr>
      <vt:lpstr>Startopdracht: Op de zeepkist!</vt:lpstr>
      <vt:lpstr>Werken als werkgroep </vt:lpstr>
      <vt:lpstr>Voor wie is Passende Perspectieven bedoeld?</vt:lpstr>
      <vt:lpstr>Doelgroepen en leerroutes</vt:lpstr>
      <vt:lpstr>Een voorbeeld… uitstroom</vt:lpstr>
      <vt:lpstr>    Een voorbeeld: Rekenlestijd</vt:lpstr>
      <vt:lpstr>Keuzes van de werkgroep…</vt:lpstr>
      <vt:lpstr>Beginsituatie bepalen</vt:lpstr>
      <vt:lpstr>PowerPoint-presentatie</vt:lpstr>
      <vt:lpstr>Groepsoverzicht</vt:lpstr>
      <vt:lpstr>Ontwikkelingsperspectief (OPP)</vt:lpstr>
      <vt:lpstr>Opdracht: voorbeeld van een OPP</vt:lpstr>
      <vt:lpstr> Eigen OPP’s bekijken</vt:lpstr>
      <vt:lpstr> Van rekenbehoeften naar leerroutes</vt:lpstr>
      <vt:lpstr>     Vergelijken van leerroutes</vt:lpstr>
      <vt:lpstr>  Toelichting leerroutes</vt:lpstr>
      <vt:lpstr>Opdracht: indeling van leerlingen in routes</vt:lpstr>
      <vt:lpstr>Tussentijdse opdracht:  leerroutes nogmaals bekijken</vt:lpstr>
      <vt:lpstr>Tussentijdse opdracht:  koppeling groepsplan aan leerroutes</vt:lpstr>
      <vt:lpstr>Vragen, reacties en afspraken</vt:lpstr>
    </vt:vector>
  </TitlesOfParts>
  <Company>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Desirée Houkema</dc:creator>
  <cp:lastModifiedBy>Christel Broekmaat</cp:lastModifiedBy>
  <cp:revision>76</cp:revision>
  <cp:lastPrinted>2014-03-19T09:44:50Z</cp:lastPrinted>
  <dcterms:created xsi:type="dcterms:W3CDTF">2013-11-15T10:33:01Z</dcterms:created>
  <dcterms:modified xsi:type="dcterms:W3CDTF">2014-08-11T09:37:34Z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0x010100D2854694664375418C0DFD97ECA4320E</vt:lpwstr>
  </property>
  <property fmtid="{D5CDD505-2E9C-101B-9397-08002B2CF9AE}" pid="3" name="_dlc_DocIdItemGuid">
    <vt:lpwstr>2f9975ba-ae1c-4577-ac7c-32a72e55d3bc</vt:lpwstr>
  </property>
  <property fmtid="{D5CDD505-2E9C-101B-9397-08002B2CF9AE}" pid="4" name="TaxKeyword">
    <vt:lpwstr/>
  </property>
  <property fmtid="{D5CDD505-2E9C-101B-9397-08002B2CF9AE}" pid="5" name="RepAreasOfExpertise">
    <vt:lpwstr/>
  </property>
  <property fmtid="{D5CDD505-2E9C-101B-9397-08002B2CF9AE}" pid="6" name="RepDocumentType">
    <vt:lpwstr/>
  </property>
  <property fmtid="{D5CDD505-2E9C-101B-9397-08002B2CF9AE}" pid="7" name="RepSectionSpecificTheme">
    <vt:lpwstr/>
  </property>
  <property fmtid="{D5CDD505-2E9C-101B-9397-08002B2CF9AE}" pid="8" name="TaxKeywordTaxHTField">
    <vt:lpwstr/>
  </property>
  <property fmtid="{D5CDD505-2E9C-101B-9397-08002B2CF9AE}" pid="9" name="RepCurricularTheme">
    <vt:lpwstr/>
  </property>
  <property fmtid="{D5CDD505-2E9C-101B-9397-08002B2CF9AE}" pid="10" name="RepSection">
    <vt:lpwstr/>
  </property>
  <property fmtid="{D5CDD505-2E9C-101B-9397-08002B2CF9AE}" pid="11" name="RepAuthor">
    <vt:lpwstr/>
  </property>
  <property fmtid="{D5CDD505-2E9C-101B-9397-08002B2CF9AE}" pid="12" name="RepSubjectContent">
    <vt:lpwstr/>
  </property>
  <property fmtid="{D5CDD505-2E9C-101B-9397-08002B2CF9AE}" pid="13" name="RepSector">
    <vt:lpwstr/>
  </property>
  <property fmtid="{D5CDD505-2E9C-101B-9397-08002B2CF9AE}" pid="14" name="RepFileFormat">
    <vt:lpwstr/>
  </property>
  <property fmtid="{D5CDD505-2E9C-101B-9397-08002B2CF9AE}" pid="15" name="RepYear">
    <vt:lpwstr/>
  </property>
</Properties>
</file>