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31" r:id="rId2"/>
    <p:sldId id="335" r:id="rId3"/>
    <p:sldId id="336" r:id="rId4"/>
    <p:sldId id="337" r:id="rId5"/>
    <p:sldId id="338" r:id="rId6"/>
    <p:sldId id="339" r:id="rId7"/>
    <p:sldId id="340" r:id="rId8"/>
    <p:sldId id="341" r:id="rId9"/>
    <p:sldId id="343" r:id="rId10"/>
    <p:sldId id="342"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678"/>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8A306-5EB7-42B0-ABC2-8CB39C1DB2D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70E74BE8-0CCC-4A8E-83DC-4FD4DEEAFE2F}">
      <dgm:prSet phldrT="[Tekst]" custT="1"/>
      <dgm:spPr>
        <a:ln>
          <a:solidFill>
            <a:schemeClr val="accent1"/>
          </a:solidFill>
        </a:ln>
      </dgm:spPr>
      <dgm:t>
        <a:bodyPr/>
        <a:lstStyle/>
        <a:p>
          <a:r>
            <a:rPr lang="nl-NL" sz="1500" noProof="0" dirty="0" smtClean="0"/>
            <a:t>Rachel zit in groep 8. Haar resultaten op het LOVS zijn wisselend. Voor Begrijpend lezen en Studievaardigheden niveau A, Woordenschat niveau B en Technisch lezen en Spelling niveau D/E. Ze heeft een score van 549 op de Cito-eindtoets en gaat naar brugklas havo/vwo. De leerkracht maakt zich echter zorgen of ze havo wel aankan. Rachel heeft dyslexie.</a:t>
          </a:r>
          <a:endParaRPr lang="nl-NL" sz="1500" noProof="0" dirty="0"/>
        </a:p>
      </dgm:t>
    </dgm:pt>
    <dgm:pt modelId="{AA653EC7-DEFF-4DFF-8442-1B373D90F96F}" type="parTrans" cxnId="{17380A87-5F2E-4574-AD59-8DA0FDE402B1}">
      <dgm:prSet/>
      <dgm:spPr/>
      <dgm:t>
        <a:bodyPr/>
        <a:lstStyle/>
        <a:p>
          <a:endParaRPr lang="en-GB"/>
        </a:p>
      </dgm:t>
    </dgm:pt>
    <dgm:pt modelId="{65810DB2-1615-4F28-944E-4C19F49B57E4}" type="sibTrans" cxnId="{17380A87-5F2E-4574-AD59-8DA0FDE402B1}">
      <dgm:prSet/>
      <dgm:spPr/>
      <dgm:t>
        <a:bodyPr/>
        <a:lstStyle/>
        <a:p>
          <a:endParaRPr lang="en-GB"/>
        </a:p>
      </dgm:t>
    </dgm:pt>
    <dgm:pt modelId="{7FC89148-E930-411E-83F9-4C9E107E76A0}">
      <dgm:prSet/>
      <dgm:spPr>
        <a:ln>
          <a:solidFill>
            <a:schemeClr val="accent1"/>
          </a:solidFill>
        </a:ln>
      </dgm:spPr>
      <dgm:t>
        <a:bodyPr/>
        <a:lstStyle/>
        <a:p>
          <a:r>
            <a:rPr lang="nl-NL" altLang="nl-NL" baseline="0" dirty="0" smtClean="0">
              <a:ea typeface="Geneva" pitchFamily="1" charset="-128"/>
              <a:cs typeface="Arial" pitchFamily="34" charset="0"/>
            </a:rPr>
            <a:t>Volgend jaar gaat Max naar het praktijkonderwijs volgen. Eerst wilde Max niet lezen. Maar hij wil vrachtwagenchauffeur worden net als zijn vader. Toen hij het daar met de leraar over had, ging bij Max het knopje om. Daar doet Max het nu voor. Door deze veranderde inzet, gaat het lezen nu beter. Ook spelling gaat beter (...) </a:t>
          </a:r>
          <a:endParaRPr lang="nl-NL" altLang="nl-NL" dirty="0">
            <a:ea typeface="Geneva" pitchFamily="1" charset="-128"/>
            <a:cs typeface="Arial" pitchFamily="34" charset="0"/>
          </a:endParaRPr>
        </a:p>
      </dgm:t>
    </dgm:pt>
    <dgm:pt modelId="{DBC4B439-280B-4DE9-91E9-76E8088ED837}" type="parTrans" cxnId="{E94F9D04-F77C-40A1-A4BD-1BB95A45F553}">
      <dgm:prSet/>
      <dgm:spPr/>
      <dgm:t>
        <a:bodyPr/>
        <a:lstStyle/>
        <a:p>
          <a:endParaRPr lang="en-GB"/>
        </a:p>
      </dgm:t>
    </dgm:pt>
    <dgm:pt modelId="{44A78AB9-6E8A-4FB5-9A9A-36F56770C4F1}" type="sibTrans" cxnId="{E94F9D04-F77C-40A1-A4BD-1BB95A45F553}">
      <dgm:prSet/>
      <dgm:spPr/>
      <dgm:t>
        <a:bodyPr/>
        <a:lstStyle/>
        <a:p>
          <a:endParaRPr lang="en-GB"/>
        </a:p>
      </dgm:t>
    </dgm:pt>
    <dgm:pt modelId="{47F0913A-EB06-4770-A3F9-F0E42C99AE18}">
      <dgm:prSet/>
      <dgm:spPr>
        <a:ln>
          <a:solidFill>
            <a:schemeClr val="accent1"/>
          </a:solidFill>
        </a:ln>
      </dgm:spPr>
      <dgm:t>
        <a:bodyPr/>
        <a:lstStyle/>
        <a:p>
          <a:r>
            <a:rPr lang="nl-NL" altLang="nl-NL" dirty="0" smtClean="0">
              <a:latin typeface="+mn-lt"/>
              <a:ea typeface="Geneva" pitchFamily="1" charset="-128"/>
              <a:cs typeface="David" pitchFamily="34" charset="-79"/>
            </a:rPr>
            <a:t>Paolo is 11 jaar en zit in groep T5/6 van SBO de Ooievaar</a:t>
          </a:r>
          <a:r>
            <a:rPr lang="nl-NL" altLang="nl-NL" baseline="0" dirty="0" smtClean="0">
              <a:latin typeface="+mn-lt"/>
              <a:ea typeface="Geneva" pitchFamily="1" charset="-128"/>
              <a:cs typeface="David" pitchFamily="34" charset="-79"/>
            </a:rPr>
            <a:t> </a:t>
          </a:r>
          <a:r>
            <a:rPr lang="nl-NL" altLang="nl-NL" dirty="0" smtClean="0">
              <a:latin typeface="+mn-lt"/>
              <a:ea typeface="Geneva" pitchFamily="1" charset="-128"/>
              <a:cs typeface="David" pitchFamily="34" charset="-79"/>
            </a:rPr>
            <a:t>bij juffrouw Fatima. Hij heeft PDD-NOS en ADHD. Paolo zegt dat het met taal goed gaat. Toch heeft hij moeite om mij uit te laten praten en mij aan te kijken. Hij zit omgedraaid en zit niet stil. Paolo praat binnensmonds in hele korte onvolledige zinnen met een accent. Hij heeft moeite om bij het onderwerp van het gesprek te blijven</a:t>
          </a:r>
          <a:endParaRPr lang="en-GB" dirty="0"/>
        </a:p>
      </dgm:t>
    </dgm:pt>
    <dgm:pt modelId="{88C47BC8-F72A-4C4A-8E5C-D7CCC8342C0F}" type="parTrans" cxnId="{1AC16767-F06F-40E5-9B13-4E01DB2F19C8}">
      <dgm:prSet/>
      <dgm:spPr/>
      <dgm:t>
        <a:bodyPr/>
        <a:lstStyle/>
        <a:p>
          <a:endParaRPr lang="en-GB"/>
        </a:p>
      </dgm:t>
    </dgm:pt>
    <dgm:pt modelId="{F90626A2-4BED-48A3-B545-F89EDDD04A6D}" type="sibTrans" cxnId="{1AC16767-F06F-40E5-9B13-4E01DB2F19C8}">
      <dgm:prSet/>
      <dgm:spPr/>
      <dgm:t>
        <a:bodyPr/>
        <a:lstStyle/>
        <a:p>
          <a:endParaRPr lang="en-GB"/>
        </a:p>
      </dgm:t>
    </dgm:pt>
    <dgm:pt modelId="{ABA95551-86D1-4E5F-AD32-1041C7F9D53A}" type="pres">
      <dgm:prSet presAssocID="{9DD8A306-5EB7-42B0-ABC2-8CB39C1DB2DC}" presName="Name0" presStyleCnt="0">
        <dgm:presLayoutVars>
          <dgm:dir/>
          <dgm:resizeHandles val="exact"/>
        </dgm:presLayoutVars>
      </dgm:prSet>
      <dgm:spPr/>
      <dgm:t>
        <a:bodyPr/>
        <a:lstStyle/>
        <a:p>
          <a:endParaRPr lang="nl-NL"/>
        </a:p>
      </dgm:t>
    </dgm:pt>
    <dgm:pt modelId="{6CF0B8FC-4FFA-47AC-93B1-2958AFD080EE}" type="pres">
      <dgm:prSet presAssocID="{70E74BE8-0CCC-4A8E-83DC-4FD4DEEAFE2F}" presName="composite" presStyleCnt="0"/>
      <dgm:spPr/>
    </dgm:pt>
    <dgm:pt modelId="{A2DF9139-11FB-4ECF-9EF5-131729184D9B}" type="pres">
      <dgm:prSet presAssocID="{70E74BE8-0CCC-4A8E-83DC-4FD4DEEAFE2F}" presName="rect1" presStyleLbl="trAlignAcc1" presStyleIdx="0" presStyleCnt="3" custScaleX="141141" custScaleY="86679" custLinFactNeighborX="1187" custLinFactNeighborY="15812">
        <dgm:presLayoutVars>
          <dgm:bulletEnabled val="1"/>
        </dgm:presLayoutVars>
      </dgm:prSet>
      <dgm:spPr/>
      <dgm:t>
        <a:bodyPr/>
        <a:lstStyle/>
        <a:p>
          <a:endParaRPr lang="en-GB"/>
        </a:p>
      </dgm:t>
    </dgm:pt>
    <dgm:pt modelId="{0AC27BBB-C9A7-42A5-8C92-CEDF536C64CD}" type="pres">
      <dgm:prSet presAssocID="{70E74BE8-0CCC-4A8E-83DC-4FD4DEEAFE2F}" presName="rect2" presStyleLbl="fgImgPlace1" presStyleIdx="0" presStyleCnt="3" custLinFactNeighborX="-87668" custLinFactNeighborY="1571"/>
      <dgm:spPr>
        <a:noFill/>
      </dgm:spPr>
      <dgm:t>
        <a:bodyPr/>
        <a:lstStyle/>
        <a:p>
          <a:endParaRPr lang="nl-NL"/>
        </a:p>
      </dgm:t>
    </dgm:pt>
    <dgm:pt modelId="{01E60A5D-9FC2-4544-A384-656E8D02F182}" type="pres">
      <dgm:prSet presAssocID="{65810DB2-1615-4F28-944E-4C19F49B57E4}" presName="sibTrans" presStyleCnt="0"/>
      <dgm:spPr/>
    </dgm:pt>
    <dgm:pt modelId="{3EF163AA-811E-4DA0-A0F9-D2FE6A0A71E1}" type="pres">
      <dgm:prSet presAssocID="{7FC89148-E930-411E-83F9-4C9E107E76A0}" presName="composite" presStyleCnt="0"/>
      <dgm:spPr/>
    </dgm:pt>
    <dgm:pt modelId="{01E05670-965C-443D-AB99-E809C4A0D896}" type="pres">
      <dgm:prSet presAssocID="{7FC89148-E930-411E-83F9-4C9E107E76A0}" presName="rect1" presStyleLbl="trAlignAcc1" presStyleIdx="1" presStyleCnt="3" custScaleX="143009" custLinFactNeighborX="629" custLinFactNeighborY="4600">
        <dgm:presLayoutVars>
          <dgm:bulletEnabled val="1"/>
        </dgm:presLayoutVars>
      </dgm:prSet>
      <dgm:spPr/>
      <dgm:t>
        <a:bodyPr/>
        <a:lstStyle/>
        <a:p>
          <a:endParaRPr lang="nl-NL"/>
        </a:p>
      </dgm:t>
    </dgm:pt>
    <dgm:pt modelId="{01204722-3C07-4055-A248-EBBC1EEBBAD1}" type="pres">
      <dgm:prSet presAssocID="{7FC89148-E930-411E-83F9-4C9E107E76A0}" presName="rect2" presStyleLbl="fgImgPlace1" presStyleIdx="1" presStyleCnt="3" custLinFactNeighborX="-90025" custLinFactNeighborY="4496"/>
      <dgm:spPr>
        <a:noFill/>
      </dgm:spPr>
      <dgm:t>
        <a:bodyPr/>
        <a:lstStyle/>
        <a:p>
          <a:endParaRPr lang="nl-NL"/>
        </a:p>
      </dgm:t>
    </dgm:pt>
    <dgm:pt modelId="{7BDDE735-476E-41F1-B60E-3574976EDC21}" type="pres">
      <dgm:prSet presAssocID="{44A78AB9-6E8A-4FB5-9A9A-36F56770C4F1}" presName="sibTrans" presStyleCnt="0"/>
      <dgm:spPr/>
    </dgm:pt>
    <dgm:pt modelId="{34EC71B0-0335-4411-A8DF-B888D37EDEDA}" type="pres">
      <dgm:prSet presAssocID="{47F0913A-EB06-4770-A3F9-F0E42C99AE18}" presName="composite" presStyleCnt="0"/>
      <dgm:spPr/>
    </dgm:pt>
    <dgm:pt modelId="{1FF728C4-F904-4A09-89DD-863864545287}" type="pres">
      <dgm:prSet presAssocID="{47F0913A-EB06-4770-A3F9-F0E42C99AE18}" presName="rect1" presStyleLbl="trAlignAcc1" presStyleIdx="2" presStyleCnt="3" custScaleX="138230">
        <dgm:presLayoutVars>
          <dgm:bulletEnabled val="1"/>
        </dgm:presLayoutVars>
      </dgm:prSet>
      <dgm:spPr/>
      <dgm:t>
        <a:bodyPr/>
        <a:lstStyle/>
        <a:p>
          <a:endParaRPr lang="nl-NL"/>
        </a:p>
      </dgm:t>
    </dgm:pt>
    <dgm:pt modelId="{E8E42F7C-F3A2-4A6A-8E76-C8E5FD8AA716}" type="pres">
      <dgm:prSet presAssocID="{47F0913A-EB06-4770-A3F9-F0E42C99AE18}" presName="rect2" presStyleLbl="fgImgPlace1" presStyleIdx="2" presStyleCnt="3" custLinFactNeighborX="-90025" custLinFactNeighborY="2834"/>
      <dgm:spPr>
        <a:noFill/>
      </dgm:spPr>
      <dgm:t>
        <a:bodyPr/>
        <a:lstStyle/>
        <a:p>
          <a:endParaRPr lang="nl-NL"/>
        </a:p>
      </dgm:t>
    </dgm:pt>
  </dgm:ptLst>
  <dgm:cxnLst>
    <dgm:cxn modelId="{77645BB8-0819-463F-9521-EF5A31E275D3}" type="presOf" srcId="{7FC89148-E930-411E-83F9-4C9E107E76A0}" destId="{01E05670-965C-443D-AB99-E809C4A0D896}" srcOrd="0" destOrd="0" presId="urn:microsoft.com/office/officeart/2008/layout/PictureStrips"/>
    <dgm:cxn modelId="{1DD49C34-5826-4641-8C20-FC6DFE7207E6}" type="presOf" srcId="{70E74BE8-0CCC-4A8E-83DC-4FD4DEEAFE2F}" destId="{A2DF9139-11FB-4ECF-9EF5-131729184D9B}" srcOrd="0" destOrd="0" presId="urn:microsoft.com/office/officeart/2008/layout/PictureStrips"/>
    <dgm:cxn modelId="{17380A87-5F2E-4574-AD59-8DA0FDE402B1}" srcId="{9DD8A306-5EB7-42B0-ABC2-8CB39C1DB2DC}" destId="{70E74BE8-0CCC-4A8E-83DC-4FD4DEEAFE2F}" srcOrd="0" destOrd="0" parTransId="{AA653EC7-DEFF-4DFF-8442-1B373D90F96F}" sibTransId="{65810DB2-1615-4F28-944E-4C19F49B57E4}"/>
    <dgm:cxn modelId="{4765A0FF-3F26-49D2-A3D4-32C9061FA32F}" type="presOf" srcId="{9DD8A306-5EB7-42B0-ABC2-8CB39C1DB2DC}" destId="{ABA95551-86D1-4E5F-AD32-1041C7F9D53A}" srcOrd="0" destOrd="0" presId="urn:microsoft.com/office/officeart/2008/layout/PictureStrips"/>
    <dgm:cxn modelId="{1AC16767-F06F-40E5-9B13-4E01DB2F19C8}" srcId="{9DD8A306-5EB7-42B0-ABC2-8CB39C1DB2DC}" destId="{47F0913A-EB06-4770-A3F9-F0E42C99AE18}" srcOrd="2" destOrd="0" parTransId="{88C47BC8-F72A-4C4A-8E5C-D7CCC8342C0F}" sibTransId="{F90626A2-4BED-48A3-B545-F89EDDD04A6D}"/>
    <dgm:cxn modelId="{E94F9D04-F77C-40A1-A4BD-1BB95A45F553}" srcId="{9DD8A306-5EB7-42B0-ABC2-8CB39C1DB2DC}" destId="{7FC89148-E930-411E-83F9-4C9E107E76A0}" srcOrd="1" destOrd="0" parTransId="{DBC4B439-280B-4DE9-91E9-76E8088ED837}" sibTransId="{44A78AB9-6E8A-4FB5-9A9A-36F56770C4F1}"/>
    <dgm:cxn modelId="{6A9D5558-7571-45D3-8BA9-4BB00462B645}" type="presOf" srcId="{47F0913A-EB06-4770-A3F9-F0E42C99AE18}" destId="{1FF728C4-F904-4A09-89DD-863864545287}" srcOrd="0" destOrd="0" presId="urn:microsoft.com/office/officeart/2008/layout/PictureStrips"/>
    <dgm:cxn modelId="{31F28EEE-B03E-4D2F-BCB8-28E00D665A79}" type="presParOf" srcId="{ABA95551-86D1-4E5F-AD32-1041C7F9D53A}" destId="{6CF0B8FC-4FFA-47AC-93B1-2958AFD080EE}" srcOrd="0" destOrd="0" presId="urn:microsoft.com/office/officeart/2008/layout/PictureStrips"/>
    <dgm:cxn modelId="{10E625D8-53E5-463E-894C-737E54057E09}" type="presParOf" srcId="{6CF0B8FC-4FFA-47AC-93B1-2958AFD080EE}" destId="{A2DF9139-11FB-4ECF-9EF5-131729184D9B}" srcOrd="0" destOrd="0" presId="urn:microsoft.com/office/officeart/2008/layout/PictureStrips"/>
    <dgm:cxn modelId="{F2FB371E-1628-4EF4-A0FF-5143728E8445}" type="presParOf" srcId="{6CF0B8FC-4FFA-47AC-93B1-2958AFD080EE}" destId="{0AC27BBB-C9A7-42A5-8C92-CEDF536C64CD}" srcOrd="1" destOrd="0" presId="urn:microsoft.com/office/officeart/2008/layout/PictureStrips"/>
    <dgm:cxn modelId="{F60DE50F-E409-4805-991F-FC10991081D4}" type="presParOf" srcId="{ABA95551-86D1-4E5F-AD32-1041C7F9D53A}" destId="{01E60A5D-9FC2-4544-A384-656E8D02F182}" srcOrd="1" destOrd="0" presId="urn:microsoft.com/office/officeart/2008/layout/PictureStrips"/>
    <dgm:cxn modelId="{9AB6FEF3-E9A5-4343-B183-A14F4C914B46}" type="presParOf" srcId="{ABA95551-86D1-4E5F-AD32-1041C7F9D53A}" destId="{3EF163AA-811E-4DA0-A0F9-D2FE6A0A71E1}" srcOrd="2" destOrd="0" presId="urn:microsoft.com/office/officeart/2008/layout/PictureStrips"/>
    <dgm:cxn modelId="{800E123F-BFE7-451C-BE72-4B04BA08719B}" type="presParOf" srcId="{3EF163AA-811E-4DA0-A0F9-D2FE6A0A71E1}" destId="{01E05670-965C-443D-AB99-E809C4A0D896}" srcOrd="0" destOrd="0" presId="urn:microsoft.com/office/officeart/2008/layout/PictureStrips"/>
    <dgm:cxn modelId="{9806AF32-A10A-4D92-91E8-A8FEE9B423D3}" type="presParOf" srcId="{3EF163AA-811E-4DA0-A0F9-D2FE6A0A71E1}" destId="{01204722-3C07-4055-A248-EBBC1EEBBAD1}" srcOrd="1" destOrd="0" presId="urn:microsoft.com/office/officeart/2008/layout/PictureStrips"/>
    <dgm:cxn modelId="{4FAAA1F3-7ACF-4A43-8A0F-3F988AB4484C}" type="presParOf" srcId="{ABA95551-86D1-4E5F-AD32-1041C7F9D53A}" destId="{7BDDE735-476E-41F1-B60E-3574976EDC21}" srcOrd="3" destOrd="0" presId="urn:microsoft.com/office/officeart/2008/layout/PictureStrips"/>
    <dgm:cxn modelId="{29125991-6A35-4EE3-8FDC-870457BA4219}" type="presParOf" srcId="{ABA95551-86D1-4E5F-AD32-1041C7F9D53A}" destId="{34EC71B0-0335-4411-A8DF-B888D37EDEDA}" srcOrd="4" destOrd="0" presId="urn:microsoft.com/office/officeart/2008/layout/PictureStrips"/>
    <dgm:cxn modelId="{2F608B38-4839-4CDA-81F8-214201BCC56C}" type="presParOf" srcId="{34EC71B0-0335-4411-A8DF-B888D37EDEDA}" destId="{1FF728C4-F904-4A09-89DD-863864545287}" srcOrd="0" destOrd="0" presId="urn:microsoft.com/office/officeart/2008/layout/PictureStrips"/>
    <dgm:cxn modelId="{D8D76FD2-201E-4BEE-AE7C-09585F45CE72}" type="presParOf" srcId="{34EC71B0-0335-4411-A8DF-B888D37EDEDA}" destId="{E8E42F7C-F3A2-4A6A-8E76-C8E5FD8AA71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F9139-11FB-4ECF-9EF5-131729184D9B}">
      <dsp:nvSpPr>
        <dsp:cNvPr id="0" name=""/>
        <dsp:cNvSpPr/>
      </dsp:nvSpPr>
      <dsp:spPr>
        <a:xfrm>
          <a:off x="721599" y="778128"/>
          <a:ext cx="7101179" cy="1362828"/>
        </a:xfrm>
        <a:prstGeom prst="rect">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951" tIns="57150" rIns="57150" bIns="57150" numCol="1" spcCol="1270" anchor="ctr" anchorCtr="0">
          <a:noAutofit/>
        </a:bodyPr>
        <a:lstStyle/>
        <a:p>
          <a:pPr lvl="0" algn="l" defTabSz="666750">
            <a:lnSpc>
              <a:spcPct val="90000"/>
            </a:lnSpc>
            <a:spcBef>
              <a:spcPct val="0"/>
            </a:spcBef>
            <a:spcAft>
              <a:spcPct val="35000"/>
            </a:spcAft>
          </a:pPr>
          <a:r>
            <a:rPr lang="nl-NL" sz="1500" kern="1200" noProof="0" dirty="0" smtClean="0"/>
            <a:t>Rachel zit in groep 8. Haar resultaten op het LOVS zijn wisselend. Voor Begrijpend lezen en Studievaardigheden niveau A, Woordenschat niveau B en Technisch lezen en Spelling niveau D/E. Ze heeft een score van 549 op de Cito-eindtoets en gaat naar brugklas havo/vwo. De leerkracht maakt zich echter zorgen of ze havo wel aankan. Rachel heeft dyslexie.</a:t>
          </a:r>
          <a:endParaRPr lang="nl-NL" sz="1500" kern="1200" noProof="0" dirty="0"/>
        </a:p>
      </dsp:txBody>
      <dsp:txXfrm>
        <a:off x="721599" y="778128"/>
        <a:ext cx="7101179" cy="1362828"/>
      </dsp:txXfrm>
    </dsp:sp>
    <dsp:sp modelId="{0AC27BBB-C9A7-42A5-8C92-CEDF536C64CD}">
      <dsp:nvSpPr>
        <dsp:cNvPr id="0" name=""/>
        <dsp:cNvSpPr/>
      </dsp:nvSpPr>
      <dsp:spPr>
        <a:xfrm>
          <a:off x="522333" y="223629"/>
          <a:ext cx="1100589" cy="165088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5670-965C-443D-AB99-E809C4A0D896}">
      <dsp:nvSpPr>
        <dsp:cNvPr id="0" name=""/>
        <dsp:cNvSpPr/>
      </dsp:nvSpPr>
      <dsp:spPr>
        <a:xfrm>
          <a:off x="646532" y="2371717"/>
          <a:ext cx="7195163" cy="1572270"/>
        </a:xfrm>
        <a:prstGeom prst="rect">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951" tIns="60960" rIns="60960" bIns="60960" numCol="1" spcCol="1270" anchor="ctr" anchorCtr="0">
          <a:noAutofit/>
        </a:bodyPr>
        <a:lstStyle/>
        <a:p>
          <a:pPr lvl="0" algn="l" defTabSz="711200">
            <a:lnSpc>
              <a:spcPct val="90000"/>
            </a:lnSpc>
            <a:spcBef>
              <a:spcPct val="0"/>
            </a:spcBef>
            <a:spcAft>
              <a:spcPct val="35000"/>
            </a:spcAft>
          </a:pPr>
          <a:r>
            <a:rPr lang="nl-NL" altLang="nl-NL" sz="1600" kern="1200" baseline="0" dirty="0" smtClean="0">
              <a:ea typeface="Geneva" pitchFamily="1" charset="-128"/>
              <a:cs typeface="Arial" pitchFamily="34" charset="0"/>
            </a:rPr>
            <a:t>Volgend jaar gaat Max naar het praktijkonderwijs volgen. Eerst wilde Max niet lezen. Maar hij wil vrachtwagenchauffeur worden net als zijn vader. Toen hij het daar met de leraar over had, ging bij Max het knopje om. Daar doet Max het nu voor. Door deze veranderde inzet, gaat het lezen nu beter. Ook spelling gaat beter (...) </a:t>
          </a:r>
          <a:endParaRPr lang="nl-NL" altLang="nl-NL" sz="1600" kern="1200" dirty="0">
            <a:ea typeface="Geneva" pitchFamily="1" charset="-128"/>
            <a:cs typeface="Arial" pitchFamily="34" charset="0"/>
          </a:endParaRPr>
        </a:p>
      </dsp:txBody>
      <dsp:txXfrm>
        <a:off x="646532" y="2371717"/>
        <a:ext cx="7195163" cy="1572270"/>
      </dsp:txXfrm>
    </dsp:sp>
    <dsp:sp modelId="{01204722-3C07-4055-A248-EBBC1EEBBAD1}">
      <dsp:nvSpPr>
        <dsp:cNvPr id="0" name=""/>
        <dsp:cNvSpPr/>
      </dsp:nvSpPr>
      <dsp:spPr>
        <a:xfrm>
          <a:off x="496392" y="2146510"/>
          <a:ext cx="1100589" cy="165088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728C4-F904-4A09-89DD-863864545287}">
      <dsp:nvSpPr>
        <dsp:cNvPr id="0" name=""/>
        <dsp:cNvSpPr/>
      </dsp:nvSpPr>
      <dsp:spPr>
        <a:xfrm>
          <a:off x="735108" y="4278707"/>
          <a:ext cx="6954719" cy="1572270"/>
        </a:xfrm>
        <a:prstGeom prst="rect">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951" tIns="60960" rIns="60960" bIns="60960" numCol="1" spcCol="1270" anchor="ctr" anchorCtr="0">
          <a:noAutofit/>
        </a:bodyPr>
        <a:lstStyle/>
        <a:p>
          <a:pPr lvl="0" algn="l" defTabSz="711200">
            <a:lnSpc>
              <a:spcPct val="90000"/>
            </a:lnSpc>
            <a:spcBef>
              <a:spcPct val="0"/>
            </a:spcBef>
            <a:spcAft>
              <a:spcPct val="35000"/>
            </a:spcAft>
          </a:pPr>
          <a:r>
            <a:rPr lang="nl-NL" altLang="nl-NL" sz="1600" kern="1200" dirty="0" smtClean="0">
              <a:latin typeface="+mn-lt"/>
              <a:ea typeface="Geneva" pitchFamily="1" charset="-128"/>
              <a:cs typeface="David" pitchFamily="34" charset="-79"/>
            </a:rPr>
            <a:t>Paolo is 11 jaar en zit in groep T5/6 van SBO de Ooievaar</a:t>
          </a:r>
          <a:r>
            <a:rPr lang="nl-NL" altLang="nl-NL" sz="1600" kern="1200" baseline="0" dirty="0" smtClean="0">
              <a:latin typeface="+mn-lt"/>
              <a:ea typeface="Geneva" pitchFamily="1" charset="-128"/>
              <a:cs typeface="David" pitchFamily="34" charset="-79"/>
            </a:rPr>
            <a:t> </a:t>
          </a:r>
          <a:r>
            <a:rPr lang="nl-NL" altLang="nl-NL" sz="1600" kern="1200" dirty="0" smtClean="0">
              <a:latin typeface="+mn-lt"/>
              <a:ea typeface="Geneva" pitchFamily="1" charset="-128"/>
              <a:cs typeface="David" pitchFamily="34" charset="-79"/>
            </a:rPr>
            <a:t>bij juffrouw Fatima. Hij heeft PDD-NOS en ADHD. Paolo zegt dat het met taal goed gaat. Toch heeft hij moeite om mij uit te laten praten en mij aan te kijken. Hij zit omgedraaid en zit niet stil. Paolo praat binnensmonds in hele korte onvolledige zinnen met een accent. Hij heeft moeite om bij het onderwerp van het gesprek te blijven</a:t>
          </a:r>
          <a:endParaRPr lang="en-GB" sz="1600" kern="1200" dirty="0"/>
        </a:p>
      </dsp:txBody>
      <dsp:txXfrm>
        <a:off x="735108" y="4278707"/>
        <a:ext cx="6954719" cy="1572270"/>
      </dsp:txXfrm>
    </dsp:sp>
    <dsp:sp modelId="{E8E42F7C-F3A2-4A6A-8E76-C8E5FD8AA716}">
      <dsp:nvSpPr>
        <dsp:cNvPr id="0" name=""/>
        <dsp:cNvSpPr/>
      </dsp:nvSpPr>
      <dsp:spPr>
        <a:xfrm>
          <a:off x="496392" y="4098387"/>
          <a:ext cx="1100589" cy="165088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9-9-2014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leerroute bestaat uit een beschrijving van doelen gekoppeld aan benodigde</a:t>
            </a:r>
            <a:r>
              <a:rPr lang="nl-NL" baseline="0" dirty="0" smtClean="0"/>
              <a:t> taal</a:t>
            </a:r>
            <a:r>
              <a:rPr lang="nl-NL" dirty="0" smtClean="0"/>
              <a:t>vaardigheden, te weten: begrijpen, samenvatten, interpreteren, evalueren. Dit zijn vaardigheden in oplopende</a:t>
            </a:r>
            <a:r>
              <a:rPr lang="nl-NL" baseline="0" dirty="0" smtClean="0"/>
              <a:t> complexiteit. Doelen rondom evalueren zijn moeilijker dan die van samenvatten. </a:t>
            </a:r>
          </a:p>
          <a:p>
            <a:endParaRPr lang="nl-NL" baseline="0" dirty="0" smtClean="0"/>
          </a:p>
          <a:p>
            <a:r>
              <a:rPr lang="nl-NL" baseline="0" dirty="0" smtClean="0"/>
              <a:t>Een leerroute is opgedeeld in leerjaren. Ook dat onderscheid kent een opbouw: doelen in leerjaren groep 5/6 zijn moeilijker dan die uit andere leerjaren en borduren voort op doelen uit eerdere leerjaren (cumulatief). Vanaf groep 5/6 wordt meestal pas een leerroute gekozen en zijn vooral de doelen uit die leerjaren relevant. Maar het kan zijn dat de leerling vastloopt in die doelen, dan kan worden teruggegrepen op doelen uit eerdere leerjaren. </a:t>
            </a:r>
          </a:p>
          <a:p>
            <a:r>
              <a:rPr lang="nl-NL" baseline="0" dirty="0" smtClean="0"/>
              <a:t>Het is niet de bedoeling dat deze doelen uit eerdere leerjaren wordt gebruikt om leerlingen in de leerjaren 1-2, 3-4 te plaatsen in een leerroute. Deze leerlingen zijn nog te jong om in een leerroute te plaatsen, zij zullen nog veel baat hebben bij het reguliere aanbod om ze een stapje verder te helpen (uitzonderingen daargelaten). Vanaf groep 5/6 kan het plaatsen in een leerroute wel en is de informatie uit eerdere leerjaren van belang om daarop te kunnen teruggrijpen en om de doorgaande lijn in de opbouw van het domein te zien.</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20</a:t>
            </a:fld>
            <a:endParaRPr lang="en-US" dirty="0"/>
          </a:p>
        </p:txBody>
      </p:sp>
    </p:spTree>
    <p:extLst>
      <p:ext uri="{BB962C8B-B14F-4D97-AF65-F5344CB8AC3E}">
        <p14:creationId xmlns:p14="http://schemas.microsoft.com/office/powerpoint/2010/main" val="284595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Leerroute 2 streeft in principe naar 1F,</a:t>
            </a:r>
            <a:r>
              <a:rPr lang="nl-NL" baseline="0" dirty="0" smtClean="0"/>
              <a:t> met grotendeels dezelfde doelen. Het geeft daarbij een prioritering aan, door het onderscheid te maken naar dikgedrukte doelen en niet dikgedrukte doelen. Doelen die dikgedrukt zijn, moeten zeker beheerst worden en zullen dus als eerste gekozen kunnen worden om een passend onderwijsaanbod samen te stellen. Ook zijn de complexiteit van de doelen, contexten en soorten teksten verschillend met leerroute 1.</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21</a:t>
            </a:fld>
            <a:endParaRPr lang="en-US" dirty="0"/>
          </a:p>
        </p:txBody>
      </p:sp>
    </p:spTree>
    <p:extLst>
      <p:ext uri="{BB962C8B-B14F-4D97-AF65-F5344CB8AC3E}">
        <p14:creationId xmlns:p14="http://schemas.microsoft.com/office/powerpoint/2010/main" val="254046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Leerroute 3 streeft op onderdelen naar 1F. De doelen die een functionele waarde hebben,</a:t>
            </a:r>
            <a:r>
              <a:rPr lang="nl-NL" baseline="0" dirty="0" smtClean="0"/>
              <a:t> zijn overgenomen in deze leerroute. De meer cognitieve doelen zijn weggelaten. Het is van belang dat deze leerlingen, die zich voorbereiden op het praktijkonderwijs, vooral die doelen aangeboden krijgen waar zij in het vervolgonderwijs en in de maatschappij het meest aan hebben (functionele redzaamheid).</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22</a:t>
            </a:fld>
            <a:endParaRPr lang="en-US" dirty="0"/>
          </a:p>
        </p:txBody>
      </p:sp>
    </p:spTree>
    <p:extLst>
      <p:ext uri="{BB962C8B-B14F-4D97-AF65-F5344CB8AC3E}">
        <p14:creationId xmlns:p14="http://schemas.microsoft.com/office/powerpoint/2010/main" val="39580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de leerroutes over elkaar heen legt, zie je dat ze van elkaar verschillen. </a:t>
            </a:r>
            <a:r>
              <a:rPr lang="nl-NL" baseline="0" dirty="0" smtClean="0"/>
              <a:t>Elke leerroute kent zijn eigen kleur. </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23</a:t>
            </a:fld>
            <a:endParaRPr lang="en-US" dirty="0"/>
          </a:p>
        </p:txBody>
      </p:sp>
    </p:spTree>
    <p:extLst>
      <p:ext uri="{BB962C8B-B14F-4D97-AF65-F5344CB8AC3E}">
        <p14:creationId xmlns:p14="http://schemas.microsoft.com/office/powerpoint/2010/main" val="186100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3</a:t>
            </a:fld>
            <a:endParaRPr lang="en-US" altLang="nl-NL" sz="1200" baseline="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0D07F740-DBE4-4724-8474-0A94CCBF32BD}" type="slidenum">
              <a:rPr lang="en-US" altLang="nl-NL" sz="1200" baseline="0" smtClean="0">
                <a:ea typeface="Osaka"/>
                <a:cs typeface="Osaka"/>
              </a:rPr>
              <a:pPr/>
              <a:t>5</a:t>
            </a:fld>
            <a:endParaRPr lang="en-US" altLang="nl-NL" sz="1200" baseline="0" dirty="0" smtClean="0">
              <a:ea typeface="Osaka"/>
              <a:cs typeface="Osaka"/>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smtClean="0">
                <a:latin typeface="Arial" pitchFamily="34" charset="0"/>
              </a:rPr>
              <a:t>In het referentiekader taal en rekenen staan doelen geformuleerd, die leerlingen zouden moeten beheersen op 12, 16- en 18-jarige leeftijd. Het doel van het referentiekader is een algemene niveauverhoging op het gebied van taal en rekenen. Daarnaast wil men met een gemeenschappelijk referentiekader van basisonderwijs tot hoger onderwijs dat er doorlopende leerlijnen ontstaan en dat programma's van de verschillende schooltypes beter op elkaar aansluiten. Het referentiekader maakt onderscheid in twee soorten referentieniveaus, namelijk een fundamenteel (minimum)niveau uitgewerkt in F-doelen en een streef (basis)niveau, uitgewerkt in S-doelen. Het fundamentele niveau is een minimumniveau, gericht op basale kennis en inzichten en heeft een toepassingsgerichte benadering van taal. Het functioneel gebruiken van kennis en vaardigheden staat voorop.</a:t>
            </a:r>
          </a:p>
          <a:p>
            <a:pPr eaLnBrk="1" hangingPunct="1"/>
            <a:endParaRPr lang="en-US" altLang="nl-NL"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baseline="-25000">
                <a:solidFill>
                  <a:schemeClr val="tx1"/>
                </a:solidFill>
                <a:latin typeface="Arial" pitchFamily="34" charset="0"/>
                <a:ea typeface="Geneva" pitchFamily="1" charset="-128"/>
              </a:defRPr>
            </a:lvl1pPr>
            <a:lvl2pPr marL="742950" indent="-285750" defTabSz="952500">
              <a:defRPr sz="2400" baseline="-25000">
                <a:solidFill>
                  <a:schemeClr val="tx1"/>
                </a:solidFill>
                <a:latin typeface="Arial" pitchFamily="34" charset="0"/>
                <a:ea typeface="Geneva" pitchFamily="1" charset="-128"/>
              </a:defRPr>
            </a:lvl2pPr>
            <a:lvl3pPr marL="1143000" indent="-228600" defTabSz="952500">
              <a:defRPr sz="2400" baseline="-25000">
                <a:solidFill>
                  <a:schemeClr val="tx1"/>
                </a:solidFill>
                <a:latin typeface="Arial" pitchFamily="34" charset="0"/>
                <a:ea typeface="Geneva" pitchFamily="1" charset="-128"/>
              </a:defRPr>
            </a:lvl3pPr>
            <a:lvl4pPr marL="1600200" indent="-228600" defTabSz="952500">
              <a:defRPr sz="2400" baseline="-25000">
                <a:solidFill>
                  <a:schemeClr val="tx1"/>
                </a:solidFill>
                <a:latin typeface="Arial" pitchFamily="34" charset="0"/>
                <a:ea typeface="Geneva" pitchFamily="1" charset="-128"/>
              </a:defRPr>
            </a:lvl4pPr>
            <a:lvl5pPr marL="2057400" indent="-228600" defTabSz="952500">
              <a:defRPr sz="2400" baseline="-25000">
                <a:solidFill>
                  <a:schemeClr val="tx1"/>
                </a:solidFill>
                <a:latin typeface="Arial" pitchFamily="34" charset="0"/>
                <a:ea typeface="Geneva" pitchFamily="1" charset="-128"/>
              </a:defRPr>
            </a:lvl5pPr>
            <a:lvl6pPr marL="25146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903E87F-6E7F-45E5-8533-24AB150958F7}" type="slidenum">
              <a:rPr lang="en-US" altLang="nl-NL" sz="1200" baseline="0" smtClean="0">
                <a:ea typeface="Osaka"/>
                <a:cs typeface="Osaka"/>
              </a:rPr>
              <a:pPr/>
              <a:t>6</a:t>
            </a:fld>
            <a:endParaRPr lang="en-US" altLang="nl-NL" sz="1200" baseline="0" dirty="0" smtClean="0">
              <a:ea typeface="Osaka"/>
              <a:cs typeface="Osaka"/>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smtClean="0">
                <a:latin typeface="Arial" pitchFamily="34" charset="0"/>
              </a:rPr>
              <a:t>De referentieniveaus uit het referentiekader zijn ook voor leerlingen met specifieke onderwijsbehoeften het uitgangspunt. Er zijn echter leerlingen die, ondanks de inspanningen van de school, de referentieniveaus niet halen op het moment dat het van hen wordt verwacht. Dan kan het nodig zijn  om keuzes te maken. Bijvoorbeeld voor die leerlingen waarvoor een ontwikkelingsperspectief is vastgesteld en waar de school nu voor de vraag staat wat een passend aanbod is voor deze leerling. </a:t>
            </a:r>
          </a:p>
          <a:p>
            <a:pPr eaLnBrk="1" hangingPunct="1"/>
            <a:endParaRPr lang="nl-NL" altLang="nl-NL"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Het project Passende Perspectieven ondersteunt interne begeleiders (IB-ers), taal- of taalcoördinatoren en leerkrachten bij het maken van (inhoudelijke) keuzes, zodat leerlingen die referentieniveau 1F naar verwachting niet halen op 12-jarige leeftijd, een onderwijsaanbod krijgen dat past bij hun ontwikkelingsperspectief. Zo kan de school werken aan landelijke, hoge doelen, maar wel op die onderdelen die perspectief bieden voor deze leerlingen. Leerlingen die referentieniveau 1F niet halen, zitten zowel in het regulier als in het speciaal (basis) onderwijs. </a:t>
            </a:r>
          </a:p>
          <a:p>
            <a:pPr eaLnBrk="1" hangingPunct="1"/>
            <a:r>
              <a:rPr lang="nl-NL" altLang="nl-NL" dirty="0" smtClean="0">
                <a:solidFill>
                  <a:srgbClr val="0000FF"/>
                </a:solidFill>
                <a:latin typeface="Arial" pitchFamily="34" charset="0"/>
              </a:rPr>
              <a:t>Leerlingen met een zml of zml-mg indicatie hoeven 1F niet te halen, maar het is natuurlijk niet verboden de doelen wel na te streven. </a:t>
            </a:r>
            <a:endParaRPr lang="nl-NL" altLang="nl-NL" dirty="0" smtClean="0">
              <a:latin typeface="Arial" pitchFamily="34" charset="0"/>
            </a:endParaRPr>
          </a:p>
        </p:txBody>
      </p:sp>
      <p:sp>
        <p:nvSpPr>
          <p:cNvPr id="4403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baseline="-25000">
                <a:solidFill>
                  <a:schemeClr val="tx1"/>
                </a:solidFill>
                <a:latin typeface="Arial" pitchFamily="34" charset="0"/>
                <a:ea typeface="Geneva" pitchFamily="1" charset="-128"/>
              </a:defRPr>
            </a:lvl1pPr>
            <a:lvl2pPr marL="742950" indent="-285750" defTabSz="954088">
              <a:defRPr sz="2400" baseline="-25000">
                <a:solidFill>
                  <a:schemeClr val="tx1"/>
                </a:solidFill>
                <a:latin typeface="Arial" pitchFamily="34" charset="0"/>
                <a:ea typeface="Geneva" pitchFamily="1" charset="-128"/>
              </a:defRPr>
            </a:lvl2pPr>
            <a:lvl3pPr marL="1143000" indent="-228600" defTabSz="954088">
              <a:defRPr sz="2400" baseline="-25000">
                <a:solidFill>
                  <a:schemeClr val="tx1"/>
                </a:solidFill>
                <a:latin typeface="Arial" pitchFamily="34" charset="0"/>
                <a:ea typeface="Geneva" pitchFamily="1" charset="-128"/>
              </a:defRPr>
            </a:lvl3pPr>
            <a:lvl4pPr marL="1600200" indent="-228600" defTabSz="954088">
              <a:defRPr sz="2400" baseline="-25000">
                <a:solidFill>
                  <a:schemeClr val="tx1"/>
                </a:solidFill>
                <a:latin typeface="Arial" pitchFamily="34" charset="0"/>
                <a:ea typeface="Geneva" pitchFamily="1" charset="-128"/>
              </a:defRPr>
            </a:lvl4pPr>
            <a:lvl5pPr marL="2057400" indent="-228600" defTabSz="954088">
              <a:defRPr sz="2400" baseline="-25000">
                <a:solidFill>
                  <a:schemeClr val="tx1"/>
                </a:solidFill>
                <a:latin typeface="Arial" pitchFamily="34" charset="0"/>
                <a:ea typeface="Geneva" pitchFamily="1" charset="-128"/>
              </a:defRPr>
            </a:lvl5pPr>
            <a:lvl6pPr marL="25146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E1FC0032-1052-4257-8291-731234AA99E2}" type="slidenum">
              <a:rPr lang="en-US" altLang="nl-NL" sz="1200" baseline="0" smtClean="0">
                <a:ea typeface="Osaka"/>
                <a:cs typeface="Osaka"/>
              </a:rPr>
              <a:pPr/>
              <a:t>7</a:t>
            </a:fld>
            <a:endParaRPr lang="en-US" altLang="nl-NL" sz="1200" baseline="0" dirty="0" smtClean="0">
              <a:ea typeface="Osaka"/>
              <a:cs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Leerlingen die achterblijven bij de verwachtingen krijgen doorgaans eerst een intensief programma aangeboden dat ertoe zou moeten leiden dat de aansluiting bij de groep behouden blijft. Ook remedial teaching behoort tot de ingrediënten van een intensiever programma. </a:t>
            </a:r>
          </a:p>
          <a:p>
            <a:r>
              <a:rPr lang="nl-NL" altLang="nl-NL" dirty="0" smtClean="0">
                <a:latin typeface="Arial" pitchFamily="34" charset="0"/>
              </a:rPr>
              <a:t>Soms is de reden dat een leerling achterblijft het feit dat hij niet de juiste hulpmiddelen op het juiste moment krijgt aangeboden.</a:t>
            </a:r>
          </a:p>
          <a:p>
            <a:r>
              <a:rPr lang="nl-NL" altLang="nl-NL" dirty="0" smtClean="0">
                <a:latin typeface="Arial" pitchFamily="34" charset="0"/>
              </a:rPr>
              <a:t>Toch is het zo dat soms keuzes in aanbod (doelen) nodig zijn om de leerling verder te helpen. De beschikbare hoeveelheid onderwijstijd afgezet tegen de vorderingen van de leerling noopt soms te het maken van keuzes. Functionaliteit van een doel voor de leerling, gezien zijn ontwikkelingsperspectief, is een belangrijk criterium om op een doel te focussen danwel een doel te schrappen. </a:t>
            </a:r>
          </a:p>
        </p:txBody>
      </p:sp>
      <p:sp>
        <p:nvSpPr>
          <p:cNvPr id="4506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43DBA1A9-132A-49AB-B6BA-3DDE29935640}" type="slidenum">
              <a:rPr lang="en-US" altLang="nl-NL" sz="1200" baseline="0" smtClean="0"/>
              <a:pPr/>
              <a:t>8</a:t>
            </a:fld>
            <a:endParaRPr lang="en-US" altLang="nl-NL" sz="120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8100" y="9432925"/>
            <a:ext cx="2944813" cy="496888"/>
          </a:xfrm>
          <a:prstGeom prst="rect">
            <a:avLst/>
          </a:prstGeom>
          <a:noFill/>
          <a:ln w="9525">
            <a:noFill/>
            <a:miter lim="800000"/>
            <a:headEnd/>
            <a:tailEnd/>
          </a:ln>
          <a:effectLst/>
        </p:spPr>
        <p:txBody>
          <a:bodyPr anchor="b"/>
          <a:lstStyle/>
          <a:p>
            <a:pPr algn="r" eaLnBrk="1" hangingPunct="1"/>
            <a:fld id="{7037A003-7A2F-4F02-A932-DBB6486C68B8}" type="slidenum">
              <a:rPr lang="en-US" sz="1200" baseline="0"/>
              <a:pPr algn="r" eaLnBrk="1" hangingPunct="1"/>
              <a:t>9</a:t>
            </a:fld>
            <a:endParaRPr lang="en-US" sz="1200" baseline="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nl-NL" b="1" dirty="0" smtClean="0"/>
              <a:t>Leerroute 1:</a:t>
            </a:r>
            <a:endParaRPr lang="nl-NL" dirty="0" smtClean="0"/>
          </a:p>
          <a:p>
            <a:pPr eaLnBrk="1" hangingPunct="1"/>
            <a:r>
              <a:rPr lang="nl-NL" dirty="0" smtClean="0"/>
              <a:t>Leerlingen met </a:t>
            </a:r>
            <a:r>
              <a:rPr lang="nl-NL" i="1" dirty="0" smtClean="0"/>
              <a:t>voldoende cognitieve capaciteiten</a:t>
            </a:r>
            <a:r>
              <a:rPr lang="nl-NL" dirty="0" smtClean="0"/>
              <a:t> met een specifieke beperking die in staat worden geacht met extra (didactische) inspanningen/aanpassingen/hulpmiddelen minimaal 1F te halen.</a:t>
            </a:r>
          </a:p>
          <a:p>
            <a:pPr eaLnBrk="1" hangingPunct="1"/>
            <a:endParaRPr lang="nl-NL" b="1" dirty="0" smtClean="0"/>
          </a:p>
          <a:p>
            <a:pPr eaLnBrk="1" hangingPunct="1"/>
            <a:r>
              <a:rPr lang="nl-NL" b="1" dirty="0" smtClean="0"/>
              <a:t>Leerroute 2:</a:t>
            </a:r>
            <a:endParaRPr lang="nl-NL" dirty="0" smtClean="0"/>
          </a:p>
          <a:p>
            <a:pPr eaLnBrk="1" hangingPunct="1"/>
            <a:r>
              <a:rPr lang="nl-NL" dirty="0" smtClean="0"/>
              <a:t>Leerlingen met minder cognitieve capaciteiten die 1F nog niet halen, maar die in staat worden geacht met extra (didactische) inspanningen/aanpassingen/hulpmiddelen 1F alsnog te halen.</a:t>
            </a:r>
          </a:p>
          <a:p>
            <a:pPr eaLnBrk="1" hangingPunct="1"/>
            <a:endParaRPr lang="nl-NL" b="1" dirty="0" smtClean="0"/>
          </a:p>
          <a:p>
            <a:pPr eaLnBrk="1" hangingPunct="1"/>
            <a:r>
              <a:rPr lang="nl-NL" b="1" dirty="0" smtClean="0"/>
              <a:t>Leerroute 3:</a:t>
            </a:r>
            <a:endParaRPr lang="nl-NL" dirty="0" smtClean="0"/>
          </a:p>
          <a:p>
            <a:pPr eaLnBrk="1" hangingPunct="1"/>
            <a:r>
              <a:rPr lang="nl-NL" dirty="0" smtClean="0"/>
              <a:t>Leerlingen met minder cognitieve capaciteiten die 1F nog niet halen, maar die in staat worden geacht met extra (didactische) inspanningen/aanpassingen/hulpmiddelen verder te komen dan nu het geval is.</a:t>
            </a:r>
          </a:p>
          <a:p>
            <a:pPr eaLnBrk="1" hangingPunct="1"/>
            <a:endParaRPr 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45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Alle producten zijn  te downloaden via www.passendeperspectieven.slo.nl </a:t>
            </a:r>
          </a:p>
          <a:p>
            <a:r>
              <a:rPr lang="nl-NL" altLang="nl-NL" dirty="0" smtClean="0">
                <a:latin typeface="Arial" pitchFamily="34" charset="0"/>
              </a:rPr>
              <a:t>Ook kan een papieren versie besteld worden via Printing on Demand. Dit kan via dezelfde website. </a:t>
            </a:r>
          </a:p>
          <a:p>
            <a:endParaRPr lang="nl-NL" altLang="nl-NL" dirty="0" smtClean="0">
              <a:latin typeface="Arial" pitchFamily="34" charset="0"/>
            </a:endParaRPr>
          </a:p>
        </p:txBody>
      </p:sp>
      <p:sp>
        <p:nvSpPr>
          <p:cNvPr id="645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E2E582C7-263B-4A64-BCF6-AD7BEF9D3234}" type="slidenum">
              <a:rPr lang="en-US" altLang="nl-NL" sz="1200" baseline="0" smtClean="0"/>
              <a:pPr/>
              <a:t>14</a:t>
            </a:fld>
            <a:endParaRPr lang="en-US" altLang="nl-NL" sz="1200"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a:t>
            </a:r>
            <a:r>
              <a:rPr lang="nl-NL" baseline="0" dirty="0" smtClean="0"/>
              <a:t> over de opbouw van de leerroutes, nl in leercurves. Een curve geeft een bepaalde ontwikkeling aan, in dit geval van de inhoud van taaldoelen op 4 verschillende domeinen: gespreken/spreken/luisteren, lezen, schrijven en taalverzorging. De taaldoelen zijn cumulatief van opbouw: het aantal doelen verandert, het abstractieniveau van de doelen, het toepassingsniveau (contexten) en de moeilijkheidsgraad van teksten. De leerling maakt binnen deze curve zijn eigen ontwikkeling door en is het aan de leerkracht om dit onderwijs te plannen, passend bij de leerling. Hij/zij kan daarbij gebruik maken van de onderscheidende kenmerken die onder de leerroutes staan.</a:t>
            </a:r>
          </a:p>
          <a:p>
            <a:endParaRPr lang="nl-NL" baseline="0" dirty="0" smtClean="0"/>
          </a:p>
          <a:p>
            <a:r>
              <a:rPr lang="nl-NL" baseline="0" dirty="0" smtClean="0"/>
              <a:t>Dit passend onderwijsaanbod wordt vooral ingezet vanaf groep 6. Dan is vaak duidelijk of een leerling een ontwikkelingsperspectief nodig heeft en wat hij nog wel/niet kan behalen, wat zijn uitstroomperspectief is en of er een beslissing genomen moet worden over het formuleren van meer passende doelen op de niveaus van passende perspectieven ipv of het niveau van 1F.</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19</a:t>
            </a:fld>
            <a:endParaRPr lang="en-US" dirty="0"/>
          </a:p>
        </p:txBody>
      </p:sp>
    </p:spTree>
    <p:extLst>
      <p:ext uri="{BB962C8B-B14F-4D97-AF65-F5344CB8AC3E}">
        <p14:creationId xmlns:p14="http://schemas.microsoft.com/office/powerpoint/2010/main" val="2718136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9-9-2014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3152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906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297A6E8-9FEF-44D3-8129-2897C3D78541}" type="slidenum">
              <a:rPr lang="en-US"/>
              <a:pPr>
                <a:defRPr/>
              </a:pPr>
              <a:t>‹nr.›</a:t>
            </a:fld>
            <a:endParaRPr lang="en-US" dirty="0"/>
          </a:p>
        </p:txBody>
      </p:sp>
    </p:spTree>
    <p:extLst>
      <p:ext uri="{BB962C8B-B14F-4D97-AF65-F5344CB8AC3E}">
        <p14:creationId xmlns:p14="http://schemas.microsoft.com/office/powerpoint/2010/main" val="319040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9-9-2014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9-9-2014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9-9-2014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9-9-2014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passendeperspectieven.slo.n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assendeperspectieven.slo.nl/taal/profi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passendeperspectieven.slo.nl/taal/maatwer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263402" cy="461665"/>
          </a:xfrm>
          <a:prstGeom prst="rect">
            <a:avLst/>
          </a:prstGeom>
          <a:noFill/>
        </p:spPr>
        <p:txBody>
          <a:bodyPr wrap="square" rtlCol="0">
            <a:spAutoFit/>
          </a:bodyPr>
          <a:lstStyle/>
          <a:p>
            <a:r>
              <a:rPr lang="nl-NL" sz="2400" b="1" dirty="0" smtClean="0"/>
              <a:t>PowerPoint Taal Bijeenkomst 1: Visie </a:t>
            </a:r>
            <a:r>
              <a:rPr lang="nl-NL" sz="2400" b="1" smtClean="0"/>
              <a:t>en uitgangspunten</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57250" y="573088"/>
            <a:ext cx="7829550" cy="917575"/>
          </a:xfrm>
        </p:spPr>
        <p:txBody>
          <a:bodyPr>
            <a:normAutofit fontScale="90000"/>
          </a:bodyPr>
          <a:lstStyle/>
          <a:p>
            <a:pPr algn="l"/>
            <a:r>
              <a:rPr lang="nl-NL" dirty="0" smtClean="0"/>
              <a:t>Voor wie is Passende Perspectieven bedoeld?</a:t>
            </a:r>
          </a:p>
        </p:txBody>
      </p:sp>
      <p:sp>
        <p:nvSpPr>
          <p:cNvPr id="7171" name="Content Placeholder 2"/>
          <p:cNvSpPr>
            <a:spLocks noGrp="1"/>
          </p:cNvSpPr>
          <p:nvPr>
            <p:ph idx="1"/>
          </p:nvPr>
        </p:nvSpPr>
        <p:spPr>
          <a:xfrm>
            <a:off x="1259632" y="1988840"/>
            <a:ext cx="8229600" cy="4525963"/>
          </a:xfrm>
        </p:spPr>
        <p:txBody>
          <a:bodyPr>
            <a:normAutofit/>
          </a:bodyPr>
          <a:lstStyle/>
          <a:p>
            <a:pPr>
              <a:buNone/>
            </a:pPr>
            <a:r>
              <a:rPr lang="nl-NL" sz="2000" dirty="0" smtClean="0"/>
              <a:t>Voor leerlingen die niveau 1F niet halen op 12</a:t>
            </a:r>
          </a:p>
          <a:p>
            <a:pPr>
              <a:buNone/>
            </a:pPr>
            <a:r>
              <a:rPr lang="nl-NL" sz="2000" dirty="0" smtClean="0"/>
              <a:t>jarige leeftijd.</a:t>
            </a:r>
          </a:p>
          <a:p>
            <a:endParaRPr lang="nl-NL" sz="2000" b="1" dirty="0" smtClean="0"/>
          </a:p>
          <a:p>
            <a:pPr>
              <a:buNone/>
            </a:pPr>
            <a:r>
              <a:rPr lang="nl-NL" sz="2000" dirty="0" smtClean="0"/>
              <a:t>Doel van Passende Perspectieven voor Taal:</a:t>
            </a:r>
          </a:p>
          <a:p>
            <a:pPr>
              <a:buNone/>
            </a:pPr>
            <a:r>
              <a:rPr lang="nl-NL" sz="2000" i="1" dirty="0" smtClean="0"/>
              <a:t>Leerlingen zo ver mogelijk op weg helpen met 1F</a:t>
            </a:r>
          </a:p>
          <a:p>
            <a:pPr>
              <a:buNone/>
            </a:pPr>
            <a:r>
              <a:rPr lang="nl-NL" sz="2000" i="1" dirty="0" smtClean="0"/>
              <a:t>als richtlijn</a:t>
            </a:r>
          </a:p>
          <a:p>
            <a:pPr>
              <a:buNone/>
            </a:pPr>
            <a:endParaRPr lang="nl-NL" sz="2000" i="1" dirty="0" smtClean="0"/>
          </a:p>
          <a:p>
            <a:pPr eaLnBrk="1" hangingPunct="1">
              <a:buFontTx/>
              <a:buNone/>
            </a:pPr>
            <a:r>
              <a:rPr lang="nl-NL" sz="2000" dirty="0" smtClean="0"/>
              <a:t>Leerlingen met een zml of zml-mg indicatie zijn</a:t>
            </a:r>
          </a:p>
          <a:p>
            <a:pPr eaLnBrk="1" hangingPunct="1">
              <a:buFontTx/>
              <a:buNone/>
            </a:pPr>
            <a:r>
              <a:rPr lang="nl-NL" sz="2000" dirty="0" smtClean="0"/>
              <a:t>uitgezonderd</a:t>
            </a:r>
          </a:p>
        </p:txBody>
      </p:sp>
      <p:sp>
        <p:nvSpPr>
          <p:cNvPr id="4" name="Slide Number Placeholder 3"/>
          <p:cNvSpPr>
            <a:spLocks noGrp="1"/>
          </p:cNvSpPr>
          <p:nvPr>
            <p:ph type="sldNum" sz="quarter" idx="10"/>
          </p:nvPr>
        </p:nvSpPr>
        <p:spPr/>
        <p:txBody>
          <a:bodyPr/>
          <a:lstStyle/>
          <a:p>
            <a:pPr>
              <a:defRPr/>
            </a:pPr>
            <a:fld id="{72ED5770-EFBB-4282-8F9E-07E30127588D}" type="slidenum">
              <a:rPr lang="nl-NL"/>
              <a:pPr>
                <a:defRPr/>
              </a:pPr>
              <a:t>10</a:t>
            </a:fld>
            <a:endParaRPr lang="nl-NL" dirty="0"/>
          </a:p>
        </p:txBody>
      </p:sp>
    </p:spTree>
    <p:extLst>
      <p:ext uri="{BB962C8B-B14F-4D97-AF65-F5344CB8AC3E}">
        <p14:creationId xmlns:p14="http://schemas.microsoft.com/office/powerpoint/2010/main" val="25502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48209094"/>
              </p:ext>
            </p:extLst>
          </p:nvPr>
        </p:nvGraphicFramePr>
        <p:xfrm>
          <a:off x="179512" y="260648"/>
          <a:ext cx="842493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oelichting met afgeronde rechthoek 8"/>
          <p:cNvSpPr>
            <a:spLocks noChangeArrowheads="1"/>
          </p:cNvSpPr>
          <p:nvPr/>
        </p:nvSpPr>
        <p:spPr bwMode="auto">
          <a:xfrm>
            <a:off x="684213" y="1052513"/>
            <a:ext cx="1150937" cy="2376487"/>
          </a:xfrm>
          <a:prstGeom prst="wedgeRoundRectCallout">
            <a:avLst>
              <a:gd name="adj1" fmla="val 53898"/>
              <a:gd name="adj2" fmla="val -56403"/>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r>
              <a:rPr lang="nl-NL" altLang="nl-NL" sz="1200" baseline="0" dirty="0">
                <a:solidFill>
                  <a:prstClr val="black"/>
                </a:solidFill>
              </a:rPr>
              <a:t>"Lezen gaat minder, maar ik begrijp wel wat er staat. De kleine woordjes zoals 'de' en 'hun' daar struikel ik over.."</a:t>
            </a:r>
            <a:endParaRPr lang="nl-NL" altLang="nl-NL" sz="1200" dirty="0">
              <a:solidFill>
                <a:prstClr val="black"/>
              </a:solidFill>
            </a:endParaRPr>
          </a:p>
        </p:txBody>
      </p:sp>
      <p:sp>
        <p:nvSpPr>
          <p:cNvPr id="10244" name="Toelichting met afgeronde rechthoek 10"/>
          <p:cNvSpPr>
            <a:spLocks noChangeArrowheads="1"/>
          </p:cNvSpPr>
          <p:nvPr/>
        </p:nvSpPr>
        <p:spPr bwMode="auto">
          <a:xfrm>
            <a:off x="7740650" y="3641725"/>
            <a:ext cx="1295400" cy="2520950"/>
          </a:xfrm>
          <a:prstGeom prst="wedgeRoundRectCallout">
            <a:avLst>
              <a:gd name="adj1" fmla="val -86102"/>
              <a:gd name="adj2" fmla="val -36236"/>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r>
              <a:rPr lang="nl-NL" altLang="nl-NL" sz="1200" baseline="0" dirty="0">
                <a:solidFill>
                  <a:prstClr val="black"/>
                </a:solidFill>
              </a:rPr>
              <a:t>"Nieuwsbegrip is moeilijk", zegt Max. "Het gaat over de Tsunami en over ijsbeer Knut. Eigenlijk is het alleen maar lezen, alleen maar lezen. Dat is zo moeilijk."</a:t>
            </a:r>
            <a:endParaRPr lang="nl-NL" altLang="nl-NL" sz="1200" dirty="0">
              <a:solidFill>
                <a:prstClr val="black"/>
              </a:solidFill>
            </a:endParaRPr>
          </a:p>
        </p:txBody>
      </p:sp>
      <p:sp>
        <p:nvSpPr>
          <p:cNvPr id="12" name="Tekstvak 11"/>
          <p:cNvSpPr txBox="1"/>
          <p:nvPr/>
        </p:nvSpPr>
        <p:spPr>
          <a:xfrm>
            <a:off x="2066925" y="404813"/>
            <a:ext cx="6264275" cy="646331"/>
          </a:xfrm>
          <a:prstGeom prst="rect">
            <a:avLst/>
          </a:prstGeom>
          <a:noFill/>
        </p:spPr>
        <p:txBody>
          <a:bodyPr>
            <a:spAutoFit/>
          </a:bodyPr>
          <a:lstStyle/>
          <a:p>
            <a:pPr>
              <a:defRPr/>
            </a:pPr>
            <a:r>
              <a:rPr lang="en-GB" b="1" dirty="0">
                <a:solidFill>
                  <a:prstClr val="white">
                    <a:lumMod val="65000"/>
                  </a:prstClr>
                </a:solidFill>
              </a:rPr>
              <a:t>  </a:t>
            </a:r>
            <a:r>
              <a:rPr lang="en-GB" sz="3600" dirty="0"/>
              <a:t>Leerlingbeschrijvingen </a:t>
            </a:r>
            <a:r>
              <a:rPr lang="en-GB" sz="3600" dirty="0" smtClean="0"/>
              <a:t>taal</a:t>
            </a:r>
            <a:endParaRPr lang="en-GB" sz="3600" dirty="0"/>
          </a:p>
        </p:txBody>
      </p:sp>
    </p:spTree>
    <p:extLst>
      <p:ext uri="{BB962C8B-B14F-4D97-AF65-F5344CB8AC3E}">
        <p14:creationId xmlns:p14="http://schemas.microsoft.com/office/powerpoint/2010/main" val="325505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914400" y="333375"/>
            <a:ext cx="7315200" cy="1150938"/>
          </a:xfrm>
        </p:spPr>
        <p:txBody>
          <a:bodyPr>
            <a:normAutofit/>
          </a:bodyPr>
          <a:lstStyle/>
          <a:p>
            <a:pPr algn="l"/>
            <a:r>
              <a:rPr lang="nl-NL" altLang="nl-NL" sz="3200" dirty="0" smtClean="0"/>
              <a:t>Van referentieniveaus naar  passende perspectieven - taal</a:t>
            </a:r>
          </a:p>
        </p:txBody>
      </p:sp>
      <p:sp>
        <p:nvSpPr>
          <p:cNvPr id="2" name="Tijdelijke aanduiding voor inhoud 1"/>
          <p:cNvSpPr>
            <a:spLocks noGrp="1"/>
          </p:cNvSpPr>
          <p:nvPr>
            <p:ph idx="1"/>
          </p:nvPr>
        </p:nvSpPr>
        <p:spPr>
          <a:xfrm>
            <a:off x="1038821" y="1628775"/>
            <a:ext cx="7561262" cy="4535488"/>
          </a:xfrm>
        </p:spPr>
        <p:txBody>
          <a:bodyPr>
            <a:normAutofit/>
          </a:bodyPr>
          <a:lstStyle/>
          <a:p>
            <a:pPr marL="0" indent="0">
              <a:lnSpc>
                <a:spcPct val="90000"/>
              </a:lnSpc>
              <a:buFontTx/>
              <a:buNone/>
              <a:defRPr/>
            </a:pPr>
            <a:r>
              <a:rPr lang="nl-NL" sz="1800" dirty="0" smtClean="0">
                <a:latin typeface="Arial" panose="020B0604020202020204" pitchFamily="34" charset="0"/>
                <a:cs typeface="Arial" panose="020B0604020202020204" pitchFamily="34" charset="0"/>
              </a:rPr>
              <a:t>        Leerroute 1:</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Uitgangspunt: wat vraagt vervolgonderwijs? </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Minimaal 1F, streven naar 2F/1S</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Compensatie/dispensatie op specifieke onderdelen</a:t>
            </a:r>
          </a:p>
          <a:p>
            <a:pPr lvl="1">
              <a:lnSpc>
                <a:spcPct val="90000"/>
              </a:lnSpc>
              <a:buFont typeface="Arial" panose="020B0604020202020204" pitchFamily="34" charset="0"/>
              <a:buChar char="•"/>
              <a:defRPr/>
            </a:pPr>
            <a:endParaRPr lang="nl-NL" sz="1800" dirty="0" smtClean="0">
              <a:latin typeface="Arial" panose="020B0604020202020204" pitchFamily="34" charset="0"/>
              <a:cs typeface="Arial" panose="020B0604020202020204" pitchFamily="34" charset="0"/>
            </a:endParaRPr>
          </a:p>
          <a:p>
            <a:pPr marL="457200" lvl="1" indent="0">
              <a:lnSpc>
                <a:spcPct val="90000"/>
              </a:lnSpc>
              <a:buFontTx/>
              <a:buNone/>
              <a:defRPr/>
            </a:pPr>
            <a:r>
              <a:rPr lang="nl-NL" sz="1800" dirty="0" smtClean="0">
                <a:latin typeface="Arial" panose="020B0604020202020204" pitchFamily="34" charset="0"/>
                <a:cs typeface="Arial" panose="020B0604020202020204" pitchFamily="34" charset="0"/>
              </a:rPr>
              <a:t>Leerroute 2: </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Gerichte aandacht 1F einde PO</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Prioriteit: inslijpen vaardigheden (technisch lezen, begrijpen wat er staat, proefwerkvragen beantwoorden etc.) </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Veel gerichte oefening </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Van 1F zijn enkele doelen afgevallen: eerst basisvaardigheden </a:t>
            </a:r>
          </a:p>
          <a:p>
            <a:pPr marL="0" indent="0">
              <a:lnSpc>
                <a:spcPct val="90000"/>
              </a:lnSpc>
              <a:buFontTx/>
              <a:buNone/>
              <a:defRPr/>
            </a:pPr>
            <a:endParaRPr lang="nl-NL" sz="1800" dirty="0">
              <a:latin typeface="Arial" panose="020B0604020202020204" pitchFamily="34" charset="0"/>
              <a:cs typeface="Arial" panose="020B0604020202020204" pitchFamily="34" charset="0"/>
            </a:endParaRPr>
          </a:p>
          <a:p>
            <a:pPr marL="0" indent="0">
              <a:lnSpc>
                <a:spcPct val="90000"/>
              </a:lnSpc>
              <a:buFontTx/>
              <a:buNone/>
              <a:defRPr/>
            </a:pPr>
            <a:r>
              <a:rPr lang="nl-NL" sz="1800" dirty="0" smtClean="0">
                <a:latin typeface="Arial" panose="020B0604020202020204" pitchFamily="34" charset="0"/>
                <a:cs typeface="Arial" panose="020B0604020202020204" pitchFamily="34" charset="0"/>
              </a:rPr>
              <a:t>       Leerroute 3 </a:t>
            </a:r>
          </a:p>
          <a:p>
            <a:pPr lvl="1">
              <a:lnSpc>
                <a:spcPct val="90000"/>
              </a:lnSpc>
              <a:buFont typeface="Arial" panose="020B0604020202020204" pitchFamily="34" charset="0"/>
              <a:buChar char="•"/>
              <a:defRPr/>
            </a:pPr>
            <a:r>
              <a:rPr lang="nl-NL" sz="1800" dirty="0" smtClean="0">
                <a:latin typeface="Arial" panose="020B0604020202020204" pitchFamily="34" charset="0"/>
                <a:cs typeface="Arial" panose="020B0604020202020204" pitchFamily="34" charset="0"/>
              </a:rPr>
              <a:t>Keuzes 1F: taalvaardigheden nodig voor </a:t>
            </a:r>
          </a:p>
          <a:p>
            <a:pPr marL="457200" lvl="1" indent="0">
              <a:lnSpc>
                <a:spcPct val="90000"/>
              </a:lnSpc>
              <a:buFontTx/>
              <a:buNone/>
              <a:defRPr/>
            </a:pPr>
            <a:r>
              <a:rPr lang="nl-NL" sz="1800" dirty="0">
                <a:latin typeface="Arial" panose="020B0604020202020204" pitchFamily="34" charset="0"/>
                <a:cs typeface="Arial" panose="020B0604020202020204" pitchFamily="34" charset="0"/>
              </a:rPr>
              <a:t> </a:t>
            </a:r>
            <a:r>
              <a:rPr lang="nl-NL" sz="1800" dirty="0" smtClean="0">
                <a:latin typeface="Arial" panose="020B0604020202020204" pitchFamily="34" charset="0"/>
                <a:cs typeface="Arial" panose="020B0604020202020204" pitchFamily="34" charset="0"/>
              </a:rPr>
              <a:t>    maatschappelijke zelfredzaamheid van leerlingen</a:t>
            </a:r>
          </a:p>
          <a:p>
            <a:pPr>
              <a:lnSpc>
                <a:spcPct val="90000"/>
              </a:lnSpc>
              <a:buFont typeface="Arial" panose="020B0604020202020204" pitchFamily="34" charset="0"/>
              <a:buChar char="•"/>
              <a:defRPr/>
            </a:pPr>
            <a:endParaRPr lang="nl-NL" sz="1600" dirty="0" smtClean="0">
              <a:cs typeface="+mn-cs"/>
            </a:endParaRPr>
          </a:p>
          <a:p>
            <a:pPr>
              <a:lnSpc>
                <a:spcPct val="90000"/>
              </a:lnSpc>
              <a:defRPr/>
            </a:pPr>
            <a:endParaRPr lang="nl-NL" sz="1600" dirty="0" smtClean="0">
              <a:cs typeface="+mn-cs"/>
            </a:endParaRPr>
          </a:p>
          <a:p>
            <a:pPr>
              <a:defRPr/>
            </a:pPr>
            <a:endParaRPr lang="nl-NL" dirty="0">
              <a:cs typeface="+mn-cs"/>
            </a:endParaRPr>
          </a:p>
        </p:txBody>
      </p:sp>
    </p:spTree>
    <p:extLst>
      <p:ext uri="{BB962C8B-B14F-4D97-AF65-F5344CB8AC3E}">
        <p14:creationId xmlns:p14="http://schemas.microsoft.com/office/powerpoint/2010/main" val="2393636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848871" cy="54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393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normAutofit fontScale="90000"/>
          </a:bodyPr>
          <a:lstStyle/>
          <a:p>
            <a:r>
              <a:rPr lang="nl-NL" altLang="nl-NL" dirty="0" smtClean="0"/>
              <a:t>Producten Passende perspectieven</a:t>
            </a:r>
            <a:br>
              <a:rPr lang="nl-NL" altLang="nl-NL" dirty="0" smtClean="0"/>
            </a:br>
            <a:endParaRPr lang="nl-NL" altLang="nl-NL" dirty="0" smtClean="0"/>
          </a:p>
        </p:txBody>
      </p:sp>
      <p:sp>
        <p:nvSpPr>
          <p:cNvPr id="36868" name="Tijdelijke aanduiding voor inhoud 6"/>
          <p:cNvSpPr>
            <a:spLocks noGrp="1"/>
          </p:cNvSpPr>
          <p:nvPr>
            <p:ph sz="half" idx="2"/>
          </p:nvPr>
        </p:nvSpPr>
        <p:spPr>
          <a:xfrm>
            <a:off x="2843213" y="1484313"/>
            <a:ext cx="5310187" cy="4611687"/>
          </a:xfrm>
        </p:spPr>
        <p:txBody>
          <a:bodyPr/>
          <a:lstStyle/>
          <a:p>
            <a:pPr marL="0" indent="0">
              <a:buFontTx/>
              <a:buNone/>
            </a:pPr>
            <a:r>
              <a:rPr lang="nl-NL" altLang="nl-NL" sz="2000" dirty="0" smtClean="0"/>
              <a:t>Wegwijzer </a:t>
            </a:r>
            <a:r>
              <a:rPr lang="nl-NL" altLang="nl-NL" sz="2000" dirty="0" smtClean="0"/>
              <a:t>taal</a:t>
            </a:r>
            <a:endParaRPr lang="nl-NL" altLang="nl-NL" sz="2000" dirty="0" smtClean="0"/>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Leerroutes </a:t>
            </a:r>
            <a:r>
              <a:rPr lang="nl-NL" altLang="nl-NL" sz="2000" dirty="0" smtClean="0"/>
              <a:t>taal </a:t>
            </a:r>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Profielschetsen </a:t>
            </a:r>
            <a:r>
              <a:rPr lang="nl-NL" altLang="nl-NL" sz="2000" dirty="0" smtClean="0"/>
              <a:t>taal</a:t>
            </a:r>
            <a:endParaRPr lang="nl-NL" altLang="nl-NL" sz="2000" dirty="0" smtClean="0"/>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Maatwerkaanpassingen</a:t>
            </a:r>
            <a:endParaRPr lang="nl-NL" altLang="nl-NL" sz="2000" dirty="0" smtClean="0"/>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95550"/>
            <a:ext cx="17970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3552825"/>
            <a:ext cx="1765300"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484313"/>
            <a:ext cx="17986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ext Box 11"/>
          <p:cNvSpPr txBox="1">
            <a:spLocks noChangeArrowheads="1"/>
          </p:cNvSpPr>
          <p:nvPr/>
        </p:nvSpPr>
        <p:spPr bwMode="auto">
          <a:xfrm>
            <a:off x="2978547" y="5465763"/>
            <a:ext cx="614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r>
              <a:rPr lang="nl-NL" altLang="nl-NL" sz="2000" dirty="0">
                <a:ea typeface="Geneva" pitchFamily="1" charset="-128"/>
                <a:hlinkClick r:id="rId6"/>
              </a:rPr>
              <a:t>www.passendeperspectieven.slo.nl</a:t>
            </a:r>
            <a:r>
              <a:rPr lang="nl-NL" altLang="nl-NL" sz="2000" dirty="0">
                <a:ea typeface="Geneva" pitchFamily="1" charset="-128"/>
              </a:rPr>
              <a:t> </a:t>
            </a:r>
          </a:p>
        </p:txBody>
      </p:sp>
      <p:pic>
        <p:nvPicPr>
          <p:cNvPr id="10" name="Picture 2"/>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948531" y="4606173"/>
            <a:ext cx="1704975" cy="1460086"/>
          </a:xfrm>
          <a:prstGeom prst="rect">
            <a:avLst/>
          </a:prstGeom>
          <a:noFill/>
          <a:ln w="9525">
            <a:solidFill>
              <a:schemeClr val="tx1">
                <a:alpha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700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altLang="nl-NL" dirty="0"/>
              <a:t>Product: </a:t>
            </a:r>
            <a:r>
              <a:rPr lang="nl-NL" altLang="nl-NL" dirty="0" smtClean="0"/>
              <a:t>Wegwijzer</a:t>
            </a:r>
            <a:endParaRPr lang="nl-NL" dirty="0"/>
          </a:p>
        </p:txBody>
      </p:sp>
      <p:sp>
        <p:nvSpPr>
          <p:cNvPr id="3" name="Tijdelijke aanduiding voor inhoud 2"/>
          <p:cNvSpPr>
            <a:spLocks noGrp="1"/>
          </p:cNvSpPr>
          <p:nvPr>
            <p:ph idx="1"/>
          </p:nvPr>
        </p:nvSpPr>
        <p:spPr>
          <a:xfrm>
            <a:off x="1043608" y="2348880"/>
            <a:ext cx="7162800" cy="4114800"/>
          </a:xfrm>
        </p:spPr>
        <p:txBody>
          <a:bodyPr/>
          <a:lstStyle/>
          <a:p>
            <a:pPr marL="0" indent="0">
              <a:buNone/>
            </a:pPr>
            <a:r>
              <a:rPr lang="nl-NL" sz="2000" dirty="0" smtClean="0"/>
              <a:t>Inleidende </a:t>
            </a:r>
            <a:r>
              <a:rPr lang="nl-NL" sz="2000" dirty="0"/>
              <a:t>publicatie </a:t>
            </a:r>
            <a:r>
              <a:rPr lang="nl-NL" sz="2000" dirty="0" smtClean="0"/>
              <a:t>over:</a:t>
            </a:r>
          </a:p>
          <a:p>
            <a:r>
              <a:rPr lang="nl-NL" sz="2000" dirty="0" smtClean="0"/>
              <a:t>om </a:t>
            </a:r>
            <a:r>
              <a:rPr lang="nl-NL" sz="2000" dirty="0"/>
              <a:t>welke leerlingen het gaat die 1F voor taal niet </a:t>
            </a:r>
            <a:r>
              <a:rPr lang="nl-NL" sz="2000" dirty="0" smtClean="0"/>
              <a:t>halen</a:t>
            </a:r>
          </a:p>
          <a:p>
            <a:r>
              <a:rPr lang="nl-NL" sz="2000" dirty="0" smtClean="0"/>
              <a:t>wat </a:t>
            </a:r>
            <a:r>
              <a:rPr lang="nl-NL" sz="2000" dirty="0"/>
              <a:t>de leerroutes taal inhouden en hoe ze tot stand zijn gekomen </a:t>
            </a:r>
            <a:r>
              <a:rPr lang="nl-NL" sz="2000" dirty="0" smtClean="0"/>
              <a:t> </a:t>
            </a:r>
          </a:p>
          <a:p>
            <a:r>
              <a:rPr lang="nl-NL" sz="2000" dirty="0" smtClean="0"/>
              <a:t>hoe </a:t>
            </a:r>
            <a:r>
              <a:rPr lang="nl-NL" sz="2000" dirty="0"/>
              <a:t>u de leerroutes taal en andere producten van Passende perspectieven kunt gebruiken.</a:t>
            </a:r>
          </a:p>
          <a:p>
            <a:pPr marL="0" indent="0">
              <a:buNone/>
            </a:pPr>
            <a:endParaRPr lang="nl-NL" b="1" i="1" dirty="0"/>
          </a:p>
          <a:p>
            <a:pPr marL="0" indent="0">
              <a:buNone/>
            </a:pPr>
            <a:endParaRPr lang="nl-NL" i="1" dirty="0" smtClean="0"/>
          </a:p>
          <a:p>
            <a:pPr marL="0" indent="0">
              <a:buNone/>
            </a:pPr>
            <a:endParaRPr lang="nl-NL" dirty="0"/>
          </a:p>
          <a:p>
            <a:endParaRPr lang="nl-NL" dirty="0" smtClean="0"/>
          </a:p>
          <a:p>
            <a:endParaRPr lang="nl-NL" dirty="0" smtClean="0"/>
          </a:p>
          <a:p>
            <a:endParaRPr lang="nl-NL"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782245"/>
            <a:ext cx="2919404" cy="156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0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332656"/>
            <a:ext cx="8136904" cy="1143000"/>
          </a:xfrm>
        </p:spPr>
        <p:txBody>
          <a:bodyPr>
            <a:normAutofit fontScale="90000"/>
          </a:bodyPr>
          <a:lstStyle/>
          <a:p>
            <a:pPr algn="l"/>
            <a:r>
              <a:rPr lang="nl-NL" altLang="nl-NL" dirty="0" smtClean="0"/>
              <a:t>Uitgangspunten Passende perspectieven</a:t>
            </a:r>
            <a:endParaRPr lang="nl-NL" dirty="0"/>
          </a:p>
        </p:txBody>
      </p:sp>
      <p:sp>
        <p:nvSpPr>
          <p:cNvPr id="3" name="Tijdelijke aanduiding voor inhoud 2"/>
          <p:cNvSpPr>
            <a:spLocks noGrp="1"/>
          </p:cNvSpPr>
          <p:nvPr>
            <p:ph idx="1"/>
          </p:nvPr>
        </p:nvSpPr>
        <p:spPr>
          <a:xfrm>
            <a:off x="866850" y="1772816"/>
            <a:ext cx="7162800" cy="4114800"/>
          </a:xfrm>
        </p:spPr>
        <p:txBody>
          <a:bodyPr>
            <a:normAutofit fontScale="62500" lnSpcReduction="20000"/>
          </a:bodyPr>
          <a:lstStyle/>
          <a:p>
            <a:pPr marL="0" indent="0">
              <a:buNone/>
            </a:pPr>
            <a:r>
              <a:rPr lang="nl-NL" b="1" i="1" dirty="0" smtClean="0"/>
              <a:t>Uitgangspunt 1: Weloverwogen </a:t>
            </a:r>
            <a:r>
              <a:rPr lang="nl-NL" b="1" i="1" dirty="0"/>
              <a:t>keuzes maken met behulp van </a:t>
            </a:r>
            <a:r>
              <a:rPr lang="nl-NL" b="1" i="1" dirty="0" smtClean="0"/>
              <a:t>leerroutes/doelenlijsten</a:t>
            </a:r>
          </a:p>
          <a:p>
            <a:pPr marL="0" indent="0">
              <a:buNone/>
            </a:pPr>
            <a:endParaRPr lang="nl-NL" dirty="0"/>
          </a:p>
          <a:p>
            <a:r>
              <a:rPr lang="nl-NL" dirty="0"/>
              <a:t>De leerroutes Passende perspectieven beschrijven wat leerlingen moeten kennen en kunnen met het oog op een bepaalde uitstroombestemming</a:t>
            </a:r>
            <a:r>
              <a:rPr lang="nl-NL" dirty="0" smtClean="0"/>
              <a:t>.</a:t>
            </a:r>
          </a:p>
          <a:p>
            <a:endParaRPr lang="nl-NL" dirty="0" smtClean="0"/>
          </a:p>
          <a:p>
            <a:r>
              <a:rPr lang="nl-NL" dirty="0" smtClean="0"/>
              <a:t>De </a:t>
            </a:r>
            <a:r>
              <a:rPr lang="nl-NL" dirty="0"/>
              <a:t>veronderstelling is dat het maken van verantwoorde keuzes in doelen en het daar gericht aan werken er toe zal leiden dat leerlingen die zaken beheersen die er gezien hun perspectief toe doen. </a:t>
            </a:r>
            <a:endParaRPr lang="nl-NL" dirty="0" smtClean="0"/>
          </a:p>
          <a:p>
            <a:endParaRPr lang="nl-NL" dirty="0" smtClean="0"/>
          </a:p>
          <a:p>
            <a:r>
              <a:rPr lang="nl-NL" dirty="0" smtClean="0"/>
              <a:t>De </a:t>
            </a:r>
            <a:r>
              <a:rPr lang="nl-NL" dirty="0"/>
              <a:t>keuzes zijn gebaseerd op de functionaliteit van de </a:t>
            </a:r>
            <a:r>
              <a:rPr lang="nl-NL" dirty="0" smtClean="0"/>
              <a:t>taalvaardigheden </a:t>
            </a:r>
            <a:r>
              <a:rPr lang="nl-NL" dirty="0"/>
              <a:t>voor de leerlingen in het vervolgonderwijs</a:t>
            </a:r>
            <a:r>
              <a:rPr lang="nl-NL" dirty="0" smtClean="0"/>
              <a:t>.</a:t>
            </a:r>
          </a:p>
          <a:p>
            <a:endParaRPr lang="nl-NL" dirty="0" smtClean="0"/>
          </a:p>
          <a:p>
            <a:endParaRPr lang="nl-NL" dirty="0"/>
          </a:p>
        </p:txBody>
      </p:sp>
    </p:spTree>
    <p:extLst>
      <p:ext uri="{BB962C8B-B14F-4D97-AF65-F5344CB8AC3E}">
        <p14:creationId xmlns:p14="http://schemas.microsoft.com/office/powerpoint/2010/main" val="206260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608" y="548680"/>
            <a:ext cx="7162800" cy="4114800"/>
          </a:xfrm>
        </p:spPr>
        <p:txBody>
          <a:bodyPr>
            <a:noAutofit/>
          </a:bodyPr>
          <a:lstStyle/>
          <a:p>
            <a:r>
              <a:rPr lang="nl-NL" sz="2000" dirty="0"/>
              <a:t>Het maken van keuzes kan over het algemeen op verantwoorde wijze vanaf de leeftijd van 9 à 10 jaar. Vanaf 10 jaar is het voor een school duidelijk welke capaciteiten en mogelijkheden een leerling heeft als het gaat om een uitstroombestemming. </a:t>
            </a:r>
          </a:p>
          <a:p>
            <a:pPr marL="0" indent="0">
              <a:buNone/>
            </a:pPr>
            <a:endParaRPr lang="nl-NL" sz="2000" b="1" i="1" dirty="0"/>
          </a:p>
          <a:p>
            <a:pPr marL="0" indent="0">
              <a:buNone/>
            </a:pPr>
            <a:r>
              <a:rPr lang="nl-NL" sz="2000" b="1" i="1" dirty="0" smtClean="0"/>
              <a:t>Uitgangspunt 2: Gemaakte </a:t>
            </a:r>
            <a:r>
              <a:rPr lang="nl-NL" sz="2000" b="1" i="1" dirty="0"/>
              <a:t>keuzes inbedden in een planmatige en cyclische manier van </a:t>
            </a:r>
            <a:r>
              <a:rPr lang="nl-NL" sz="2000" b="1" i="1" dirty="0" smtClean="0"/>
              <a:t>werken</a:t>
            </a:r>
          </a:p>
          <a:p>
            <a:pPr marL="0" indent="0">
              <a:buNone/>
            </a:pPr>
            <a:endParaRPr lang="nl-NL" sz="2000" b="1" i="1" dirty="0" smtClean="0"/>
          </a:p>
          <a:p>
            <a:r>
              <a:rPr lang="nl-NL" sz="2000" dirty="0" smtClean="0"/>
              <a:t>De </a:t>
            </a:r>
            <a:r>
              <a:rPr lang="nl-NL" sz="2000" dirty="0"/>
              <a:t>producten zijn ingebed in een planmatige </a:t>
            </a:r>
            <a:r>
              <a:rPr lang="nl-NL" sz="2000" dirty="0" smtClean="0"/>
              <a:t>en cyclische manier </a:t>
            </a:r>
            <a:r>
              <a:rPr lang="nl-NL" sz="2000" dirty="0"/>
              <a:t>van </a:t>
            </a:r>
            <a:r>
              <a:rPr lang="nl-NL" sz="2000" dirty="0" smtClean="0"/>
              <a:t>werken. </a:t>
            </a:r>
          </a:p>
          <a:p>
            <a:endParaRPr lang="nl-NL" sz="2000" dirty="0" smtClean="0"/>
          </a:p>
          <a:p>
            <a:r>
              <a:rPr lang="nl-NL" sz="2000" dirty="0" smtClean="0"/>
              <a:t>De </a:t>
            </a:r>
            <a:r>
              <a:rPr lang="nl-NL" sz="2000" dirty="0"/>
              <a:t>beslissing om een aangepast aanbod samen te stellen voor deze leerlingen vraagt om een zorgvuldige afweging. </a:t>
            </a:r>
            <a:r>
              <a:rPr lang="nl-NL" sz="2000" dirty="0" smtClean="0"/>
              <a:t>Leerlingen </a:t>
            </a:r>
            <a:r>
              <a:rPr lang="nl-NL" sz="2000" dirty="0"/>
              <a:t>moeten voldoende kansen krijgen om bepaalde doelen alsnog te behalen. </a:t>
            </a:r>
            <a:endParaRPr lang="nl-NL" sz="2000" dirty="0" smtClean="0"/>
          </a:p>
        </p:txBody>
      </p:sp>
    </p:spTree>
    <p:extLst>
      <p:ext uri="{BB962C8B-B14F-4D97-AF65-F5344CB8AC3E}">
        <p14:creationId xmlns:p14="http://schemas.microsoft.com/office/powerpoint/2010/main" val="2044223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608" y="692696"/>
            <a:ext cx="7162800" cy="4114800"/>
          </a:xfrm>
        </p:spPr>
        <p:txBody>
          <a:bodyPr>
            <a:noAutofit/>
          </a:bodyPr>
          <a:lstStyle/>
          <a:p>
            <a:r>
              <a:rPr lang="nl-NL" sz="2000" dirty="0"/>
              <a:t>Om greep te houden op dit cyclische proces en om te kunnen verantwoorden waarom bepaalde keuzes gemaakt zijn, dienen de stappen goed te worden vastgelegd. </a:t>
            </a:r>
          </a:p>
          <a:p>
            <a:pPr marL="0" indent="0">
              <a:buNone/>
            </a:pPr>
            <a:endParaRPr lang="nl-NL" sz="2000" b="1" i="1" dirty="0" smtClean="0"/>
          </a:p>
          <a:p>
            <a:pPr marL="0" indent="0">
              <a:buNone/>
            </a:pPr>
            <a:r>
              <a:rPr lang="nl-NL" sz="2000" b="1" i="1" dirty="0" smtClean="0"/>
              <a:t>Uitgangspunt 3:</a:t>
            </a:r>
            <a:r>
              <a:rPr lang="nl-NL" sz="2000" i="1" dirty="0" smtClean="0"/>
              <a:t> </a:t>
            </a:r>
            <a:r>
              <a:rPr lang="nl-NL" sz="2000" b="1" i="1" dirty="0"/>
              <a:t>Streven naar hoge doelen voor leerlingen met specifieke </a:t>
            </a:r>
            <a:r>
              <a:rPr lang="nl-NL" sz="2000" b="1" i="1" dirty="0" smtClean="0"/>
              <a:t>onderwijsbehoeften</a:t>
            </a:r>
          </a:p>
          <a:p>
            <a:pPr marL="0" indent="0">
              <a:buNone/>
            </a:pPr>
            <a:endParaRPr lang="nl-NL" sz="2000" dirty="0"/>
          </a:p>
          <a:p>
            <a:r>
              <a:rPr lang="nl-NL" sz="2000" dirty="0"/>
              <a:t>Centraal staat dat voor alle leerlingen hoge doelen gesteld worden, dus ook voor leerlingen met specifieke onderwijsbehoeften. </a:t>
            </a:r>
            <a:endParaRPr lang="nl-NL" sz="2000" dirty="0" smtClean="0"/>
          </a:p>
          <a:p>
            <a:endParaRPr lang="nl-NL" sz="2000" dirty="0" smtClean="0"/>
          </a:p>
          <a:p>
            <a:r>
              <a:rPr lang="nl-NL" sz="2000" dirty="0" smtClean="0"/>
              <a:t>De </a:t>
            </a:r>
            <a:r>
              <a:rPr lang="nl-NL" sz="2000" dirty="0"/>
              <a:t>leerkracht brengt systematisch in kaart wat een leerling kan en neemt op basis van deze gegevens verantwoorde beslissingen over het te geven onderwijs. </a:t>
            </a:r>
          </a:p>
        </p:txBody>
      </p:sp>
    </p:spTree>
    <p:extLst>
      <p:ext uri="{BB962C8B-B14F-4D97-AF65-F5344CB8AC3E}">
        <p14:creationId xmlns:p14="http://schemas.microsoft.com/office/powerpoint/2010/main" val="3627791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827088" y="620713"/>
            <a:ext cx="7315200" cy="1143000"/>
          </a:xfrm>
        </p:spPr>
        <p:txBody>
          <a:bodyPr/>
          <a:lstStyle/>
          <a:p>
            <a:pPr algn="l"/>
            <a:r>
              <a:rPr lang="nl-NL" altLang="nl-NL" dirty="0" smtClean="0"/>
              <a:t>Product: Leerroutes taal</a:t>
            </a:r>
          </a:p>
        </p:txBody>
      </p:sp>
      <p:sp>
        <p:nvSpPr>
          <p:cNvPr id="30723" name="Tijdelijke aanduiding voor inhoud 2"/>
          <p:cNvSpPr>
            <a:spLocks noGrp="1"/>
          </p:cNvSpPr>
          <p:nvPr>
            <p:ph idx="1"/>
          </p:nvPr>
        </p:nvSpPr>
        <p:spPr>
          <a:xfrm>
            <a:off x="1475656" y="1844824"/>
            <a:ext cx="6534150" cy="3890962"/>
          </a:xfrm>
        </p:spPr>
        <p:txBody>
          <a:bodyPr/>
          <a:lstStyle/>
          <a:p>
            <a:pPr>
              <a:defRPr/>
            </a:pPr>
            <a:r>
              <a:rPr lang="nl-NL" sz="2000" dirty="0" smtClean="0"/>
              <a:t>Leercurves</a:t>
            </a:r>
          </a:p>
          <a:p>
            <a:pPr>
              <a:defRPr/>
            </a:pPr>
            <a:r>
              <a:rPr lang="nl-NL" sz="2000" dirty="0" smtClean="0"/>
              <a:t>Beheersingsdoelen</a:t>
            </a:r>
          </a:p>
          <a:p>
            <a:pPr>
              <a:defRPr/>
            </a:pPr>
            <a:r>
              <a:rPr lang="nl-NL" sz="2000" dirty="0" smtClean="0"/>
              <a:t>Cumulatief van opbouw</a:t>
            </a:r>
          </a:p>
          <a:p>
            <a:pPr>
              <a:defRPr/>
            </a:pPr>
            <a:r>
              <a:rPr lang="nl-NL" sz="2000" dirty="0" smtClean="0"/>
              <a:t>Plannen van onderwijs (vanaf groep 6)</a:t>
            </a:r>
          </a:p>
          <a:p>
            <a:pPr>
              <a:defRPr/>
            </a:pPr>
            <a:r>
              <a:rPr lang="nl-NL" sz="2000" dirty="0" smtClean="0"/>
              <a:t>Kenmerken van de taakuitvoering in relatie tot leerjaar, onderwerp en soort tekst</a:t>
            </a:r>
          </a:p>
          <a:p>
            <a:pPr marL="0" indent="0">
              <a:buFontTx/>
              <a:buNone/>
              <a:defRPr/>
            </a:pPr>
            <a:endParaRPr lang="nl-NL" dirty="0" smtClean="0"/>
          </a:p>
          <a:p>
            <a:pPr>
              <a:defRPr/>
            </a:pPr>
            <a:endParaRPr lang="nl-NL" dirty="0" smtClean="0"/>
          </a:p>
          <a:p>
            <a:pPr>
              <a:defRPr/>
            </a:pPr>
            <a:endParaRPr lang="nl-NL" dirty="0" smtClean="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17595"/>
            <a:ext cx="1780128" cy="118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149080"/>
            <a:ext cx="579596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597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000" b="1" dirty="0" smtClean="0"/>
              <a:t>Bijeenkomst 1		Visie en uitgangspunten (team)</a:t>
            </a:r>
          </a:p>
          <a:p>
            <a:pPr>
              <a:buNone/>
            </a:pPr>
            <a:r>
              <a:rPr lang="nl-NL" sz="2000" dirty="0" smtClean="0"/>
              <a:t>Bijeenkomst 2 		Beginsituatie bepalen en leerling plaatsen in 					leerroute</a:t>
            </a:r>
          </a:p>
          <a:p>
            <a:pPr>
              <a:buNone/>
            </a:pPr>
            <a:r>
              <a:rPr lang="nl-NL" sz="2000" dirty="0" smtClean="0"/>
              <a:t>Bijeenkomst 3		Doelen selecteren en vastleggen</a:t>
            </a:r>
          </a:p>
          <a:p>
            <a:pPr>
              <a:buNone/>
            </a:pPr>
            <a:r>
              <a:rPr lang="nl-NL" sz="2000" dirty="0" smtClean="0"/>
              <a:t>Bijeenkomst 4		Formuleren van onderwijsaanbod</a:t>
            </a:r>
          </a:p>
          <a:p>
            <a:pPr>
              <a:buNone/>
            </a:pPr>
            <a:r>
              <a:rPr lang="nl-NL" sz="2000" dirty="0" smtClean="0"/>
              <a:t>Bijeenkomst 5		Uitvoeren en evalueren van onderwijsaanbod</a:t>
            </a:r>
          </a:p>
          <a:p>
            <a:pPr>
              <a:buNone/>
            </a:pPr>
            <a:r>
              <a:rPr lang="nl-NL" sz="2000" dirty="0" smtClean="0"/>
              <a:t>Bijeenkomst 6		Evalueren op leerlingniveau</a:t>
            </a:r>
            <a:endParaRPr lang="nl-NL" sz="2000" dirty="0"/>
          </a:p>
          <a:p>
            <a:pPr>
              <a:buNone/>
            </a:pPr>
            <a:r>
              <a:rPr lang="nl-NL" sz="2000" dirty="0" smtClean="0"/>
              <a:t>Bijeenkomst 7		Evalueren op schoolniveau</a:t>
            </a:r>
          </a:p>
          <a:p>
            <a:endParaRPr lang="nl-NL" sz="24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2</a:t>
            </a:fld>
            <a:endParaRPr lang="nl-NL" dirty="0"/>
          </a:p>
        </p:txBody>
      </p:sp>
    </p:spTree>
    <p:extLst>
      <p:ext uri="{BB962C8B-B14F-4D97-AF65-F5344CB8AC3E}">
        <p14:creationId xmlns:p14="http://schemas.microsoft.com/office/powerpoint/2010/main" val="3326852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034463"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5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88913"/>
            <a:ext cx="9115425" cy="63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682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15888"/>
            <a:ext cx="9013825"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088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tekst 1"/>
          <p:cNvSpPr>
            <a:spLocks noGrp="1"/>
          </p:cNvSpPr>
          <p:nvPr>
            <p:ph type="body" sz="half" idx="2"/>
          </p:nvPr>
        </p:nvSpPr>
        <p:spPr>
          <a:xfrm>
            <a:off x="1619672" y="5733256"/>
            <a:ext cx="6019800" cy="439737"/>
          </a:xfrm>
        </p:spPr>
        <p:txBody>
          <a:bodyPr/>
          <a:lstStyle/>
          <a:p>
            <a:r>
              <a:rPr lang="nl-NL" altLang="nl-NL" sz="1800" b="1" dirty="0" smtClean="0"/>
              <a:t>Leerroutes 1, 2 en 3: van prioriteit naar keuzes</a:t>
            </a:r>
          </a:p>
        </p:txBody>
      </p:sp>
      <p:sp>
        <p:nvSpPr>
          <p:cNvPr id="23556" name="Titel 3"/>
          <p:cNvSpPr>
            <a:spLocks noGrp="1"/>
          </p:cNvSpPr>
          <p:nvPr>
            <p:ph type="title"/>
          </p:nvPr>
        </p:nvSpPr>
        <p:spPr/>
        <p:txBody>
          <a:bodyPr/>
          <a:lstStyle/>
          <a:p>
            <a:endParaRPr lang="nl-NL" altLang="nl-NL" dirty="0" smtClean="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78928" y="1606438"/>
            <a:ext cx="3207504" cy="4507633"/>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6627" y="994040"/>
            <a:ext cx="3021875" cy="429385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586345" y="229891"/>
            <a:ext cx="2996296" cy="4119014"/>
          </a:xfrm>
          <a:prstGeom prst="rect">
            <a:avLst/>
          </a:prstGeom>
        </p:spPr>
      </p:pic>
    </p:spTree>
    <p:extLst>
      <p:ext uri="{BB962C8B-B14F-4D97-AF65-F5344CB8AC3E}">
        <p14:creationId xmlns:p14="http://schemas.microsoft.com/office/powerpoint/2010/main" val="21641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93200" y="1194430"/>
            <a:ext cx="7560200" cy="4708981"/>
          </a:xfrm>
          <a:prstGeom prst="rect">
            <a:avLst/>
          </a:prstGeom>
        </p:spPr>
        <p:txBody>
          <a:bodyPr wrap="square">
            <a:spAutoFit/>
          </a:bodyPr>
          <a:lstStyle/>
          <a:p>
            <a:pPr marL="342900" indent="-342900">
              <a:buFont typeface="Arial" panose="020B0604020202020204" pitchFamily="34" charset="0"/>
              <a:buChar char="•"/>
            </a:pPr>
            <a:r>
              <a:rPr lang="nl-NL" sz="2000" dirty="0" smtClean="0"/>
              <a:t>Beschrijving van verschillende leerlingprofielen, </a:t>
            </a:r>
          </a:p>
          <a:p>
            <a:r>
              <a:rPr lang="nl-NL" sz="2000" dirty="0"/>
              <a:t> </a:t>
            </a:r>
            <a:r>
              <a:rPr lang="nl-NL" sz="2000" dirty="0" smtClean="0"/>
              <a:t>     zoals dyslexie, ADHD, ESM, etc</a:t>
            </a:r>
          </a:p>
          <a:p>
            <a:pPr marL="342900" indent="-342900">
              <a:buFont typeface="Arial" panose="020B0604020202020204" pitchFamily="34" charset="0"/>
              <a:buChar char="•"/>
            </a:pPr>
            <a:endParaRPr lang="nl-NL" sz="2000" dirty="0" smtClean="0"/>
          </a:p>
          <a:p>
            <a:pPr marL="342900" indent="-342900">
              <a:buFont typeface="Arial" panose="020B0604020202020204" pitchFamily="34" charset="0"/>
              <a:buChar char="•"/>
            </a:pPr>
            <a:r>
              <a:rPr lang="nl-NL" sz="2000" dirty="0" smtClean="0"/>
              <a:t>Per </a:t>
            </a:r>
            <a:r>
              <a:rPr lang="nl-NL" sz="2000" dirty="0"/>
              <a:t>beperking of profiel is er een korte karakteristiek van de </a:t>
            </a:r>
            <a:r>
              <a:rPr lang="nl-NL" sz="2000" dirty="0" smtClean="0"/>
              <a:t>beperking</a:t>
            </a:r>
            <a:r>
              <a:rPr lang="nl-NL" sz="2000" dirty="0"/>
              <a:t>, waarna wordt ingezoomd op mogelijke gevolgen </a:t>
            </a:r>
            <a:r>
              <a:rPr lang="nl-NL" sz="2000" dirty="0" smtClean="0"/>
              <a:t>daarvan </a:t>
            </a:r>
            <a:r>
              <a:rPr lang="nl-NL" sz="2000" dirty="0"/>
              <a:t>op de taalontwikkeling. </a:t>
            </a:r>
            <a:endParaRPr lang="nl-NL" sz="2000" dirty="0" smtClean="0"/>
          </a:p>
          <a:p>
            <a:pPr marL="342900" indent="-342900">
              <a:buFont typeface="Arial" panose="020B0604020202020204" pitchFamily="34" charset="0"/>
              <a:buChar char="•"/>
            </a:pPr>
            <a:endParaRPr lang="nl-NL" sz="2000" dirty="0" smtClean="0"/>
          </a:p>
          <a:p>
            <a:pPr marL="342900" indent="-342900">
              <a:buFont typeface="Arial" panose="020B0604020202020204" pitchFamily="34" charset="0"/>
              <a:buChar char="•"/>
            </a:pPr>
            <a:r>
              <a:rPr lang="nl-NL" sz="2000" dirty="0" smtClean="0"/>
              <a:t>Tips </a:t>
            </a:r>
            <a:r>
              <a:rPr lang="nl-NL" sz="2000" dirty="0"/>
              <a:t>waarmee u de leerlingen kunt ondersteunen. </a:t>
            </a:r>
            <a:endParaRPr lang="nl-NL" sz="2000" dirty="0" smtClean="0"/>
          </a:p>
          <a:p>
            <a:pPr marL="457200" indent="-457200">
              <a:buFont typeface="Arial" panose="020B0604020202020204" pitchFamily="34" charset="0"/>
              <a:buChar char="•"/>
            </a:pPr>
            <a:endParaRPr lang="nl-NL" sz="2000" dirty="0" smtClean="0"/>
          </a:p>
          <a:p>
            <a:pPr marL="457200" indent="-457200">
              <a:buFont typeface="Arial" panose="020B0604020202020204" pitchFamily="34" charset="0"/>
              <a:buChar char="•"/>
            </a:pPr>
            <a:r>
              <a:rPr lang="nl-NL" sz="2000" dirty="0" smtClean="0"/>
              <a:t>Verwijzing naar </a:t>
            </a:r>
            <a:r>
              <a:rPr lang="nl-NL" sz="2000" dirty="0"/>
              <a:t>enkele belangrijke bronnen. </a:t>
            </a:r>
            <a:endParaRPr lang="nl-NL" sz="2000" dirty="0" smtClean="0"/>
          </a:p>
          <a:p>
            <a:pPr marL="457200" indent="-457200">
              <a:buFont typeface="Arial" panose="020B0604020202020204" pitchFamily="34" charset="0"/>
              <a:buChar char="•"/>
            </a:pPr>
            <a:endParaRPr lang="nl-NL" sz="2000" dirty="0" smtClean="0"/>
          </a:p>
          <a:p>
            <a:pPr marL="457200" indent="-457200">
              <a:buFont typeface="Arial" panose="020B0604020202020204" pitchFamily="34" charset="0"/>
              <a:buChar char="•"/>
            </a:pPr>
            <a:r>
              <a:rPr lang="nl-NL" sz="2000" dirty="0" smtClean="0"/>
              <a:t>Aanwijzingen </a:t>
            </a:r>
            <a:r>
              <a:rPr lang="nl-NL" sz="2000" dirty="0"/>
              <a:t>in welke route de betreffende leerlingen </a:t>
            </a:r>
            <a:r>
              <a:rPr lang="nl-NL" sz="2000" dirty="0" smtClean="0"/>
              <a:t>    doorgaans </a:t>
            </a:r>
            <a:r>
              <a:rPr lang="nl-NL" sz="2000" dirty="0"/>
              <a:t>te vinden zijn</a:t>
            </a:r>
            <a:r>
              <a:rPr lang="nl-NL" sz="2000" dirty="0" smtClean="0"/>
              <a:t>.</a:t>
            </a:r>
          </a:p>
          <a:p>
            <a:pPr marL="457200" indent="-457200">
              <a:buFontTx/>
              <a:buChar char="-"/>
            </a:pPr>
            <a:endParaRPr lang="nl-NL" sz="2000" dirty="0">
              <a:latin typeface="Arial" charset="0"/>
            </a:endParaRPr>
          </a:p>
          <a:p>
            <a:r>
              <a:rPr lang="nl-NL" sz="2000" u="sng" dirty="0" smtClean="0">
                <a:latin typeface="Arial" charset="0"/>
                <a:hlinkClick r:id="rId2"/>
              </a:rPr>
              <a:t>http</a:t>
            </a:r>
            <a:r>
              <a:rPr lang="nl-NL" sz="2000" u="sng" dirty="0">
                <a:latin typeface="Arial" charset="0"/>
                <a:hlinkClick r:id="rId2"/>
              </a:rPr>
              <a:t>://www.passendeperspectieven.slo.nl/taal/profiel/</a:t>
            </a:r>
            <a:endParaRPr lang="nl-NL" sz="2000" u="sng" dirty="0">
              <a:latin typeface="Arial" charset="0"/>
            </a:endParaRPr>
          </a:p>
        </p:txBody>
      </p:sp>
      <p:sp>
        <p:nvSpPr>
          <p:cNvPr id="3" name="Rechthoek 2"/>
          <p:cNvSpPr/>
          <p:nvPr/>
        </p:nvSpPr>
        <p:spPr>
          <a:xfrm>
            <a:off x="1115616" y="332656"/>
            <a:ext cx="5382344" cy="861774"/>
          </a:xfrm>
          <a:prstGeom prst="rect">
            <a:avLst/>
          </a:prstGeom>
        </p:spPr>
        <p:txBody>
          <a:bodyPr wrap="square">
            <a:spAutoFit/>
          </a:bodyPr>
          <a:lstStyle/>
          <a:p>
            <a:r>
              <a:rPr lang="nl-NL" sz="3200" kern="0" baseline="0" dirty="0" smtClean="0">
                <a:latin typeface="Arial"/>
              </a:rPr>
              <a:t>Product: Profielschetsen</a:t>
            </a:r>
            <a:r>
              <a:rPr lang="nl-NL" sz="3200" kern="0" baseline="0" dirty="0">
                <a:latin typeface="Arial"/>
              </a:rPr>
              <a:t/>
            </a:r>
            <a:br>
              <a:rPr lang="nl-NL" sz="3200" kern="0" baseline="0" dirty="0">
                <a:latin typeface="Arial"/>
              </a:rPr>
            </a:br>
            <a:endParaRPr lang="nl-NL"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08228"/>
            <a:ext cx="1765300"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181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Product: </a:t>
            </a:r>
            <a:r>
              <a:rPr lang="nl-NL" altLang="nl-NL" dirty="0" smtClean="0"/>
              <a:t>Maatwerkaanpassingen</a:t>
            </a:r>
            <a:endParaRPr lang="nl-NL" dirty="0"/>
          </a:p>
        </p:txBody>
      </p:sp>
      <p:sp>
        <p:nvSpPr>
          <p:cNvPr id="3" name="Tijdelijke aanduiding voor inhoud 2"/>
          <p:cNvSpPr>
            <a:spLocks noGrp="1"/>
          </p:cNvSpPr>
          <p:nvPr>
            <p:ph idx="1"/>
          </p:nvPr>
        </p:nvSpPr>
        <p:spPr>
          <a:xfrm>
            <a:off x="683568" y="1396702"/>
            <a:ext cx="7162800" cy="4624585"/>
          </a:xfrm>
        </p:spPr>
        <p:txBody>
          <a:bodyPr>
            <a:normAutofit fontScale="70000" lnSpcReduction="20000"/>
          </a:bodyPr>
          <a:lstStyle/>
          <a:p>
            <a:r>
              <a:rPr lang="nl-NL" sz="2900" dirty="0"/>
              <a:t>Leerlingen met speciale onderwijsbehoeften zijn gebaat bij aanpassingen die aansluiten bij hun profiel en ontwikkeling. </a:t>
            </a:r>
            <a:endParaRPr lang="nl-NL" sz="2900" dirty="0" smtClean="0"/>
          </a:p>
          <a:p>
            <a:endParaRPr lang="nl-NL" sz="2900" dirty="0" smtClean="0"/>
          </a:p>
          <a:p>
            <a:r>
              <a:rPr lang="nl-NL" sz="2900" dirty="0" smtClean="0"/>
              <a:t>Maatwerkaanpassingen </a:t>
            </a:r>
            <a:r>
              <a:rPr lang="nl-NL" sz="2900" dirty="0"/>
              <a:t>geven suggesties voor leerkrachten bij het vormgeven van passend onderwijs voor leerlingen met bepaalde profielen en bij bepaalde taaldomeinen</a:t>
            </a:r>
            <a:r>
              <a:rPr lang="nl-NL" sz="2900" dirty="0" smtClean="0"/>
              <a:t>.</a:t>
            </a:r>
          </a:p>
          <a:p>
            <a:endParaRPr lang="nl-NL" sz="2900" dirty="0" smtClean="0"/>
          </a:p>
          <a:p>
            <a:r>
              <a:rPr lang="nl-NL" sz="2900" dirty="0" smtClean="0"/>
              <a:t>Het gaat om aanpassingen voor 4 taaldomeinen</a:t>
            </a:r>
          </a:p>
          <a:p>
            <a:pPr marL="0" indent="0">
              <a:buNone/>
            </a:pPr>
            <a:r>
              <a:rPr lang="nl-NL" sz="2900" dirty="0"/>
              <a:t> </a:t>
            </a:r>
            <a:r>
              <a:rPr lang="nl-NL" sz="2900" dirty="0" smtClean="0"/>
              <a:t>    in de instructie, vorm </a:t>
            </a:r>
            <a:r>
              <a:rPr lang="nl-NL" sz="2900" dirty="0"/>
              <a:t>en tijd, inhoud omgeving </a:t>
            </a:r>
            <a:endParaRPr lang="nl-NL" sz="2900" dirty="0" smtClean="0"/>
          </a:p>
          <a:p>
            <a:pPr marL="0" indent="0">
              <a:buNone/>
            </a:pPr>
            <a:r>
              <a:rPr lang="nl-NL" sz="2900" dirty="0"/>
              <a:t> </a:t>
            </a:r>
            <a:r>
              <a:rPr lang="nl-NL" sz="2900" dirty="0" smtClean="0"/>
              <a:t>    en/of hulpmiddel</a:t>
            </a:r>
            <a:r>
              <a:rPr lang="nl-NL" sz="2900" dirty="0"/>
              <a:t>. </a:t>
            </a:r>
          </a:p>
          <a:p>
            <a:pPr marL="0" indent="0">
              <a:buNone/>
            </a:pPr>
            <a:endParaRPr lang="nl-NL" dirty="0" smtClean="0"/>
          </a:p>
          <a:p>
            <a:endParaRPr lang="nl-NL" dirty="0" smtClean="0"/>
          </a:p>
          <a:p>
            <a:endParaRPr lang="nl-NL" dirty="0"/>
          </a:p>
          <a:p>
            <a:pPr marL="0" indent="0">
              <a:buNone/>
            </a:pPr>
            <a:r>
              <a:rPr lang="nl-NL" sz="2900" u="sng" dirty="0">
                <a:hlinkClick r:id="rId2"/>
              </a:rPr>
              <a:t>http://www.passendeperspectieven.slo.nl/taal/maatwerk/</a:t>
            </a:r>
            <a:endParaRPr lang="nl-NL" sz="2900" dirty="0"/>
          </a:p>
          <a:p>
            <a:endParaRPr lang="nl-NL" dirty="0"/>
          </a:p>
        </p:txBody>
      </p:sp>
      <p:pic>
        <p:nvPicPr>
          <p:cNvPr id="4" name="Afbeelding 3"/>
          <p:cNvPicPr/>
          <p:nvPr/>
        </p:nvPicPr>
        <p:blipFill>
          <a:blip r:embed="rId3"/>
          <a:stretch>
            <a:fillRect/>
          </a:stretch>
        </p:blipFill>
        <p:spPr>
          <a:xfrm>
            <a:off x="6414719" y="2780928"/>
            <a:ext cx="2698373" cy="2409185"/>
          </a:xfrm>
          <a:prstGeom prst="rect">
            <a:avLst/>
          </a:prstGeom>
        </p:spPr>
      </p:pic>
    </p:spTree>
    <p:extLst>
      <p:ext uri="{BB962C8B-B14F-4D97-AF65-F5344CB8AC3E}">
        <p14:creationId xmlns:p14="http://schemas.microsoft.com/office/powerpoint/2010/main" val="900049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altLang="nl-NL" dirty="0" smtClean="0"/>
              <a:t>Opdracht 1. </a:t>
            </a:r>
            <a:br>
              <a:rPr lang="nl-NL" altLang="nl-NL" dirty="0" smtClean="0"/>
            </a:br>
            <a:r>
              <a:rPr lang="nl-NL" altLang="nl-NL" dirty="0" smtClean="0"/>
              <a:t>Passende perspectieven Circuit</a:t>
            </a:r>
            <a:endParaRPr lang="nl-NL" dirty="0"/>
          </a:p>
        </p:txBody>
      </p:sp>
      <p:sp>
        <p:nvSpPr>
          <p:cNvPr id="3" name="Tijdelijke aanduiding voor inhoud 2"/>
          <p:cNvSpPr>
            <a:spLocks noGrp="1"/>
          </p:cNvSpPr>
          <p:nvPr>
            <p:ph idx="1"/>
          </p:nvPr>
        </p:nvSpPr>
        <p:spPr>
          <a:xfrm>
            <a:off x="865312" y="1772816"/>
            <a:ext cx="7162800" cy="4114800"/>
          </a:xfrm>
        </p:spPr>
        <p:txBody>
          <a:bodyPr>
            <a:normAutofit fontScale="55000" lnSpcReduction="20000"/>
          </a:bodyPr>
          <a:lstStyle/>
          <a:p>
            <a:pPr marL="0" indent="0">
              <a:buNone/>
            </a:pPr>
            <a:r>
              <a:rPr lang="nl-NL" dirty="0" smtClean="0"/>
              <a:t>Doel</a:t>
            </a:r>
            <a:r>
              <a:rPr lang="nl-NL" dirty="0"/>
              <a:t>: </a:t>
            </a:r>
            <a:r>
              <a:rPr lang="nl-NL" dirty="0" smtClean="0"/>
              <a:t>Inventariseren wat de producten </a:t>
            </a:r>
            <a:r>
              <a:rPr lang="nl-NL" dirty="0"/>
              <a:t>van Passende </a:t>
            </a:r>
            <a:r>
              <a:rPr lang="nl-NL" dirty="0" smtClean="0"/>
              <a:t>perspectieven taal zijn</a:t>
            </a:r>
          </a:p>
          <a:p>
            <a:pPr marL="0" indent="0">
              <a:buNone/>
            </a:pPr>
            <a:endParaRPr lang="nl-NL" dirty="0"/>
          </a:p>
          <a:p>
            <a:pPr marL="0" indent="0">
              <a:buNone/>
            </a:pPr>
            <a:r>
              <a:rPr lang="nl-NL" dirty="0" smtClean="0"/>
              <a:t>Werkvorm: Circuit</a:t>
            </a:r>
          </a:p>
          <a:p>
            <a:r>
              <a:rPr lang="nl-NL" dirty="0" smtClean="0"/>
              <a:t>Tafel 1: </a:t>
            </a:r>
            <a:r>
              <a:rPr lang="nl-NL" dirty="0"/>
              <a:t>Wegwijzer </a:t>
            </a:r>
            <a:endParaRPr lang="nl-NL" dirty="0" smtClean="0"/>
          </a:p>
          <a:p>
            <a:r>
              <a:rPr lang="nl-NL" dirty="0" smtClean="0"/>
              <a:t>Tafel </a:t>
            </a:r>
            <a:r>
              <a:rPr lang="nl-NL" dirty="0"/>
              <a:t>2: </a:t>
            </a:r>
            <a:r>
              <a:rPr lang="nl-NL" dirty="0" smtClean="0"/>
              <a:t>Leerroutes </a:t>
            </a:r>
            <a:r>
              <a:rPr lang="nl-NL" dirty="0"/>
              <a:t>(in kleur en op A3-formaat</a:t>
            </a:r>
            <a:r>
              <a:rPr lang="nl-NL" dirty="0" smtClean="0"/>
              <a:t>)</a:t>
            </a:r>
          </a:p>
          <a:p>
            <a:r>
              <a:rPr lang="nl-NL" dirty="0"/>
              <a:t>Tafel 3: </a:t>
            </a:r>
            <a:r>
              <a:rPr lang="nl-NL" dirty="0" smtClean="0"/>
              <a:t>Profielschetsen </a:t>
            </a:r>
            <a:endParaRPr lang="nl-NL" dirty="0"/>
          </a:p>
          <a:p>
            <a:r>
              <a:rPr lang="nl-NL" dirty="0" smtClean="0"/>
              <a:t>Tafel </a:t>
            </a:r>
            <a:r>
              <a:rPr lang="nl-NL" dirty="0"/>
              <a:t>4</a:t>
            </a:r>
            <a:r>
              <a:rPr lang="nl-NL" dirty="0" smtClean="0"/>
              <a:t>: Maatwerkaanpassingen</a:t>
            </a:r>
            <a:endParaRPr lang="nl-NL" dirty="0"/>
          </a:p>
          <a:p>
            <a:endParaRPr lang="nl-NL" dirty="0" smtClean="0"/>
          </a:p>
          <a:p>
            <a:pPr marL="0" indent="0">
              <a:buNone/>
            </a:pPr>
            <a:endParaRPr lang="nl-NL" dirty="0" smtClean="0"/>
          </a:p>
          <a:p>
            <a:pPr marL="0" indent="0">
              <a:buNone/>
            </a:pPr>
            <a:r>
              <a:rPr lang="nl-NL" dirty="0" smtClean="0"/>
              <a:t>4 </a:t>
            </a:r>
            <a:r>
              <a:rPr lang="nl-NL" dirty="0"/>
              <a:t>groepen, 15 minuten per tafel en dan </a:t>
            </a:r>
            <a:r>
              <a:rPr lang="nl-NL" dirty="0" smtClean="0"/>
              <a:t>doorgaan naar volgende tafel</a:t>
            </a:r>
          </a:p>
          <a:p>
            <a:pPr marL="0" indent="0">
              <a:buNone/>
            </a:pPr>
            <a:endParaRPr lang="nl-NL" dirty="0" smtClean="0"/>
          </a:p>
          <a:p>
            <a:pPr marL="0" indent="0">
              <a:buNone/>
            </a:pPr>
            <a:r>
              <a:rPr lang="nl-NL" dirty="0" smtClean="0"/>
              <a:t>Opvallende dingen noteren op geeltjes en na afloop in grote groep bespreken</a:t>
            </a:r>
            <a:endParaRPr lang="nl-NL" dirty="0"/>
          </a:p>
          <a:p>
            <a:pPr marL="0" indent="0">
              <a:buNone/>
            </a:pPr>
            <a:endParaRPr lang="nl-NL" dirty="0"/>
          </a:p>
          <a:p>
            <a:endParaRPr lang="nl-NL" dirty="0"/>
          </a:p>
        </p:txBody>
      </p:sp>
    </p:spTree>
    <p:extLst>
      <p:ext uri="{BB962C8B-B14F-4D97-AF65-F5344CB8AC3E}">
        <p14:creationId xmlns:p14="http://schemas.microsoft.com/office/powerpoint/2010/main" val="2302048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altLang="nl-NL" dirty="0" smtClean="0"/>
              <a:t>Opdracht 2.</a:t>
            </a:r>
            <a:br>
              <a:rPr lang="nl-NL" altLang="nl-NL" dirty="0" smtClean="0"/>
            </a:br>
            <a:r>
              <a:rPr lang="nl-NL" altLang="nl-NL" dirty="0" smtClean="0"/>
              <a:t>Methode- of doelgericht werken</a:t>
            </a:r>
            <a:endParaRPr lang="nl-NL" dirty="0"/>
          </a:p>
        </p:txBody>
      </p:sp>
      <p:sp>
        <p:nvSpPr>
          <p:cNvPr id="3" name="Tijdelijke aanduiding voor inhoud 2"/>
          <p:cNvSpPr>
            <a:spLocks noGrp="1"/>
          </p:cNvSpPr>
          <p:nvPr>
            <p:ph idx="1"/>
          </p:nvPr>
        </p:nvSpPr>
        <p:spPr>
          <a:xfrm>
            <a:off x="1043608" y="1988840"/>
            <a:ext cx="7162800" cy="4114800"/>
          </a:xfrm>
        </p:spPr>
        <p:txBody>
          <a:bodyPr/>
          <a:lstStyle/>
          <a:p>
            <a:r>
              <a:rPr lang="nl-NL" sz="2000" dirty="0" smtClean="0"/>
              <a:t>Doel: inzicht in hoe teamleden zichzelf positioneren op continuüm</a:t>
            </a:r>
          </a:p>
          <a:p>
            <a:r>
              <a:rPr lang="nl-NL" sz="2000" dirty="0" smtClean="0"/>
              <a:t>Werkvorm: zichzelf plaatsen op continuüm methode- en doelgericht werken</a:t>
            </a:r>
          </a:p>
          <a:p>
            <a:endParaRPr lang="nl-NL" dirty="0"/>
          </a:p>
          <a:p>
            <a:endParaRPr lang="nl-NL" dirty="0" smtClean="0"/>
          </a:p>
          <a:p>
            <a:endParaRPr lang="nl-NL" dirty="0"/>
          </a:p>
          <a:p>
            <a:endParaRPr lang="nl-NL" dirty="0"/>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41551"/>
            <a:ext cx="4889500"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500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altLang="nl-NL" dirty="0" smtClean="0"/>
              <a:t>Opdracht 3.</a:t>
            </a:r>
            <a:br>
              <a:rPr lang="nl-NL" altLang="nl-NL" dirty="0" smtClean="0"/>
            </a:br>
            <a:r>
              <a:rPr lang="nl-NL" altLang="nl-NL" dirty="0" smtClean="0"/>
              <a:t>Taal(beleidscirkel)</a:t>
            </a:r>
            <a:endParaRPr lang="nl-NL" dirty="0"/>
          </a:p>
        </p:txBody>
      </p:sp>
      <p:sp>
        <p:nvSpPr>
          <p:cNvPr id="3" name="Tijdelijke aanduiding voor inhoud 2"/>
          <p:cNvSpPr>
            <a:spLocks noGrp="1"/>
          </p:cNvSpPr>
          <p:nvPr>
            <p:ph idx="1"/>
          </p:nvPr>
        </p:nvSpPr>
        <p:spPr>
          <a:xfrm>
            <a:off x="1115616" y="1772816"/>
            <a:ext cx="7162800" cy="4428129"/>
          </a:xfrm>
        </p:spPr>
        <p:txBody>
          <a:bodyPr/>
          <a:lstStyle/>
          <a:p>
            <a:pPr marL="0" indent="0">
              <a:buNone/>
            </a:pPr>
            <a:r>
              <a:rPr lang="nl-NL" sz="2000" dirty="0" smtClean="0"/>
              <a:t>Doel: </a:t>
            </a:r>
            <a:r>
              <a:rPr lang="nl-NL" sz="2000" dirty="0" smtClean="0"/>
              <a:t>inventariseren </a:t>
            </a:r>
            <a:r>
              <a:rPr lang="nl-NL" sz="2000" dirty="0" smtClean="0"/>
              <a:t>van taalaanbod en aangeven van behoeftes op </a:t>
            </a:r>
            <a:r>
              <a:rPr lang="nl-NL" sz="2000" dirty="0" smtClean="0"/>
              <a:t>dit taalaanbod</a:t>
            </a:r>
            <a:endParaRPr lang="nl-NL" sz="2000" dirty="0" smtClean="0"/>
          </a:p>
          <a:p>
            <a:pPr marL="0" indent="0">
              <a:buNone/>
            </a:pPr>
            <a:endParaRPr lang="nl-NL" sz="2000" dirty="0" smtClean="0"/>
          </a:p>
          <a:p>
            <a:pPr marL="0" indent="0">
              <a:buNone/>
            </a:pPr>
            <a:r>
              <a:rPr lang="nl-NL" sz="2000" dirty="0" smtClean="0"/>
              <a:t>Werkvorm: Taalcirkel</a:t>
            </a:r>
          </a:p>
          <a:p>
            <a:pPr marL="0" indent="0">
              <a:buNone/>
            </a:pPr>
            <a:r>
              <a:rPr lang="nl-NL" dirty="0" smtClean="0"/>
              <a:t> </a:t>
            </a:r>
          </a:p>
          <a:p>
            <a:endParaRPr lang="nl-NL" dirty="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1" y="3356992"/>
            <a:ext cx="6551277" cy="255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932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altLang="nl-NL" dirty="0" smtClean="0"/>
              <a:t>Opdracht 4.</a:t>
            </a:r>
            <a:br>
              <a:rPr lang="nl-NL" altLang="nl-NL" dirty="0" smtClean="0"/>
            </a:br>
            <a:r>
              <a:rPr lang="nl-NL" altLang="nl-NL" dirty="0" smtClean="0"/>
              <a:t>Inzet Passende perspectieven</a:t>
            </a:r>
            <a:endParaRPr lang="nl-NL" dirty="0"/>
          </a:p>
        </p:txBody>
      </p:sp>
      <p:sp>
        <p:nvSpPr>
          <p:cNvPr id="3" name="Tijdelijke aanduiding voor inhoud 2"/>
          <p:cNvSpPr>
            <a:spLocks noGrp="1"/>
          </p:cNvSpPr>
          <p:nvPr>
            <p:ph idx="1"/>
          </p:nvPr>
        </p:nvSpPr>
        <p:spPr>
          <a:xfrm>
            <a:off x="1032967" y="1844824"/>
            <a:ext cx="7162800" cy="4114800"/>
          </a:xfrm>
        </p:spPr>
        <p:txBody>
          <a:bodyPr>
            <a:normAutofit fontScale="77500" lnSpcReduction="20000"/>
          </a:bodyPr>
          <a:lstStyle/>
          <a:p>
            <a:pPr marL="0" indent="0">
              <a:buNone/>
            </a:pPr>
            <a:r>
              <a:rPr lang="nl-NL" sz="2900" dirty="0" smtClean="0"/>
              <a:t>Doel: Na </a:t>
            </a:r>
            <a:r>
              <a:rPr lang="nl-NL" sz="2900" dirty="0"/>
              <a:t>gaan in hoeverre </a:t>
            </a:r>
            <a:r>
              <a:rPr lang="nl-NL" sz="2900" dirty="0" smtClean="0"/>
              <a:t>de uitgangspunten van Passende</a:t>
            </a:r>
          </a:p>
          <a:p>
            <a:pPr marL="0" indent="0">
              <a:buNone/>
            </a:pPr>
            <a:r>
              <a:rPr lang="nl-NL" sz="2900" dirty="0" smtClean="0"/>
              <a:t>perspectieven </a:t>
            </a:r>
            <a:r>
              <a:rPr lang="nl-NL" sz="2900" dirty="0"/>
              <a:t>aansluit bij de schoolvisie op taal. </a:t>
            </a:r>
            <a:endParaRPr lang="nl-NL" sz="2900" dirty="0" smtClean="0"/>
          </a:p>
          <a:p>
            <a:pPr marL="0" indent="0">
              <a:buNone/>
            </a:pPr>
            <a:endParaRPr lang="nl-NL" sz="2900" dirty="0" smtClean="0"/>
          </a:p>
          <a:p>
            <a:pPr marL="0" indent="0">
              <a:buNone/>
            </a:pPr>
            <a:r>
              <a:rPr lang="nl-NL" sz="2900" dirty="0" smtClean="0"/>
              <a:t>Werkvorm: Stelling: eens/niet mee eens</a:t>
            </a:r>
          </a:p>
          <a:p>
            <a:pPr marL="0" indent="0">
              <a:buNone/>
            </a:pPr>
            <a:endParaRPr lang="nl-NL" sz="2900" dirty="0"/>
          </a:p>
          <a:p>
            <a:pPr marL="0" indent="0">
              <a:buNone/>
            </a:pPr>
            <a:r>
              <a:rPr lang="nl-NL" sz="2900" dirty="0" smtClean="0"/>
              <a:t>Het </a:t>
            </a:r>
            <a:r>
              <a:rPr lang="nl-NL" sz="2900" dirty="0"/>
              <a:t>plaatsen van een leerling in een leerroutes kan over het algemeen op verantwoorde wijze vanaf de leeftijd van 9 à 10 jaar. </a:t>
            </a:r>
            <a:r>
              <a:rPr lang="nl-NL" sz="2900" dirty="0" smtClean="0"/>
              <a:t> Vanaf </a:t>
            </a:r>
            <a:r>
              <a:rPr lang="nl-NL" sz="2900" dirty="0"/>
              <a:t>10 jaar is het voor een school duidelijk welke capaciteiten en mogelijkheden een leerling heeft als het gaat om een uitstroombestemming. </a:t>
            </a:r>
          </a:p>
          <a:p>
            <a:pPr marL="0" indent="0">
              <a:buNone/>
            </a:pPr>
            <a:endParaRPr lang="nl-NL" dirty="0"/>
          </a:p>
          <a:p>
            <a:endParaRPr lang="nl-NL" dirty="0"/>
          </a:p>
        </p:txBody>
      </p:sp>
    </p:spTree>
    <p:extLst>
      <p:ext uri="{BB962C8B-B14F-4D97-AF65-F5344CB8AC3E}">
        <p14:creationId xmlns:p14="http://schemas.microsoft.com/office/powerpoint/2010/main" val="9108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lstStyle/>
          <a:p>
            <a:pPr algn="l" eaLnBrk="1" hangingPunct="1"/>
            <a:r>
              <a:rPr lang="nl-NL" altLang="nl-NL" dirty="0" smtClean="0"/>
              <a:t>Doel van bijeenkomst 1</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sp>
        <p:nvSpPr>
          <p:cNvPr id="2" name="Rechthoek 1"/>
          <p:cNvSpPr/>
          <p:nvPr/>
        </p:nvSpPr>
        <p:spPr>
          <a:xfrm>
            <a:off x="1835696" y="1844824"/>
            <a:ext cx="5958408" cy="2739211"/>
          </a:xfrm>
          <a:prstGeom prst="rect">
            <a:avLst/>
          </a:prstGeom>
        </p:spPr>
        <p:txBody>
          <a:bodyPr wrap="square">
            <a:spAutoFit/>
          </a:bodyPr>
          <a:lstStyle/>
          <a:p>
            <a:pPr marL="457200" indent="-457200">
              <a:buFont typeface="Arial" pitchFamily="34" charset="0"/>
              <a:buChar char="•"/>
            </a:pPr>
            <a:r>
              <a:rPr lang="nl-NL" sz="2000" dirty="0" smtClean="0"/>
              <a:t>Teambrede oriëntatie op de visie, werkwijze en producten van Passende perspectieven - taal</a:t>
            </a:r>
            <a:endParaRPr lang="nl-NL" sz="2000" dirty="0"/>
          </a:p>
          <a:p>
            <a:pPr marL="457200" indent="-457200">
              <a:buFont typeface="Arial" pitchFamily="34" charset="0"/>
              <a:buChar char="•"/>
            </a:pPr>
            <a:endParaRPr lang="nl-NL" sz="2000" dirty="0"/>
          </a:p>
          <a:p>
            <a:pPr marL="457200" indent="-457200">
              <a:buFont typeface="Arial" pitchFamily="34" charset="0"/>
              <a:buChar char="•"/>
            </a:pPr>
            <a:r>
              <a:rPr lang="nl-NL" sz="2000" dirty="0" smtClean="0"/>
              <a:t>Creëren van draagvlak voor de invoering van Passende perspectieven - taal</a:t>
            </a:r>
          </a:p>
          <a:p>
            <a:pPr marL="457200" indent="-457200">
              <a:buFont typeface="Arial" pitchFamily="34" charset="0"/>
              <a:buChar char="•"/>
            </a:pPr>
            <a:endParaRPr lang="nl-NL" sz="3200" dirty="0"/>
          </a:p>
          <a:p>
            <a:pPr marL="457200" indent="-457200">
              <a:buFont typeface="Arial" pitchFamily="34" charset="0"/>
              <a:buChar char="•"/>
            </a:pPr>
            <a:r>
              <a:rPr lang="nl-NL" sz="2000" dirty="0" smtClean="0"/>
              <a:t>Samenstellen van taalwerkgroep en afspraken maken voor het implementatietraject</a:t>
            </a:r>
            <a:endParaRPr lang="nl-NL" sz="2000" dirty="0"/>
          </a:p>
        </p:txBody>
      </p:sp>
    </p:spTree>
    <p:extLst>
      <p:ext uri="{BB962C8B-B14F-4D97-AF65-F5344CB8AC3E}">
        <p14:creationId xmlns:p14="http://schemas.microsoft.com/office/powerpoint/2010/main" val="502577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altLang="nl-NL" dirty="0" smtClean="0"/>
              <a:t>Opdracht 5.</a:t>
            </a:r>
            <a:br>
              <a:rPr lang="nl-NL" altLang="nl-NL" dirty="0" smtClean="0"/>
            </a:br>
            <a:r>
              <a:rPr lang="nl-NL" altLang="nl-NL" dirty="0" smtClean="0"/>
              <a:t>Bekijken van filmfragment</a:t>
            </a:r>
            <a:endParaRPr lang="nl-NL" dirty="0"/>
          </a:p>
        </p:txBody>
      </p:sp>
      <p:sp>
        <p:nvSpPr>
          <p:cNvPr id="3" name="Tijdelijke aanduiding voor inhoud 2"/>
          <p:cNvSpPr>
            <a:spLocks noGrp="1"/>
          </p:cNvSpPr>
          <p:nvPr>
            <p:ph idx="1"/>
          </p:nvPr>
        </p:nvSpPr>
        <p:spPr>
          <a:xfrm>
            <a:off x="1043608" y="1988840"/>
            <a:ext cx="7162800" cy="4114800"/>
          </a:xfrm>
        </p:spPr>
        <p:txBody>
          <a:bodyPr>
            <a:normAutofit fontScale="70000" lnSpcReduction="20000"/>
          </a:bodyPr>
          <a:lstStyle/>
          <a:p>
            <a:pPr marL="0" indent="0">
              <a:buNone/>
            </a:pPr>
            <a:r>
              <a:rPr lang="nl-NL" dirty="0" smtClean="0"/>
              <a:t>Doel:  Inzicht in hoe een andere school met Passende perspectieven heeft gewerkt</a:t>
            </a:r>
          </a:p>
          <a:p>
            <a:pPr marL="0" indent="0">
              <a:buNone/>
            </a:pPr>
            <a:endParaRPr lang="nl-NL" dirty="0" smtClean="0"/>
          </a:p>
          <a:p>
            <a:pPr marL="0" indent="0">
              <a:buNone/>
            </a:pPr>
            <a:r>
              <a:rPr lang="nl-NL" dirty="0" smtClean="0"/>
              <a:t>Werkvorm</a:t>
            </a:r>
            <a:r>
              <a:rPr lang="nl-NL" smtClean="0"/>
              <a:t>:  Filmfragment </a:t>
            </a:r>
            <a:r>
              <a:rPr lang="nl-NL" dirty="0" smtClean="0"/>
              <a:t>bekijken, aan de hand van de volgende kijkvragen:</a:t>
            </a:r>
          </a:p>
          <a:p>
            <a:pPr marL="0" indent="0">
              <a:buNone/>
            </a:pPr>
            <a:endParaRPr lang="nl-NL" dirty="0" smtClean="0"/>
          </a:p>
          <a:p>
            <a:pPr lvl="0"/>
            <a:r>
              <a:rPr lang="nl-NL" dirty="0"/>
              <a:t>Wat wordt in het filmmateriaal verstaan onder opbrengstgericht taalonderwijs?</a:t>
            </a:r>
          </a:p>
          <a:p>
            <a:pPr lvl="0"/>
            <a:r>
              <a:rPr lang="nl-NL" dirty="0"/>
              <a:t>Welke van de genoemde aspecten enthousiasmeren jullie om met passende perspectieven aan het werk te gaan?</a:t>
            </a:r>
          </a:p>
          <a:p>
            <a:pPr lvl="0"/>
            <a:r>
              <a:rPr lang="nl-NL" dirty="0"/>
              <a:t>Zijn situaties uit de filmfragmenten herkenbaar? </a:t>
            </a:r>
            <a:r>
              <a:rPr lang="nl-NL" dirty="0" smtClean="0"/>
              <a:t>Hebben jullie nieuwe </a:t>
            </a:r>
            <a:r>
              <a:rPr lang="nl-NL" dirty="0"/>
              <a:t>dingen gehoord?</a:t>
            </a:r>
          </a:p>
          <a:p>
            <a:endParaRPr lang="nl-NL" dirty="0"/>
          </a:p>
          <a:p>
            <a:endParaRPr lang="nl-NL" dirty="0"/>
          </a:p>
        </p:txBody>
      </p:sp>
    </p:spTree>
    <p:extLst>
      <p:ext uri="{BB962C8B-B14F-4D97-AF65-F5344CB8AC3E}">
        <p14:creationId xmlns:p14="http://schemas.microsoft.com/office/powerpoint/2010/main" val="2544253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altLang="nl-NL" dirty="0" smtClean="0"/>
              <a:t>Plan van aanpak maken (1)</a:t>
            </a:r>
            <a:endParaRPr lang="nl-NL" dirty="0"/>
          </a:p>
        </p:txBody>
      </p:sp>
      <p:sp>
        <p:nvSpPr>
          <p:cNvPr id="3" name="Tijdelijke aanduiding voor inhoud 2"/>
          <p:cNvSpPr>
            <a:spLocks noGrp="1"/>
          </p:cNvSpPr>
          <p:nvPr>
            <p:ph idx="1"/>
          </p:nvPr>
        </p:nvSpPr>
        <p:spPr>
          <a:xfrm>
            <a:off x="862658" y="1556792"/>
            <a:ext cx="7162800" cy="4114800"/>
          </a:xfrm>
        </p:spPr>
        <p:txBody>
          <a:bodyPr>
            <a:normAutofit fontScale="92500" lnSpcReduction="20000"/>
          </a:bodyPr>
          <a:lstStyle/>
          <a:p>
            <a:pPr lvl="0"/>
            <a:r>
              <a:rPr lang="nl-NL" sz="2200" dirty="0" smtClean="0"/>
              <a:t>Het </a:t>
            </a:r>
            <a:r>
              <a:rPr lang="nl-NL" sz="2200" dirty="0"/>
              <a:t>maken van afspraken over de </a:t>
            </a:r>
            <a:r>
              <a:rPr lang="nl-NL" sz="2200" b="1" dirty="0"/>
              <a:t>voorwaarden</a:t>
            </a:r>
            <a:r>
              <a:rPr lang="nl-NL" sz="2200" dirty="0"/>
              <a:t> </a:t>
            </a:r>
            <a:r>
              <a:rPr lang="nl-NL" sz="2200" dirty="0" smtClean="0"/>
              <a:t>die </a:t>
            </a:r>
            <a:r>
              <a:rPr lang="nl-NL" sz="2200" dirty="0"/>
              <a:t>in school gerealiseerd moeten zijn om te kunnen starten met de invoering van Passende Perspectieven. </a:t>
            </a:r>
            <a:endParaRPr lang="nl-NL" sz="2200" dirty="0" smtClean="0"/>
          </a:p>
          <a:p>
            <a:pPr lvl="0"/>
            <a:endParaRPr lang="nl-NL" dirty="0" smtClean="0"/>
          </a:p>
          <a:p>
            <a:pPr marL="0" lvl="0" indent="0">
              <a:buNone/>
            </a:pPr>
            <a:r>
              <a:rPr lang="nl-NL" sz="2000" dirty="0" smtClean="0"/>
              <a:t>Deze voorwaarden zijn:</a:t>
            </a:r>
            <a:endParaRPr lang="nl-NL" sz="2000" dirty="0"/>
          </a:p>
          <a:p>
            <a:pPr>
              <a:buFont typeface="Arial" charset="0"/>
              <a:buChar char="•"/>
            </a:pPr>
            <a:r>
              <a:rPr lang="nl-NL" sz="2000" dirty="0"/>
              <a:t>Management staat achter visie en uitgangspunten van Passende perspectieven.</a:t>
            </a:r>
          </a:p>
          <a:p>
            <a:pPr>
              <a:buFont typeface="Arial" charset="0"/>
              <a:buChar char="•"/>
            </a:pPr>
            <a:r>
              <a:rPr lang="nl-NL" sz="2000" dirty="0"/>
              <a:t>De school is bekend met de uitgangspunten van Doelgericht Werken (HGW). In iedere groep wordt gewerkt met groepsoverzichten en groepsplannen.</a:t>
            </a:r>
          </a:p>
          <a:p>
            <a:pPr>
              <a:buFont typeface="Arial" charset="0"/>
              <a:buChar char="•"/>
            </a:pPr>
            <a:r>
              <a:rPr lang="nl-NL" sz="2000" dirty="0"/>
              <a:t>De intern begeleider, taalcoördinator wordt gefaciliteerd als intern projectcoördinator. Hij/zij is voorzitter van de werkgroep.</a:t>
            </a:r>
          </a:p>
          <a:p>
            <a:pPr>
              <a:buFont typeface="Arial" charset="0"/>
              <a:buChar char="•"/>
            </a:pPr>
            <a:r>
              <a:rPr lang="nl-NL" sz="2000" dirty="0"/>
              <a:t>Ervaringen in de werkgroep worden geregistreerd en zijn input voor vervolgtraject </a:t>
            </a:r>
          </a:p>
          <a:p>
            <a:pPr lvl="0"/>
            <a:endParaRPr lang="nl-NL" dirty="0"/>
          </a:p>
          <a:p>
            <a:pPr marL="0" indent="0">
              <a:buNone/>
            </a:pPr>
            <a:endParaRPr lang="nl-NL" dirty="0" smtClean="0"/>
          </a:p>
          <a:p>
            <a:endParaRPr lang="nl-NL" dirty="0"/>
          </a:p>
          <a:p>
            <a:endParaRPr lang="nl-NL" dirty="0"/>
          </a:p>
        </p:txBody>
      </p:sp>
    </p:spTree>
    <p:extLst>
      <p:ext uri="{BB962C8B-B14F-4D97-AF65-F5344CB8AC3E}">
        <p14:creationId xmlns:p14="http://schemas.microsoft.com/office/powerpoint/2010/main" val="570722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altLang="nl-NL" dirty="0" smtClean="0"/>
              <a:t>Plan van aanpak maken (2)</a:t>
            </a:r>
            <a:endParaRPr lang="nl-NL" dirty="0"/>
          </a:p>
        </p:txBody>
      </p:sp>
      <p:sp>
        <p:nvSpPr>
          <p:cNvPr id="3" name="Tijdelijke aanduiding voor inhoud 2"/>
          <p:cNvSpPr>
            <a:spLocks noGrp="1"/>
          </p:cNvSpPr>
          <p:nvPr>
            <p:ph idx="1"/>
          </p:nvPr>
        </p:nvSpPr>
        <p:spPr>
          <a:xfrm>
            <a:off x="755576" y="1417638"/>
            <a:ext cx="7162800" cy="3811562"/>
          </a:xfrm>
        </p:spPr>
        <p:txBody>
          <a:bodyPr>
            <a:normAutofit fontScale="92500"/>
          </a:bodyPr>
          <a:lstStyle/>
          <a:p>
            <a:pPr lvl="0"/>
            <a:r>
              <a:rPr lang="nl-NL" sz="2200" dirty="0" smtClean="0"/>
              <a:t>Het </a:t>
            </a:r>
            <a:r>
              <a:rPr lang="nl-NL" sz="2200" dirty="0"/>
              <a:t>samenstellen van een taalwerkgroep, te weten een intern projectcoördinator (vaak intern begeleider of een taalcoördinator) en een aantal leerkrachten die leerlingen met speciale behoeften in hun klas hebben. Deze groep gaat Passende perspectieven in het komende jaar toepassen. </a:t>
            </a:r>
            <a:endParaRPr lang="nl-NL" sz="2200" dirty="0" smtClean="0"/>
          </a:p>
          <a:p>
            <a:pPr lvl="0"/>
            <a:endParaRPr lang="nl-NL" sz="2400" dirty="0"/>
          </a:p>
          <a:p>
            <a:pPr lvl="0"/>
            <a:r>
              <a:rPr lang="nl-NL" sz="2200" dirty="0"/>
              <a:t>Het maken van beslissingen over wie meedoen, wat er gedaan moet worden en wanneer. Het is van belang om de verantwoordelijkheden, inclusief een tijdplanning goed in beeld te hebben, voordat er daadwerkelijk met de implementatie van Passende perspectieven gestart kan worden.</a:t>
            </a:r>
          </a:p>
          <a:p>
            <a:pPr marL="0" indent="0">
              <a:buNone/>
            </a:pPr>
            <a:endParaRPr lang="nl-NL" dirty="0" smtClean="0"/>
          </a:p>
          <a:p>
            <a:endParaRPr lang="nl-NL" dirty="0"/>
          </a:p>
          <a:p>
            <a:endParaRPr lang="nl-NL" dirty="0"/>
          </a:p>
        </p:txBody>
      </p:sp>
    </p:spTree>
    <p:extLst>
      <p:ext uri="{BB962C8B-B14F-4D97-AF65-F5344CB8AC3E}">
        <p14:creationId xmlns:p14="http://schemas.microsoft.com/office/powerpoint/2010/main" val="1724907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Inhoud bijeenkomst 1</a:t>
            </a:r>
            <a:endParaRPr lang="nl-NL" dirty="0"/>
          </a:p>
        </p:txBody>
      </p:sp>
      <p:sp>
        <p:nvSpPr>
          <p:cNvPr id="3" name="Tijdelijke aanduiding voor inhoud 2"/>
          <p:cNvSpPr>
            <a:spLocks noGrp="1"/>
          </p:cNvSpPr>
          <p:nvPr>
            <p:ph idx="1"/>
          </p:nvPr>
        </p:nvSpPr>
        <p:spPr>
          <a:xfrm>
            <a:off x="1043608" y="1772816"/>
            <a:ext cx="8229600" cy="4525963"/>
          </a:xfrm>
        </p:spPr>
        <p:txBody>
          <a:bodyPr>
            <a:normAutofit/>
          </a:bodyPr>
          <a:lstStyle/>
          <a:p>
            <a:r>
              <a:rPr lang="nl-NL" sz="2000" dirty="0" smtClean="0"/>
              <a:t>Visie, werkwijze, uitgangspunten en producten Passende perspectieven</a:t>
            </a:r>
          </a:p>
          <a:p>
            <a:r>
              <a:rPr lang="nl-NL" sz="2000" dirty="0"/>
              <a:t>Opdracht 1: Passende perspectieven: circuit</a:t>
            </a:r>
          </a:p>
          <a:p>
            <a:r>
              <a:rPr lang="nl-NL" sz="2000" dirty="0" smtClean="0"/>
              <a:t>Opdracht 2: Methode- of doelgericht werken</a:t>
            </a:r>
          </a:p>
          <a:p>
            <a:r>
              <a:rPr lang="nl-NL" sz="2000" dirty="0" smtClean="0"/>
              <a:t>Opdracht 3: </a:t>
            </a:r>
            <a:r>
              <a:rPr lang="nl-NL" sz="2000" dirty="0"/>
              <a:t>Taal(</a:t>
            </a:r>
            <a:r>
              <a:rPr lang="nl-NL" sz="2000" dirty="0" err="1"/>
              <a:t>beleids</a:t>
            </a:r>
            <a:r>
              <a:rPr lang="nl-NL" sz="2000" dirty="0"/>
              <a:t>)cirkel</a:t>
            </a:r>
          </a:p>
          <a:p>
            <a:r>
              <a:rPr lang="nl-NL" sz="2000" dirty="0"/>
              <a:t>Opdracht </a:t>
            </a:r>
            <a:r>
              <a:rPr lang="nl-NL" sz="2000" dirty="0" smtClean="0"/>
              <a:t>4: </a:t>
            </a:r>
            <a:r>
              <a:rPr lang="nl-NL" sz="2000" dirty="0"/>
              <a:t>Inzet Passende </a:t>
            </a:r>
            <a:r>
              <a:rPr lang="nl-NL" sz="2000" dirty="0" smtClean="0"/>
              <a:t>perspectieven - taal</a:t>
            </a:r>
            <a:endParaRPr lang="nl-NL" sz="2000" dirty="0"/>
          </a:p>
          <a:p>
            <a:r>
              <a:rPr lang="nl-NL" sz="2000" dirty="0" smtClean="0"/>
              <a:t>Opdracht 5: Filmfragment</a:t>
            </a:r>
          </a:p>
          <a:p>
            <a:r>
              <a:rPr lang="nl-NL" sz="2000" dirty="0" smtClean="0"/>
              <a:t>Plan van aanpak</a:t>
            </a:r>
            <a:endParaRPr lang="nl-NL" sz="2000" dirty="0"/>
          </a:p>
        </p:txBody>
      </p:sp>
    </p:spTree>
    <p:extLst>
      <p:ext uri="{BB962C8B-B14F-4D97-AF65-F5344CB8AC3E}">
        <p14:creationId xmlns:p14="http://schemas.microsoft.com/office/powerpoint/2010/main" val="42855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99592" y="260648"/>
            <a:ext cx="8136904" cy="1143000"/>
          </a:xfrm>
        </p:spPr>
        <p:txBody>
          <a:bodyPr>
            <a:normAutofit fontScale="90000"/>
          </a:bodyPr>
          <a:lstStyle/>
          <a:p>
            <a:pPr algn="l" eaLnBrk="1" hangingPunct="1"/>
            <a:r>
              <a:rPr lang="nl-NL" altLang="nl-NL" dirty="0" smtClean="0"/>
              <a:t>Passende perspectieven en Referentiekader</a:t>
            </a:r>
          </a:p>
        </p:txBody>
      </p:sp>
      <p:sp>
        <p:nvSpPr>
          <p:cNvPr id="6147" name="Rectangle 3"/>
          <p:cNvSpPr>
            <a:spLocks noGrp="1" noChangeArrowheads="1"/>
          </p:cNvSpPr>
          <p:nvPr>
            <p:ph type="body" sz="half" idx="1"/>
          </p:nvPr>
        </p:nvSpPr>
        <p:spPr>
          <a:xfrm>
            <a:off x="900113" y="1557338"/>
            <a:ext cx="2376487" cy="4464050"/>
          </a:xfrm>
        </p:spPr>
        <p:txBody>
          <a:bodyPr/>
          <a:lstStyle/>
          <a:p>
            <a:pPr eaLnBrk="1" hangingPunct="1">
              <a:buFontTx/>
              <a:buNone/>
            </a:pPr>
            <a:endParaRPr lang="nl-NL" altLang="nl-NL" sz="1600" dirty="0" smtClean="0"/>
          </a:p>
          <a:p>
            <a:pPr eaLnBrk="1" hangingPunct="1">
              <a:buFontTx/>
              <a:buNone/>
            </a:pPr>
            <a:r>
              <a:rPr lang="nl-NL" altLang="nl-NL" sz="1600" dirty="0" smtClean="0"/>
              <a:t>1F: niveau dat </a:t>
            </a:r>
          </a:p>
          <a:p>
            <a:pPr eaLnBrk="1" hangingPunct="1">
              <a:buFontTx/>
              <a:buNone/>
            </a:pPr>
            <a:r>
              <a:rPr lang="nl-NL" altLang="nl-NL" sz="1600" dirty="0" smtClean="0"/>
              <a:t>leerlingen op 12-jarige</a:t>
            </a:r>
          </a:p>
          <a:p>
            <a:pPr eaLnBrk="1" hangingPunct="1">
              <a:buFontTx/>
              <a:buNone/>
            </a:pPr>
            <a:r>
              <a:rPr lang="nl-NL" altLang="nl-NL" sz="1600" dirty="0" smtClean="0"/>
              <a:t>leeftijd moeten kunnen </a:t>
            </a:r>
          </a:p>
          <a:p>
            <a:pPr eaLnBrk="1" hangingPunct="1">
              <a:buFontTx/>
              <a:buNone/>
            </a:pPr>
            <a:r>
              <a:rPr lang="nl-NL" altLang="nl-NL" sz="1600" dirty="0" smtClean="0"/>
              <a:t>bereiken</a:t>
            </a:r>
          </a:p>
          <a:p>
            <a:pPr eaLnBrk="1" hangingPunct="1">
              <a:buFontTx/>
              <a:buNone/>
            </a:pPr>
            <a:endParaRPr lang="nl-NL" altLang="nl-NL" sz="1600" dirty="0" smtClean="0"/>
          </a:p>
          <a:p>
            <a:pPr eaLnBrk="1" hangingPunct="1">
              <a:buFontTx/>
              <a:buNone/>
            </a:pPr>
            <a:r>
              <a:rPr lang="nl-NL" altLang="nl-NL" sz="1600" dirty="0" smtClean="0"/>
              <a:t>2F: niveau dat iedere</a:t>
            </a:r>
          </a:p>
          <a:p>
            <a:pPr eaLnBrk="1" hangingPunct="1">
              <a:buFontTx/>
              <a:buNone/>
            </a:pPr>
            <a:r>
              <a:rPr lang="nl-NL" altLang="nl-NL" sz="1600" dirty="0" smtClean="0"/>
              <a:t>Nederlander zou</a:t>
            </a:r>
          </a:p>
          <a:p>
            <a:pPr eaLnBrk="1" hangingPunct="1">
              <a:buFontTx/>
              <a:buNone/>
            </a:pPr>
            <a:r>
              <a:rPr lang="nl-NL" altLang="nl-NL" sz="1600" dirty="0" smtClean="0"/>
              <a:t>moeten beheersen om</a:t>
            </a:r>
          </a:p>
          <a:p>
            <a:pPr eaLnBrk="1" hangingPunct="1">
              <a:buFontTx/>
              <a:buNone/>
            </a:pPr>
            <a:r>
              <a:rPr lang="nl-NL" altLang="nl-NL" sz="1600" dirty="0" smtClean="0"/>
              <a:t>maatschappelijk te</a:t>
            </a:r>
          </a:p>
          <a:p>
            <a:pPr eaLnBrk="1" hangingPunct="1">
              <a:buFontTx/>
              <a:buNone/>
            </a:pPr>
            <a:r>
              <a:rPr lang="nl-NL" altLang="nl-NL" sz="1600" dirty="0" smtClean="0"/>
              <a:t>kunnen functioneren</a:t>
            </a:r>
          </a:p>
          <a:p>
            <a:pPr eaLnBrk="1" hangingPunct="1">
              <a:buFontTx/>
              <a:buNone/>
            </a:pPr>
            <a:endParaRPr lang="nl-NL" altLang="nl-NL" sz="1600" dirty="0" smtClean="0"/>
          </a:p>
          <a:p>
            <a:pPr eaLnBrk="1" hangingPunct="1">
              <a:buFontTx/>
              <a:buNone/>
            </a:pPr>
            <a:endParaRPr lang="nl-NL" altLang="nl-NL" sz="1600" dirty="0" smtClean="0"/>
          </a:p>
          <a:p>
            <a:pPr eaLnBrk="1" hangingPunct="1">
              <a:buFontTx/>
              <a:buNone/>
            </a:pPr>
            <a:endParaRPr lang="en-GB" altLang="nl-NL" sz="1600" dirty="0" smtClean="0"/>
          </a:p>
        </p:txBody>
      </p:sp>
      <p:sp>
        <p:nvSpPr>
          <p:cNvPr id="6148" name="Rectangle 7"/>
          <p:cNvSpPr>
            <a:spLocks noGrp="1" noChangeArrowheads="1"/>
          </p:cNvSpPr>
          <p:nvPr>
            <p:ph sz="half" idx="2"/>
          </p:nvPr>
        </p:nvSpPr>
        <p:spPr/>
        <p:txBody>
          <a:bodyPr/>
          <a:lstStyle/>
          <a:p>
            <a:pPr eaLnBrk="1" hangingPunct="1"/>
            <a:endParaRPr lang="en-US" altLang="nl-NL" sz="1600" dirty="0" smtClean="0"/>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l="3346" t="15707" r="27852" b="7480"/>
          <a:stretch>
            <a:fillRect/>
          </a:stretch>
        </p:blipFill>
        <p:spPr bwMode="auto">
          <a:xfrm>
            <a:off x="3131840" y="1473275"/>
            <a:ext cx="5389562"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7522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55576" y="274638"/>
            <a:ext cx="8229600" cy="1143000"/>
          </a:xfrm>
        </p:spPr>
        <p:txBody>
          <a:bodyPr/>
          <a:lstStyle/>
          <a:p>
            <a:pPr algn="l" eaLnBrk="1" hangingPunct="1"/>
            <a:r>
              <a:rPr lang="nl-NL" altLang="nl-NL" dirty="0" smtClean="0"/>
              <a:t>Knelpunt …</a:t>
            </a:r>
          </a:p>
        </p:txBody>
      </p:sp>
      <p:sp>
        <p:nvSpPr>
          <p:cNvPr id="7171" name="Rectangle 3"/>
          <p:cNvSpPr>
            <a:spLocks noGrp="1" noChangeArrowheads="1"/>
          </p:cNvSpPr>
          <p:nvPr>
            <p:ph type="body" idx="1"/>
          </p:nvPr>
        </p:nvSpPr>
        <p:spPr>
          <a:xfrm>
            <a:off x="990600" y="1773238"/>
            <a:ext cx="7162800" cy="4322762"/>
          </a:xfrm>
        </p:spPr>
        <p:txBody>
          <a:bodyPr/>
          <a:lstStyle/>
          <a:p>
            <a:pPr eaLnBrk="1" hangingPunct="1">
              <a:buFontTx/>
              <a:buNone/>
            </a:pPr>
            <a:endParaRPr lang="nl-NL" altLang="nl-NL" sz="2000" dirty="0" smtClean="0"/>
          </a:p>
          <a:p>
            <a:pPr eaLnBrk="1" hangingPunct="1">
              <a:buFontTx/>
              <a:buNone/>
            </a:pPr>
            <a:r>
              <a:rPr lang="nl-NL" altLang="nl-NL" sz="2400" dirty="0" smtClean="0"/>
              <a:t>Een groep leerlingen haalt niveau 1F niet op</a:t>
            </a:r>
          </a:p>
          <a:p>
            <a:pPr eaLnBrk="1" hangingPunct="1">
              <a:buFontTx/>
              <a:buNone/>
            </a:pPr>
            <a:r>
              <a:rPr lang="nl-NL" altLang="nl-NL" sz="2400" dirty="0" smtClean="0"/>
              <a:t>12-jarige leeftijd....  </a:t>
            </a:r>
          </a:p>
          <a:p>
            <a:pPr eaLnBrk="1" hangingPunct="1">
              <a:buFontTx/>
              <a:buNone/>
            </a:pPr>
            <a:endParaRPr lang="nl-NL" altLang="nl-NL" sz="2400" b="1" dirty="0" smtClean="0"/>
          </a:p>
          <a:p>
            <a:pPr eaLnBrk="1" hangingPunct="1">
              <a:buFontTx/>
              <a:buNone/>
            </a:pPr>
            <a:endParaRPr lang="nl-NL" altLang="nl-NL" sz="2400" dirty="0" smtClean="0"/>
          </a:p>
          <a:p>
            <a:pPr eaLnBrk="1" hangingPunct="1">
              <a:buFontTx/>
              <a:buNone/>
            </a:pPr>
            <a:endParaRPr lang="nl-NL" altLang="nl-NL" sz="2400" b="1" dirty="0" smtClean="0"/>
          </a:p>
          <a:p>
            <a:pPr eaLnBrk="1" hangingPunct="1">
              <a:buFontTx/>
              <a:buNone/>
            </a:pPr>
            <a:endParaRPr lang="nl-NL" altLang="nl-NL" sz="1600" b="1" dirty="0" smtClean="0"/>
          </a:p>
          <a:p>
            <a:pPr eaLnBrk="1" hangingPunct="1">
              <a:buFontTx/>
              <a:buNone/>
            </a:pPr>
            <a:endParaRPr lang="nl-NL" altLang="nl-NL" sz="1600" b="1" dirty="0" smtClean="0"/>
          </a:p>
        </p:txBody>
      </p:sp>
      <p:pic>
        <p:nvPicPr>
          <p:cNvPr id="7172" name="Picture 5" descr="L:\SGN\SO\LPO\Passende perspectieven\taal\(half)producten\figuren\Pape_illustrati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573463"/>
            <a:ext cx="34321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56674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7"/>
          <p:cNvSpPr>
            <a:spLocks noGrp="1"/>
          </p:cNvSpPr>
          <p:nvPr>
            <p:ph type="title"/>
          </p:nvPr>
        </p:nvSpPr>
        <p:spPr>
          <a:xfrm>
            <a:off x="755576" y="692150"/>
            <a:ext cx="7315200" cy="1143000"/>
          </a:xfrm>
        </p:spPr>
        <p:txBody>
          <a:bodyPr>
            <a:normAutofit fontScale="90000"/>
          </a:bodyPr>
          <a:lstStyle/>
          <a:p>
            <a:pPr algn="l" eaLnBrk="1" hangingPunct="1">
              <a:defRPr/>
            </a:pPr>
            <a:r>
              <a:rPr lang="nl-NL" b="1" dirty="0" smtClean="0">
                <a:solidFill>
                  <a:schemeClr val="bg1">
                    <a:lumMod val="50000"/>
                  </a:schemeClr>
                </a:solidFill>
                <a:cs typeface="+mj-cs"/>
              </a:rPr>
              <a:t/>
            </a:r>
            <a:br>
              <a:rPr lang="nl-NL" b="1" dirty="0" smtClean="0">
                <a:solidFill>
                  <a:schemeClr val="bg1">
                    <a:lumMod val="50000"/>
                  </a:schemeClr>
                </a:solidFill>
                <a:cs typeface="+mj-cs"/>
              </a:rPr>
            </a:br>
            <a:r>
              <a:rPr lang="nl-NL" dirty="0" smtClean="0">
                <a:cs typeface="+mj-cs"/>
              </a:rPr>
              <a:t>Passende </a:t>
            </a:r>
            <a:r>
              <a:rPr lang="nl-NL" dirty="0">
                <a:cs typeface="+mj-cs"/>
              </a:rPr>
              <a:t>Perspectieven</a:t>
            </a:r>
            <a:r>
              <a:rPr lang="nl-NL" b="1" dirty="0">
                <a:solidFill>
                  <a:schemeClr val="bg1">
                    <a:lumMod val="50000"/>
                  </a:schemeClr>
                </a:solidFill>
                <a:cs typeface="+mj-cs"/>
              </a:rPr>
              <a:t/>
            </a:r>
            <a:br>
              <a:rPr lang="nl-NL" b="1" dirty="0">
                <a:solidFill>
                  <a:schemeClr val="bg1">
                    <a:lumMod val="50000"/>
                  </a:schemeClr>
                </a:solidFill>
                <a:cs typeface="+mj-cs"/>
              </a:rPr>
            </a:br>
            <a:r>
              <a:rPr lang="nl-NL" b="1" dirty="0">
                <a:solidFill>
                  <a:schemeClr val="bg1">
                    <a:lumMod val="50000"/>
                  </a:schemeClr>
                </a:solidFill>
                <a:cs typeface="+mj-cs"/>
              </a:rPr>
              <a:t>	</a:t>
            </a:r>
            <a:r>
              <a:rPr lang="nl-NL" dirty="0" smtClean="0">
                <a:solidFill>
                  <a:schemeClr val="bg1">
                    <a:lumMod val="50000"/>
                  </a:schemeClr>
                </a:solidFill>
                <a:cs typeface="+mj-cs"/>
              </a:rPr>
              <a:t/>
            </a:r>
            <a:br>
              <a:rPr lang="nl-NL" dirty="0" smtClean="0">
                <a:solidFill>
                  <a:schemeClr val="bg1">
                    <a:lumMod val="50000"/>
                  </a:schemeClr>
                </a:solidFill>
                <a:cs typeface="+mj-cs"/>
              </a:rPr>
            </a:br>
            <a:endParaRPr lang="nl-NL" dirty="0" smtClean="0">
              <a:cs typeface="+mj-cs"/>
            </a:endParaRPr>
          </a:p>
        </p:txBody>
      </p:sp>
      <p:sp>
        <p:nvSpPr>
          <p:cNvPr id="8195" name="Tijdelijke aanduiding voor inhoud 8"/>
          <p:cNvSpPr>
            <a:spLocks noGrp="1"/>
          </p:cNvSpPr>
          <p:nvPr>
            <p:ph idx="1"/>
          </p:nvPr>
        </p:nvSpPr>
        <p:spPr>
          <a:xfrm>
            <a:off x="1115616" y="1600200"/>
            <a:ext cx="8229600" cy="4525963"/>
          </a:xfrm>
        </p:spPr>
        <p:txBody>
          <a:bodyPr/>
          <a:lstStyle/>
          <a:p>
            <a:pPr marL="0" indent="0">
              <a:buFontTx/>
              <a:buNone/>
            </a:pPr>
            <a:r>
              <a:rPr lang="nl-NL" altLang="nl-NL" sz="2000" dirty="0" smtClean="0"/>
              <a:t>Doel: Leerlingen in het basisonderwijs en speciaal (basis) onderwijs verder </a:t>
            </a:r>
          </a:p>
          <a:p>
            <a:pPr marL="0" indent="0">
              <a:buFontTx/>
              <a:buNone/>
            </a:pPr>
            <a:r>
              <a:rPr lang="nl-NL" altLang="nl-NL" sz="2000" dirty="0" smtClean="0"/>
              <a:t>op weg helpen naar 1F </a:t>
            </a:r>
            <a:br>
              <a:rPr lang="nl-NL" altLang="nl-NL" sz="2000" dirty="0" smtClean="0"/>
            </a:br>
            <a:r>
              <a:rPr lang="nl-NL" altLang="nl-NL" sz="2000" dirty="0" smtClean="0"/>
              <a:t/>
            </a:r>
            <a:br>
              <a:rPr lang="nl-NL" altLang="nl-NL" sz="2000" dirty="0" smtClean="0"/>
            </a:br>
            <a:r>
              <a:rPr lang="nl-NL" altLang="nl-NL" sz="2000" dirty="0" smtClean="0"/>
              <a:t>Door het maken van inhoudelijke keuzes en </a:t>
            </a:r>
            <a:br>
              <a:rPr lang="nl-NL" altLang="nl-NL" sz="2000" dirty="0" smtClean="0"/>
            </a:br>
            <a:r>
              <a:rPr lang="nl-NL" altLang="nl-NL" sz="2000" dirty="0" smtClean="0"/>
              <a:t>door de inzet van hulpmiddelen</a:t>
            </a:r>
          </a:p>
          <a:p>
            <a:pPr marL="0" indent="0" eaLnBrk="1" hangingPunct="1">
              <a:buFontTx/>
              <a:buNone/>
            </a:pPr>
            <a:endParaRPr lang="nl-NL" altLang="nl-NL" sz="2000" dirty="0" smtClean="0">
              <a:solidFill>
                <a:srgbClr val="0000FF"/>
              </a:solidFill>
            </a:endParaRPr>
          </a:p>
          <a:p>
            <a:pPr marL="0" indent="0">
              <a:buFontTx/>
              <a:buNone/>
            </a:pPr>
            <a:endParaRPr lang="nl-NL" altLang="nl-NL" sz="2000" dirty="0" smtClean="0"/>
          </a:p>
          <a:p>
            <a:pPr marL="0" indent="0">
              <a:buFontTx/>
              <a:buNone/>
            </a:pPr>
            <a:r>
              <a:rPr lang="nl-NL" altLang="nl-NL" sz="2000" i="1" dirty="0" smtClean="0"/>
              <a:t>Een onderzoekende houding biedt </a:t>
            </a:r>
          </a:p>
          <a:p>
            <a:pPr marL="0" indent="0">
              <a:buFontTx/>
              <a:buNone/>
            </a:pPr>
            <a:r>
              <a:rPr lang="nl-NL" altLang="nl-NL" sz="2000" i="1" dirty="0" smtClean="0"/>
              <a:t>passende perspectieven</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780928"/>
            <a:ext cx="2232025"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900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755650" y="765175"/>
            <a:ext cx="7315200" cy="1143000"/>
          </a:xfrm>
        </p:spPr>
        <p:txBody>
          <a:bodyPr>
            <a:normAutofit fontScale="90000"/>
          </a:bodyPr>
          <a:lstStyle/>
          <a:p>
            <a:pPr algn="l"/>
            <a:r>
              <a:rPr lang="nl-NL" altLang="nl-NL" dirty="0" smtClean="0"/>
              <a:t/>
            </a:r>
            <a:br>
              <a:rPr lang="nl-NL" altLang="nl-NL" dirty="0" smtClean="0"/>
            </a:br>
            <a:r>
              <a:rPr lang="nl-NL" altLang="nl-NL" dirty="0" smtClean="0"/>
              <a:t>Mogelijke interventies</a:t>
            </a:r>
            <a:br>
              <a:rPr lang="nl-NL" altLang="nl-NL" dirty="0" smtClean="0"/>
            </a:br>
            <a:r>
              <a:rPr lang="nl-NL" altLang="nl-NL" dirty="0" smtClean="0"/>
              <a:t/>
            </a:r>
            <a:br>
              <a:rPr lang="nl-NL" altLang="nl-NL" dirty="0" smtClean="0"/>
            </a:br>
            <a:endParaRPr lang="nl-NL" altLang="nl-NL" dirty="0" smtClean="0"/>
          </a:p>
        </p:txBody>
      </p:sp>
      <p:sp>
        <p:nvSpPr>
          <p:cNvPr id="9219" name="Tijdelijke aanduiding voor inhoud 2"/>
          <p:cNvSpPr>
            <a:spLocks noGrp="1"/>
          </p:cNvSpPr>
          <p:nvPr>
            <p:ph idx="1"/>
          </p:nvPr>
        </p:nvSpPr>
        <p:spPr>
          <a:xfrm>
            <a:off x="1116013" y="2708275"/>
            <a:ext cx="5308600" cy="3097213"/>
          </a:xfrm>
        </p:spPr>
        <p:txBody>
          <a:bodyPr/>
          <a:lstStyle/>
          <a:p>
            <a:r>
              <a:rPr lang="nl-NL" altLang="nl-NL" sz="2000" dirty="0" smtClean="0"/>
              <a:t>Intensief programma om aansluiting bij de groep te houden/remediëren</a:t>
            </a:r>
          </a:p>
          <a:p>
            <a:r>
              <a:rPr lang="nl-NL" altLang="nl-NL" sz="2000" b="1" dirty="0" smtClean="0"/>
              <a:t>Inzetten van hulpmiddelen en er mee leren omgaan</a:t>
            </a:r>
          </a:p>
          <a:p>
            <a:r>
              <a:rPr lang="nl-NL" altLang="nl-NL" sz="2000" b="1" dirty="0" smtClean="0"/>
              <a:t>Leerroutes: passend aanbod door onderbouwde keuzes</a:t>
            </a:r>
          </a:p>
          <a:p>
            <a:pPr>
              <a:buFontTx/>
              <a:buNone/>
            </a:pPr>
            <a:endParaRPr lang="nl-NL" altLang="nl-NL" sz="2800" dirty="0" smtClean="0"/>
          </a:p>
          <a:p>
            <a:pPr>
              <a:buFontTx/>
              <a:buNone/>
            </a:pPr>
            <a:endParaRPr lang="nl-NL" altLang="nl-NL" sz="2800" dirty="0" smtClean="0"/>
          </a:p>
          <a:p>
            <a:pPr>
              <a:buFontTx/>
              <a:buNone/>
            </a:pPr>
            <a:endParaRPr lang="nl-NL" altLang="nl-NL" dirty="0" smtClean="0"/>
          </a:p>
        </p:txBody>
      </p:sp>
      <p:pic>
        <p:nvPicPr>
          <p:cNvPr id="9220" name="Picture 6" descr="D:\Users\m.langberg\AppData\Local\Microsoft\Windows\Temporary Internet Files\Content.IE5\SIIGQCKX\MC9000370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836613"/>
            <a:ext cx="216058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12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algn="l" eaLnBrk="1" hangingPunct="1"/>
            <a:r>
              <a:rPr lang="nl-NL" dirty="0" smtClean="0"/>
              <a:t>Doelgroepen en leerroutes</a:t>
            </a:r>
          </a:p>
        </p:txBody>
      </p:sp>
      <p:sp>
        <p:nvSpPr>
          <p:cNvPr id="6147" name="Rectangle 3"/>
          <p:cNvSpPr>
            <a:spLocks noGrp="1" noChangeArrowheads="1"/>
          </p:cNvSpPr>
          <p:nvPr>
            <p:ph type="body" idx="4294967295"/>
          </p:nvPr>
        </p:nvSpPr>
        <p:spPr>
          <a:xfrm>
            <a:off x="971600" y="1451571"/>
            <a:ext cx="7920880" cy="4395787"/>
          </a:xfrm>
        </p:spPr>
        <p:txBody>
          <a:bodyPr>
            <a:normAutofit/>
          </a:bodyPr>
          <a:lstStyle/>
          <a:p>
            <a:pPr eaLnBrk="1" hangingPunct="1">
              <a:buFontTx/>
              <a:buNone/>
            </a:pPr>
            <a:r>
              <a:rPr lang="nl-NL" sz="2200" dirty="0" smtClean="0"/>
              <a:t>Rekening houdend met:</a:t>
            </a:r>
          </a:p>
          <a:p>
            <a:pPr eaLnBrk="1" hangingPunct="1"/>
            <a:r>
              <a:rPr lang="nl-NL" sz="2200" dirty="0" smtClean="0"/>
              <a:t>cognitieve capaciteiten en/of specifieke beperkingen</a:t>
            </a:r>
          </a:p>
          <a:p>
            <a:pPr eaLnBrk="1" hangingPunct="1"/>
            <a:r>
              <a:rPr lang="nl-NL" sz="2200" dirty="0" smtClean="0"/>
              <a:t>doorstroom vervolgonderwijs (uitstroombestemming/ontwikkelingsperspectief)</a:t>
            </a:r>
          </a:p>
          <a:p>
            <a:pPr eaLnBrk="1" hangingPunct="1"/>
            <a:r>
              <a:rPr lang="nl-NL" sz="2200" dirty="0" smtClean="0"/>
              <a:t>bandbreedte</a:t>
            </a:r>
          </a:p>
          <a:p>
            <a:pPr eaLnBrk="1" hangingPunct="1">
              <a:buFontTx/>
              <a:buNone/>
            </a:pPr>
            <a:r>
              <a:rPr lang="nl-NL" sz="2400" b="1" dirty="0" smtClean="0"/>
              <a:t>Groep 1 		       Leerroute 1 (vmbo-tl/gl en hoger)</a:t>
            </a:r>
          </a:p>
          <a:p>
            <a:pPr eaLnBrk="1" hangingPunct="1">
              <a:buFontTx/>
              <a:buNone/>
            </a:pPr>
            <a:r>
              <a:rPr lang="nl-NL" sz="2400" b="1" dirty="0" smtClean="0"/>
              <a:t>Groep 2			Leerroute 2 (vmbo bb/kb)</a:t>
            </a:r>
            <a:endParaRPr lang="nl-NL" sz="2400" dirty="0" smtClean="0"/>
          </a:p>
          <a:p>
            <a:pPr eaLnBrk="1" hangingPunct="1">
              <a:buFontTx/>
              <a:buNone/>
            </a:pPr>
            <a:r>
              <a:rPr lang="nl-NL" sz="2400" b="1" dirty="0" smtClean="0"/>
              <a:t>						Leerroute 3 (PrO en VSO arbeid)</a:t>
            </a:r>
          </a:p>
          <a:p>
            <a:r>
              <a:rPr lang="nl-NL" sz="2000" dirty="0"/>
              <a:t>Leerlingen zitten in alle vormen van primair </a:t>
            </a:r>
            <a:r>
              <a:rPr lang="nl-NL" sz="2000" dirty="0" smtClean="0"/>
              <a:t>onderwijs, dus </a:t>
            </a:r>
            <a:r>
              <a:rPr lang="nl-NL" sz="2000" dirty="0"/>
              <a:t>zowel regulier als, speciaal (basis) onderwijs.</a:t>
            </a:r>
          </a:p>
          <a:p>
            <a:pPr eaLnBrk="1" hangingPunct="1">
              <a:buFontTx/>
              <a:buNone/>
            </a:pPr>
            <a:endParaRPr lang="nl-NL" sz="2400" b="1" dirty="0" smtClean="0"/>
          </a:p>
          <a:p>
            <a:pPr eaLnBrk="1" hangingPunct="1">
              <a:buFontTx/>
              <a:buNone/>
            </a:pPr>
            <a:endParaRPr lang="nl-NL" dirty="0" smtClean="0"/>
          </a:p>
        </p:txBody>
      </p:sp>
      <p:sp>
        <p:nvSpPr>
          <p:cNvPr id="6148" name="AutoShape 4"/>
          <p:cNvSpPr>
            <a:spLocks noChangeArrowheads="1"/>
          </p:cNvSpPr>
          <p:nvPr/>
        </p:nvSpPr>
        <p:spPr bwMode="auto">
          <a:xfrm>
            <a:off x="2195736" y="3470274"/>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nl-NL" dirty="0"/>
          </a:p>
        </p:txBody>
      </p:sp>
      <p:sp>
        <p:nvSpPr>
          <p:cNvPr id="6149" name="AutoShape 5"/>
          <p:cNvSpPr>
            <a:spLocks/>
          </p:cNvSpPr>
          <p:nvPr/>
        </p:nvSpPr>
        <p:spPr bwMode="auto">
          <a:xfrm>
            <a:off x="3001741" y="3944938"/>
            <a:ext cx="215900" cy="574675"/>
          </a:xfrm>
          <a:prstGeom prst="rightBrace">
            <a:avLst>
              <a:gd name="adj1" fmla="val 22181"/>
              <a:gd name="adj2" fmla="val 50000"/>
            </a:avLst>
          </a:prstGeom>
          <a:noFill/>
          <a:ln w="9525">
            <a:solidFill>
              <a:schemeClr val="tx1"/>
            </a:solidFill>
            <a:round/>
            <a:headEnd/>
            <a:tailEnd/>
          </a:ln>
          <a:effectLst/>
        </p:spPr>
        <p:txBody>
          <a:bodyPr wrap="none" anchor="ctr"/>
          <a:lstStyle/>
          <a:p>
            <a:endParaRPr lang="nl-NL" dirty="0"/>
          </a:p>
        </p:txBody>
      </p:sp>
      <p:sp>
        <p:nvSpPr>
          <p:cNvPr id="6150" name="AutoShape 6"/>
          <p:cNvSpPr>
            <a:spLocks noChangeArrowheads="1"/>
          </p:cNvSpPr>
          <p:nvPr/>
        </p:nvSpPr>
        <p:spPr bwMode="auto">
          <a:xfrm>
            <a:off x="2261965" y="4005064"/>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nl-NL" dirty="0"/>
          </a:p>
        </p:txBody>
      </p:sp>
    </p:spTree>
    <p:extLst>
      <p:ext uri="{BB962C8B-B14F-4D97-AF65-F5344CB8AC3E}">
        <p14:creationId xmlns:p14="http://schemas.microsoft.com/office/powerpoint/2010/main" val="292145775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47XQ5P3E4USX-10-2460</_dlc_DocId>
    <_dlc_DocIdUrl xmlns="7106a2ac-038a-457f-8b58-ec67130d9d6d">
      <Url>http://downloads.slo.nl/_layouts/15/DocIdRedir.aspx?ID=47XQ5P3E4USX-10-2460</Url>
      <Description>47XQ5P3E4USX-10-2460</Description>
    </_dlc_DocIdUrl>
  </documentManagement>
</p:properties>
</file>

<file path=customXml/itemProps1.xml><?xml version="1.0" encoding="utf-8"?>
<ds:datastoreItem xmlns:ds="http://schemas.openxmlformats.org/officeDocument/2006/customXml" ds:itemID="{C5664A3A-C084-45E2-BCDC-845F095E12D1}"/>
</file>

<file path=customXml/itemProps2.xml><?xml version="1.0" encoding="utf-8"?>
<ds:datastoreItem xmlns:ds="http://schemas.openxmlformats.org/officeDocument/2006/customXml" ds:itemID="{6E566F80-F34E-4AA8-B8D2-33252A71F9AC}"/>
</file>

<file path=customXml/itemProps3.xml><?xml version="1.0" encoding="utf-8"?>
<ds:datastoreItem xmlns:ds="http://schemas.openxmlformats.org/officeDocument/2006/customXml" ds:itemID="{7A8D323A-00A7-425F-9DDB-AC837612BFB0}"/>
</file>

<file path=customXml/itemProps4.xml><?xml version="1.0" encoding="utf-8"?>
<ds:datastoreItem xmlns:ds="http://schemas.openxmlformats.org/officeDocument/2006/customXml" ds:itemID="{660B58A4-F3E3-4FC4-9C50-95D9DA444485}"/>
</file>

<file path=docProps/app.xml><?xml version="1.0" encoding="utf-8"?>
<Properties xmlns="http://schemas.openxmlformats.org/officeDocument/2006/extended-properties" xmlns:vt="http://schemas.openxmlformats.org/officeDocument/2006/docPropsVTypes">
  <Template>Presentatie_01_magenta</Template>
  <TotalTime>1057</TotalTime>
  <Words>2681</Words>
  <Application>Microsoft Office PowerPoint</Application>
  <PresentationFormat>Diavoorstelling (4:3)</PresentationFormat>
  <Paragraphs>271</Paragraphs>
  <Slides>32</Slides>
  <Notes>13</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Presentatie_01_magenta</vt:lpstr>
      <vt:lpstr>PowerPoint-presentatie</vt:lpstr>
      <vt:lpstr>  Overzicht bijeenkomsten  </vt:lpstr>
      <vt:lpstr>Doel van bijeenkomst 1</vt:lpstr>
      <vt:lpstr>Inhoud bijeenkomst 1</vt:lpstr>
      <vt:lpstr>Passende perspectieven en Referentiekader</vt:lpstr>
      <vt:lpstr>Knelpunt …</vt:lpstr>
      <vt:lpstr> Passende Perspectieven   </vt:lpstr>
      <vt:lpstr> Mogelijke interventies  </vt:lpstr>
      <vt:lpstr>Doelgroepen en leerroutes</vt:lpstr>
      <vt:lpstr>Voor wie is Passende Perspectieven bedoeld?</vt:lpstr>
      <vt:lpstr>PowerPoint-presentatie</vt:lpstr>
      <vt:lpstr>Van referentieniveaus naar  passende perspectieven - taal</vt:lpstr>
      <vt:lpstr>PowerPoint-presentatie</vt:lpstr>
      <vt:lpstr>Producten Passende perspectieven </vt:lpstr>
      <vt:lpstr>Product: Wegwijzer</vt:lpstr>
      <vt:lpstr>Uitgangspunten Passende perspectieven</vt:lpstr>
      <vt:lpstr>PowerPoint-presentatie</vt:lpstr>
      <vt:lpstr>PowerPoint-presentatie</vt:lpstr>
      <vt:lpstr>Product: Leerroutes taal</vt:lpstr>
      <vt:lpstr>PowerPoint-presentatie</vt:lpstr>
      <vt:lpstr>PowerPoint-presentatie</vt:lpstr>
      <vt:lpstr>PowerPoint-presentatie</vt:lpstr>
      <vt:lpstr>PowerPoint-presentatie</vt:lpstr>
      <vt:lpstr>PowerPoint-presentatie</vt:lpstr>
      <vt:lpstr>Product: Maatwerkaanpassingen</vt:lpstr>
      <vt:lpstr>Opdracht 1.  Passende perspectieven Circuit</vt:lpstr>
      <vt:lpstr>Opdracht 2. Methode- of doelgericht werken</vt:lpstr>
      <vt:lpstr>Opdracht 3. Taal(beleidscirkel)</vt:lpstr>
      <vt:lpstr>Opdracht 4. Inzet Passende perspectieven</vt:lpstr>
      <vt:lpstr>Opdracht 5. Bekijken van filmfragment</vt:lpstr>
      <vt:lpstr>Plan van aanpak maken (1)</vt:lpstr>
      <vt:lpstr>Plan van aanpak maken (2)</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79</cp:revision>
  <cp:lastPrinted>2014-03-19T09:44:50Z</cp:lastPrinted>
  <dcterms:created xsi:type="dcterms:W3CDTF">2013-11-15T10:33:01Z</dcterms:created>
  <dcterms:modified xsi:type="dcterms:W3CDTF">2014-09-09T10:28:26Z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908ed5c7-d23d-4005-98dd-562e2e9b555f</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