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2.xml" ContentType="application/vnd.openxmlformats-officedocument.presentationml.slide+xml"/>
  <Override PartName="/ppt/slides/slide17.xml" ContentType="application/vnd.openxmlformats-officedocument.presentationml.slide+xml"/>
  <Override PartName="/ppt/slides/slide1.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16.xml" ContentType="application/vnd.openxmlformats-officedocument.presentationml.slide+xml"/>
  <Override PartName="/ppt/slides/slide18.xml" ContentType="application/vnd.openxmlformats-officedocument.presentationml.slide+xml"/>
  <Override PartName="/ppt/slides/slide14.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5.xml" ContentType="application/vnd.openxmlformats-officedocument.presentationml.slide+xml"/>
  <Override PartName="/ppt/slides/slide11.xml" ContentType="application/vnd.openxmlformats-officedocument.presentationml.slide+xml"/>
  <Override PartName="/ppt/slides/slide13.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1.xml" ContentType="application/vnd.openxmlformats-officedocument.presentationml.notesSlide+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sldIdLst>
    <p:sldId id="331" r:id="rId2"/>
    <p:sldId id="339" r:id="rId3"/>
    <p:sldId id="359" r:id="rId4"/>
    <p:sldId id="341" r:id="rId5"/>
    <p:sldId id="342" r:id="rId6"/>
    <p:sldId id="343" r:id="rId7"/>
    <p:sldId id="344" r:id="rId8"/>
    <p:sldId id="345" r:id="rId9"/>
    <p:sldId id="346" r:id="rId10"/>
    <p:sldId id="360" r:id="rId11"/>
    <p:sldId id="348" r:id="rId12"/>
    <p:sldId id="349" r:id="rId13"/>
    <p:sldId id="350" r:id="rId14"/>
    <p:sldId id="351" r:id="rId15"/>
    <p:sldId id="352" r:id="rId16"/>
    <p:sldId id="353" r:id="rId17"/>
    <p:sldId id="354" r:id="rId18"/>
    <p:sldId id="355" r:id="rId19"/>
    <p:sldId id="356" r:id="rId20"/>
    <p:sldId id="357" r:id="rId21"/>
    <p:sldId id="358" r:id="rId22"/>
  </p:sldIdLst>
  <p:sldSz cx="9144000" cy="6858000" type="screen4x3"/>
  <p:notesSz cx="6794500" cy="9931400"/>
  <p:defaultText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900">
          <p15:clr>
            <a:srgbClr val="A4A3A4"/>
          </p15:clr>
        </p15:guide>
        <p15:guide id="2" orient="horz" pos="2839">
          <p15:clr>
            <a:srgbClr val="A4A3A4"/>
          </p15:clr>
        </p15:guide>
        <p15:guide id="3" orient="horz" pos="2699">
          <p15:clr>
            <a:srgbClr val="A4A3A4"/>
          </p15:clr>
        </p15:guide>
        <p15:guide id="4" orient="horz" pos="1080">
          <p15:clr>
            <a:srgbClr val="A4A3A4"/>
          </p15:clr>
        </p15:guide>
        <p15:guide id="5" pos="1642">
          <p15:clr>
            <a:srgbClr val="A4A3A4"/>
          </p15:clr>
        </p15:guide>
        <p15:guide id="6" pos="138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66"/>
    <a:srgbClr val="8B0051"/>
    <a:srgbClr val="ABA197"/>
    <a:srgbClr val="8D837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75DCB02-9BB8-47FD-8907-85C794F793BA}" styleName="Stijl, thema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D27102A9-8310-4765-A935-A1911B00CA55}" styleName="Stijl, licht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017" autoAdjust="0"/>
  </p:normalViewPr>
  <p:slideViewPr>
    <p:cSldViewPr snapToObjects="1">
      <p:cViewPr>
        <p:scale>
          <a:sx n="67" d="100"/>
          <a:sy n="67" d="100"/>
        </p:scale>
        <p:origin x="-1254" y="-756"/>
      </p:cViewPr>
      <p:guideLst>
        <p:guide orient="horz" pos="900"/>
        <p:guide orient="horz" pos="2839"/>
        <p:guide orient="horz" pos="2699"/>
        <p:guide orient="horz" pos="1080"/>
        <p:guide pos="1642"/>
        <p:guide pos="1389"/>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 Id="rId30"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4283" cy="498295"/>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48645" y="0"/>
            <a:ext cx="2944283" cy="498295"/>
          </a:xfrm>
          <a:prstGeom prst="rect">
            <a:avLst/>
          </a:prstGeom>
        </p:spPr>
        <p:txBody>
          <a:bodyPr vert="horz" lIns="91440" tIns="45720" rIns="91440" bIns="45720" rtlCol="0"/>
          <a:lstStyle>
            <a:lvl1pPr algn="r">
              <a:defRPr sz="1200"/>
            </a:lvl1pPr>
          </a:lstStyle>
          <a:p>
            <a:fld id="{2E08B6D4-5DD9-4C53-B14C-8756226F6A8D}" type="datetimeFigureOut">
              <a:rPr lang="nl-NL" smtClean="0"/>
              <a:t>11-8-2014</a:t>
            </a:fld>
            <a:endParaRPr lang="nl-NL"/>
          </a:p>
        </p:txBody>
      </p:sp>
      <p:sp>
        <p:nvSpPr>
          <p:cNvPr id="4" name="Tijdelijke aanduiding voor dia-afbeelding 3"/>
          <p:cNvSpPr>
            <a:spLocks noGrp="1" noRot="1" noChangeAspect="1"/>
          </p:cNvSpPr>
          <p:nvPr>
            <p:ph type="sldImg" idx="2"/>
          </p:nvPr>
        </p:nvSpPr>
        <p:spPr>
          <a:xfrm>
            <a:off x="1163638" y="1241425"/>
            <a:ext cx="4467225" cy="3351213"/>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79450" y="4779486"/>
            <a:ext cx="5435600" cy="3910489"/>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9433107"/>
            <a:ext cx="2944283" cy="498294"/>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48645" y="9433107"/>
            <a:ext cx="2944283" cy="498294"/>
          </a:xfrm>
          <a:prstGeom prst="rect">
            <a:avLst/>
          </a:prstGeom>
        </p:spPr>
        <p:txBody>
          <a:bodyPr vert="horz" lIns="91440" tIns="45720" rIns="91440" bIns="45720" rtlCol="0" anchor="b"/>
          <a:lstStyle>
            <a:lvl1pPr algn="r">
              <a:defRPr sz="1200"/>
            </a:lvl1pPr>
          </a:lstStyle>
          <a:p>
            <a:fld id="{70A9A77E-D0E2-4AC2-B1E7-68246F389E17}" type="slidenum">
              <a:rPr lang="nl-NL" smtClean="0"/>
              <a:t>‹nr.›</a:t>
            </a:fld>
            <a:endParaRPr lang="nl-NL"/>
          </a:p>
        </p:txBody>
      </p:sp>
    </p:spTree>
    <p:extLst>
      <p:ext uri="{BB962C8B-B14F-4D97-AF65-F5344CB8AC3E}">
        <p14:creationId xmlns:p14="http://schemas.microsoft.com/office/powerpoint/2010/main" val="35481446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txBox="1">
            <a:spLocks noGrp="1" noChangeArrowheads="1"/>
          </p:cNvSpPr>
          <p:nvPr/>
        </p:nvSpPr>
        <p:spPr bwMode="auto">
          <a:xfrm>
            <a:off x="3848100" y="9432925"/>
            <a:ext cx="2944813" cy="496888"/>
          </a:xfrm>
          <a:prstGeom prst="rect">
            <a:avLst/>
          </a:prstGeom>
          <a:noFill/>
          <a:ln w="9525">
            <a:noFill/>
            <a:miter lim="800000"/>
            <a:headEnd/>
            <a:tailEnd/>
          </a:ln>
          <a:effectLst/>
        </p:spPr>
        <p:txBody>
          <a:bodyPr anchor="b"/>
          <a:lstStyle/>
          <a:p>
            <a:pPr algn="r" eaLnBrk="1" hangingPunct="1"/>
            <a:fld id="{7037A003-7A2F-4F02-A932-DBB6486C68B8}" type="slidenum">
              <a:rPr lang="en-US" sz="1200" baseline="0"/>
              <a:pPr algn="r" eaLnBrk="1" hangingPunct="1"/>
              <a:t>3</a:t>
            </a:fld>
            <a:endParaRPr lang="en-US" sz="1200" baseline="0" dirty="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p:spPr>
        <p:txBody>
          <a:bodyPr/>
          <a:lstStyle/>
          <a:p>
            <a:pPr eaLnBrk="1" hangingPunct="1"/>
            <a:r>
              <a:rPr lang="nl-NL" b="1" dirty="0" smtClean="0"/>
              <a:t>Leerroute 1:</a:t>
            </a:r>
            <a:endParaRPr lang="nl-NL" dirty="0" smtClean="0"/>
          </a:p>
          <a:p>
            <a:pPr eaLnBrk="1" hangingPunct="1"/>
            <a:r>
              <a:rPr lang="nl-NL" dirty="0" smtClean="0"/>
              <a:t>Leerlingen met </a:t>
            </a:r>
            <a:r>
              <a:rPr lang="nl-NL" i="1" dirty="0" smtClean="0"/>
              <a:t>voldoende cognitieve capaciteiten</a:t>
            </a:r>
            <a:r>
              <a:rPr lang="nl-NL" dirty="0" smtClean="0"/>
              <a:t> met een specifieke beperking die in staat worden geacht met extra (didactische) inspanningen/aanpassingen/hulpmiddelen minimaal 1F te halen.</a:t>
            </a:r>
          </a:p>
          <a:p>
            <a:pPr eaLnBrk="1" hangingPunct="1"/>
            <a:endParaRPr lang="nl-NL" b="1" dirty="0" smtClean="0"/>
          </a:p>
          <a:p>
            <a:pPr eaLnBrk="1" hangingPunct="1"/>
            <a:r>
              <a:rPr lang="nl-NL" b="1" dirty="0" smtClean="0"/>
              <a:t>Leerroute 2:</a:t>
            </a:r>
            <a:endParaRPr lang="nl-NL" dirty="0" smtClean="0"/>
          </a:p>
          <a:p>
            <a:pPr eaLnBrk="1" hangingPunct="1"/>
            <a:r>
              <a:rPr lang="nl-NL" dirty="0" smtClean="0"/>
              <a:t>Leerlingen met minder cognitieve capaciteiten die 1F nog niet halen, maar die in staat worden geacht met extra (didactische) inspanningen/aanpassingen/hulpmiddelen 1F alsnog te halen.</a:t>
            </a:r>
          </a:p>
          <a:p>
            <a:pPr eaLnBrk="1" hangingPunct="1"/>
            <a:endParaRPr lang="nl-NL" b="1" dirty="0" smtClean="0"/>
          </a:p>
          <a:p>
            <a:pPr eaLnBrk="1" hangingPunct="1"/>
            <a:r>
              <a:rPr lang="nl-NL" b="1" dirty="0" smtClean="0"/>
              <a:t>Leerroute 3:</a:t>
            </a:r>
            <a:endParaRPr lang="nl-NL" dirty="0" smtClean="0"/>
          </a:p>
          <a:p>
            <a:pPr eaLnBrk="1" hangingPunct="1"/>
            <a:r>
              <a:rPr lang="nl-NL" dirty="0" smtClean="0"/>
              <a:t>Leerlingen met minder cognitieve capaciteiten die 1F nog niet halen, maar die in staat worden geacht met extra (didactische) inspanningen/aanpassingen/hulpmiddelen verder te komen dan nu het geval is.</a:t>
            </a:r>
          </a:p>
          <a:p>
            <a:pPr eaLnBrk="1" hangingPunct="1"/>
            <a:endParaRPr lang="nl-NL"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jdelijke aanduiding voor dia-afbeelding 1"/>
          <p:cNvSpPr>
            <a:spLocks noGrp="1" noRot="1" noChangeAspect="1" noTextEdit="1"/>
          </p:cNvSpPr>
          <p:nvPr>
            <p:ph type="sldImg"/>
          </p:nvPr>
        </p:nvSpPr>
        <p:spPr bwMode="auto">
          <a:noFill/>
          <a:ln>
            <a:solidFill>
              <a:srgbClr val="000000"/>
            </a:solidFill>
            <a:miter lim="800000"/>
            <a:headEnd/>
            <a:tailEnd/>
          </a:ln>
        </p:spPr>
      </p:sp>
      <p:sp>
        <p:nvSpPr>
          <p:cNvPr id="34819"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l-NL" dirty="0" smtClean="0"/>
          </a:p>
        </p:txBody>
      </p:sp>
      <p:sp>
        <p:nvSpPr>
          <p:cNvPr id="34820"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3E7B3DB-0148-4F38-8DC8-C5D335D28356}" type="slidenum">
              <a:rPr lang="nl-NL"/>
              <a:pPr fontAlgn="base">
                <a:spcBef>
                  <a:spcPct val="0"/>
                </a:spcBef>
                <a:spcAft>
                  <a:spcPct val="0"/>
                </a:spcAft>
              </a:pPr>
              <a:t>20</a:t>
            </a:fld>
            <a:endParaRPr lang="nl-NL"/>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Wingdings" pitchFamily="2" charset="2"/>
              <a:buNone/>
            </a:pPr>
            <a:endParaRPr lang="nl-NL" dirty="0"/>
          </a:p>
        </p:txBody>
      </p:sp>
      <p:sp>
        <p:nvSpPr>
          <p:cNvPr id="4" name="Slide Number Placeholder 3"/>
          <p:cNvSpPr>
            <a:spLocks noGrp="1"/>
          </p:cNvSpPr>
          <p:nvPr>
            <p:ph type="sldNum" sz="quarter" idx="10"/>
          </p:nvPr>
        </p:nvSpPr>
        <p:spPr/>
        <p:txBody>
          <a:bodyPr/>
          <a:lstStyle/>
          <a:p>
            <a:pPr>
              <a:defRPr/>
            </a:pPr>
            <a:fld id="{6779485C-379C-4BBA-B22E-B478F11BCCF9}" type="slidenum">
              <a:rPr lang="nl-NL" smtClean="0"/>
              <a:pPr>
                <a:defRPr/>
              </a:pPr>
              <a:t>21</a:t>
            </a:fld>
            <a:endParaRPr lang="nl-NL"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nl-NL" sz="1200" kern="1200" dirty="0" smtClean="0">
                <a:solidFill>
                  <a:schemeClr val="tx1"/>
                </a:solidFill>
                <a:effectLst/>
                <a:latin typeface="Arial" charset="0"/>
                <a:ea typeface="+mn-ea"/>
                <a:cs typeface="+mn-cs"/>
              </a:rPr>
              <a:t>Toelichting:</a:t>
            </a:r>
            <a:br>
              <a:rPr lang="nl-NL" sz="1200" kern="1200" dirty="0" smtClean="0">
                <a:solidFill>
                  <a:schemeClr val="tx1"/>
                </a:solidFill>
                <a:effectLst/>
                <a:latin typeface="Arial" charset="0"/>
                <a:ea typeface="+mn-ea"/>
                <a:cs typeface="+mn-cs"/>
              </a:rPr>
            </a:br>
            <a:r>
              <a:rPr lang="nl-NL" sz="1200" kern="1200" dirty="0" smtClean="0">
                <a:solidFill>
                  <a:schemeClr val="tx1"/>
                </a:solidFill>
                <a:effectLst/>
                <a:latin typeface="Arial" charset="0"/>
                <a:ea typeface="+mn-ea"/>
                <a:cs typeface="+mn-cs"/>
              </a:rPr>
              <a:t>De begeleider kan ervoor kiezen om de discussie tijdens de presentatie met het hele team aan de hand van de stellingen  te voeren. Als er een veilige sfeer in het team is, met veel respect voor elkaars mening, is ook mogelijk de oefening ‘hoekenwerk’ te doen met het hele team. Het hele team is dan letterlijk in beweging en positioneert zich in de ruimte op een denkbeeldige diagonaal. Zie daarvoor bijlage 1.4.</a:t>
            </a:r>
            <a:endParaRPr lang="nl-NL" dirty="0" smtClean="0"/>
          </a:p>
        </p:txBody>
      </p:sp>
      <p:sp>
        <p:nvSpPr>
          <p:cNvPr id="368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1F51337-E679-4293-87A6-E6752507F246}" type="slidenum">
              <a:rPr lang="nl-NL"/>
              <a:pPr fontAlgn="base">
                <a:spcBef>
                  <a:spcPct val="0"/>
                </a:spcBef>
                <a:spcAft>
                  <a:spcPct val="0"/>
                </a:spcAft>
              </a:pPr>
              <a:t>7</a:t>
            </a:fld>
            <a:endParaRPr lang="nl-NL"/>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l-NL" dirty="0" smtClean="0"/>
          </a:p>
        </p:txBody>
      </p:sp>
      <p:sp>
        <p:nvSpPr>
          <p:cNvPr id="399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EC8FAE1-6291-422A-A8E3-C80B716CB6D2}" type="slidenum">
              <a:rPr lang="nl-NL"/>
              <a:pPr fontAlgn="base">
                <a:spcBef>
                  <a:spcPct val="0"/>
                </a:spcBef>
                <a:spcAft>
                  <a:spcPct val="0"/>
                </a:spcAft>
              </a:pPr>
              <a:t>10</a:t>
            </a:fld>
            <a:endParaRPr lang="nl-NL"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r>
              <a:rPr lang="nl-NL" sz="1200" kern="1200" dirty="0" smtClean="0">
                <a:solidFill>
                  <a:schemeClr val="tx1"/>
                </a:solidFill>
                <a:effectLst/>
                <a:latin typeface="Arial" charset="0"/>
                <a:ea typeface="+mn-ea"/>
                <a:cs typeface="+mn-cs"/>
              </a:rPr>
              <a:t>Toelichting</a:t>
            </a:r>
          </a:p>
          <a:p>
            <a:r>
              <a:rPr lang="nl-NL" sz="1200" kern="1200" dirty="0" smtClean="0">
                <a:solidFill>
                  <a:schemeClr val="tx1"/>
                </a:solidFill>
                <a:effectLst/>
                <a:latin typeface="Arial" charset="0"/>
                <a:ea typeface="+mn-ea"/>
                <a:cs typeface="+mn-cs"/>
              </a:rPr>
              <a:t>Voorwaarde voor het invoeren van Passende perspectieven is dat het team al vertrouwd is met handelingsgericht werken (HGW). Er zijn natuurlijk allerlei standpunten en meningen over hoe HGW het meest optimaal uitgewerkt kan worden en scholen verschillen daarin sterk. Basaal is dat er gewerkt wordt met een groepsplan rekenen in de stam- of niveaugroep. De school maakt onderscheid tussen groepsoverzicht (per half jaar) en groepsplannen (minstens vier keer per jaar voor een periode van 8-10 weken). Bij convergente differentiatie (klassikale rekeninstructie) is in het groepsplan rekenen onderscheid tussen basislijn, subgroepen en individuele leerlingen. De groepsplannen zijn nodig bij de nulmeting van Passende perspectieven en worden uitgebouwd in stap 2.</a:t>
            </a:r>
            <a:endParaRPr lang="nl-NL" sz="1200" kern="1200" dirty="0">
              <a:solidFill>
                <a:schemeClr val="tx1"/>
              </a:solidFill>
              <a:effectLst/>
              <a:latin typeface="Arial" charset="0"/>
              <a:ea typeface="+mn-ea"/>
              <a:cs typeface="+mn-cs"/>
            </a:endParaRPr>
          </a:p>
        </p:txBody>
      </p:sp>
      <p:sp>
        <p:nvSpPr>
          <p:cNvPr id="409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E79F458-9218-40F5-B61E-E0A708F5FA91}" type="slidenum">
              <a:rPr lang="nl-NL"/>
              <a:pPr fontAlgn="base">
                <a:spcBef>
                  <a:spcPct val="0"/>
                </a:spcBef>
                <a:spcAft>
                  <a:spcPct val="0"/>
                </a:spcAft>
              </a:pPr>
              <a:t>11</a:t>
            </a:fld>
            <a:endParaRPr lang="nl-NL"/>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r>
              <a:rPr lang="nl-NL" sz="1200" kern="1200" dirty="0" smtClean="0">
                <a:solidFill>
                  <a:schemeClr val="tx1"/>
                </a:solidFill>
                <a:effectLst/>
                <a:latin typeface="Arial" charset="0"/>
                <a:ea typeface="+mn-ea"/>
                <a:cs typeface="+mn-cs"/>
              </a:rPr>
              <a:t>In 2012 is het boekje 'Van kerndoel tot leerlijn' (Van der Stap) verschenen en vanaf dat moment door veel (met name </a:t>
            </a:r>
            <a:r>
              <a:rPr lang="nl-NL" sz="1200" kern="1200" dirty="0" err="1" smtClean="0">
                <a:solidFill>
                  <a:schemeClr val="tx1"/>
                </a:solidFill>
                <a:effectLst/>
                <a:latin typeface="Arial" charset="0"/>
                <a:ea typeface="+mn-ea"/>
                <a:cs typeface="+mn-cs"/>
              </a:rPr>
              <a:t>sbo</a:t>
            </a:r>
            <a:r>
              <a:rPr lang="nl-NL" sz="1200" kern="1200" dirty="0" smtClean="0">
                <a:solidFill>
                  <a:schemeClr val="tx1"/>
                </a:solidFill>
                <a:effectLst/>
                <a:latin typeface="Arial" charset="0"/>
                <a:ea typeface="+mn-ea"/>
                <a:cs typeface="+mn-cs"/>
              </a:rPr>
              <a:t>-scholen) in gebruik genomen. Op het eerste gezicht lijkt het of in het boekje al min of meer is gedaan wat Passende Perspectieven ook doet. Er zijn immers ook keuzes in doelen gemaakt. Er is echter een wezenlijk verschil in uitgangspunten en doelstelling. </a:t>
            </a:r>
            <a:br>
              <a:rPr lang="nl-NL" sz="1200" kern="1200" dirty="0" smtClean="0">
                <a:solidFill>
                  <a:schemeClr val="tx1"/>
                </a:solidFill>
                <a:effectLst/>
                <a:latin typeface="Arial" charset="0"/>
                <a:ea typeface="+mn-ea"/>
                <a:cs typeface="+mn-cs"/>
              </a:rPr>
            </a:br>
            <a:r>
              <a:rPr lang="nl-NL" sz="1200" kern="1200" dirty="0" smtClean="0">
                <a:solidFill>
                  <a:schemeClr val="tx1"/>
                </a:solidFill>
                <a:effectLst/>
                <a:latin typeface="Arial" charset="0"/>
                <a:ea typeface="+mn-ea"/>
                <a:cs typeface="+mn-cs"/>
              </a:rPr>
              <a:t>Van der Stap heeft </a:t>
            </a:r>
            <a:r>
              <a:rPr lang="nl-NL" sz="1200" i="1" kern="1200" dirty="0" smtClean="0">
                <a:solidFill>
                  <a:schemeClr val="tx1"/>
                </a:solidFill>
                <a:effectLst/>
                <a:latin typeface="Arial" charset="0"/>
                <a:ea typeface="+mn-ea"/>
                <a:cs typeface="+mn-cs"/>
              </a:rPr>
              <a:t>de achterstand als uitgangspunt </a:t>
            </a:r>
            <a:r>
              <a:rPr lang="nl-NL" sz="1200" kern="1200" dirty="0" smtClean="0">
                <a:solidFill>
                  <a:schemeClr val="tx1"/>
                </a:solidFill>
                <a:effectLst/>
                <a:latin typeface="Arial" charset="0"/>
                <a:ea typeface="+mn-ea"/>
                <a:cs typeface="+mn-cs"/>
              </a:rPr>
              <a:t>genomen</a:t>
            </a:r>
            <a:r>
              <a:rPr lang="nl-NL" sz="1200" i="1" kern="1200" dirty="0" smtClean="0">
                <a:solidFill>
                  <a:schemeClr val="tx1"/>
                </a:solidFill>
                <a:effectLst/>
                <a:latin typeface="Arial" charset="0"/>
                <a:ea typeface="+mn-ea"/>
                <a:cs typeface="+mn-cs"/>
              </a:rPr>
              <a:t>.</a:t>
            </a:r>
            <a:r>
              <a:rPr lang="nl-NL" sz="1200" kern="1200" dirty="0" smtClean="0">
                <a:solidFill>
                  <a:schemeClr val="tx1"/>
                </a:solidFill>
                <a:effectLst/>
                <a:latin typeface="Arial" charset="0"/>
                <a:ea typeface="+mn-ea"/>
                <a:cs typeface="+mn-cs"/>
              </a:rPr>
              <a:t> Ze is uitgegaan van een groep leerlingen zonder achterstand (de 1.0 lijn), een groep leerlingen met 1 ½ jaar achterstand (de 0.75 lijn) en een groep met drie jaar achterstand (de 0.5 lijn). Met dat uitgangspunt is vervolgens de stof die moet worden aangeboden uitgesmeerd over acht leerjaren. Voor de 0.5 lijn betekent dit bijvoorbeeld dat de stof tot en met groep 5 wordt aangeboden in acht jaar in plaats van in vijf jaar. Voor de 0.5 lijn betekent dit dus, dat de stof uit de bovenbouw niet of nauwelijks aan bod komt. Voor de 0.75 lijn wordt de stof tot halverwege groep 7 aangeboden in acht jaar.</a:t>
            </a:r>
            <a:br>
              <a:rPr lang="nl-NL" sz="1200" kern="1200" dirty="0" smtClean="0">
                <a:solidFill>
                  <a:schemeClr val="tx1"/>
                </a:solidFill>
                <a:effectLst/>
                <a:latin typeface="Arial" charset="0"/>
                <a:ea typeface="+mn-ea"/>
                <a:cs typeface="+mn-cs"/>
              </a:rPr>
            </a:br>
            <a:r>
              <a:rPr lang="nl-NL" sz="1200" kern="1200" dirty="0" smtClean="0">
                <a:solidFill>
                  <a:schemeClr val="tx1"/>
                </a:solidFill>
                <a:effectLst/>
                <a:latin typeface="Arial" charset="0"/>
                <a:ea typeface="+mn-ea"/>
                <a:cs typeface="+mn-cs"/>
              </a:rPr>
              <a:t>Passende Perspectieven gaat uit van het ijsbergmodel en van het handelingsmodel en maakt al in een eerder stadium keuzes in doelen, afhankelijk van het ontwikkelingsperspectief van de leerling. Er wordt minder lang geïnvesteerd in het bereiken van het formele niveau, om ook toe te komen aan onderdelen uit de domeinen uit de bovenbouw. Met name voor de leerlingen uit leerroute 3 (vergelijkbaar met 0.5 lijn van </a:t>
            </a:r>
            <a:r>
              <a:rPr lang="nl-NL" sz="1200" kern="1200" dirty="0" err="1" smtClean="0">
                <a:solidFill>
                  <a:schemeClr val="tx1"/>
                </a:solidFill>
                <a:effectLst/>
                <a:latin typeface="Arial" charset="0"/>
                <a:ea typeface="+mn-ea"/>
                <a:cs typeface="+mn-cs"/>
              </a:rPr>
              <a:t>Van</a:t>
            </a:r>
            <a:r>
              <a:rPr lang="nl-NL" sz="1200" kern="1200" dirty="0" smtClean="0">
                <a:solidFill>
                  <a:schemeClr val="tx1"/>
                </a:solidFill>
                <a:effectLst/>
                <a:latin typeface="Arial" charset="0"/>
                <a:ea typeface="+mn-ea"/>
                <a:cs typeface="+mn-cs"/>
              </a:rPr>
              <a:t> der Stap) zijn bepaalde doelen uit de bovenbouw functioneel. Denk bijvoorbeeld aan bepaalde meetcontexten (inhoud, meettechniek), hoge digitale tijd, schatten, grafieken lezen. (zie</a:t>
            </a:r>
            <a:r>
              <a:rPr lang="nl-NL" sz="1200" kern="1200" baseline="0" dirty="0" smtClean="0">
                <a:solidFill>
                  <a:schemeClr val="tx1"/>
                </a:solidFill>
                <a:effectLst/>
                <a:latin typeface="Arial" charset="0"/>
                <a:ea typeface="+mn-ea"/>
                <a:cs typeface="+mn-cs"/>
              </a:rPr>
              <a:t> ook dia 16)</a:t>
            </a:r>
            <a:endParaRPr lang="nl-NL" sz="1200" kern="1200" dirty="0" smtClean="0">
              <a:solidFill>
                <a:schemeClr val="tx1"/>
              </a:solidFill>
              <a:effectLst/>
              <a:latin typeface="Arial" charset="0"/>
              <a:ea typeface="+mn-ea"/>
              <a:cs typeface="+mn-cs"/>
            </a:endParaRPr>
          </a:p>
          <a:p>
            <a:r>
              <a:rPr lang="nl-NL" sz="1200" kern="1200" dirty="0" smtClean="0">
                <a:solidFill>
                  <a:schemeClr val="tx1"/>
                </a:solidFill>
                <a:effectLst/>
                <a:latin typeface="Arial" charset="0"/>
                <a:ea typeface="+mn-ea"/>
                <a:cs typeface="+mn-cs"/>
              </a:rPr>
              <a:t>		 </a:t>
            </a:r>
          </a:p>
          <a:p>
            <a:r>
              <a:rPr lang="nl-NL" sz="1200" kern="1200" dirty="0" smtClean="0">
                <a:solidFill>
                  <a:schemeClr val="tx1"/>
                </a:solidFill>
                <a:effectLst/>
                <a:latin typeface="Arial" charset="0"/>
                <a:ea typeface="+mn-ea"/>
                <a:cs typeface="+mn-cs"/>
              </a:rPr>
              <a:t>De visie in Passende perspectieven is dus niet langer: alle leerstof realiseren tot en met bijvoorbeeld groep 6, maar per domein bekijken wat nog wel lukt bij een leerling en op welk handelingsniveau. Sommige opgaven zullen wel lukken op formeel niveau, maar er zijn ook opgaven die de leerling uiteindelijk alleen op schematisch of concreet niveau blijft doen (plafondeffect).</a:t>
            </a:r>
            <a:endParaRPr lang="nl-NL" sz="1200" kern="1200" dirty="0">
              <a:solidFill>
                <a:schemeClr val="tx1"/>
              </a:solidFill>
              <a:effectLst/>
              <a:latin typeface="Arial" charset="0"/>
              <a:ea typeface="+mn-ea"/>
              <a:cs typeface="+mn-cs"/>
            </a:endParaRPr>
          </a:p>
        </p:txBody>
      </p:sp>
      <p:sp>
        <p:nvSpPr>
          <p:cNvPr id="409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E79F458-9218-40F5-B61E-E0A708F5FA91}" type="slidenum">
              <a:rPr lang="nl-NL"/>
              <a:pPr fontAlgn="base">
                <a:spcBef>
                  <a:spcPct val="0"/>
                </a:spcBef>
                <a:spcAft>
                  <a:spcPct val="0"/>
                </a:spcAft>
              </a:pPr>
              <a:t>12</a:t>
            </a:fld>
            <a:endParaRPr lang="nl-NL"/>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nl-NL" dirty="0" smtClean="0"/>
              <a:t>Nina Boswinkel is projectleidster</a:t>
            </a:r>
            <a:r>
              <a:rPr lang="nl-NL" baseline="0" dirty="0" smtClean="0"/>
              <a:t> van Passende Perspectieven - rekenen en was ook projectleidster van Speciaal Rekenen. Het ijsbergmodel (3 handelingsniveaus: concreet-schematisch-abstract) is de basis voor de 3 leerroutes.</a:t>
            </a:r>
          </a:p>
          <a:p>
            <a:endParaRPr lang="nl-NL" baseline="0" dirty="0" smtClean="0"/>
          </a:p>
          <a:p>
            <a:endParaRPr lang="nl-NL" dirty="0"/>
          </a:p>
        </p:txBody>
      </p:sp>
      <p:sp>
        <p:nvSpPr>
          <p:cNvPr id="4" name="Slide Number Placeholder 3"/>
          <p:cNvSpPr>
            <a:spLocks noGrp="1"/>
          </p:cNvSpPr>
          <p:nvPr>
            <p:ph type="sldNum" sz="quarter" idx="10"/>
          </p:nvPr>
        </p:nvSpPr>
        <p:spPr/>
        <p:txBody>
          <a:bodyPr/>
          <a:lstStyle/>
          <a:p>
            <a:pPr>
              <a:defRPr/>
            </a:pPr>
            <a:fld id="{6779485C-379C-4BBA-B22E-B478F11BCCF9}" type="slidenum">
              <a:rPr lang="nl-NL" smtClean="0"/>
              <a:pPr>
                <a:defRPr/>
              </a:pPr>
              <a:t>13</a:t>
            </a:fld>
            <a:endParaRPr lang="nl-NL"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l-NL" dirty="0"/>
          </a:p>
        </p:txBody>
      </p:sp>
      <p:sp>
        <p:nvSpPr>
          <p:cNvPr id="4" name="Slide Number Placeholder 3"/>
          <p:cNvSpPr>
            <a:spLocks noGrp="1"/>
          </p:cNvSpPr>
          <p:nvPr>
            <p:ph type="sldNum" sz="quarter" idx="10"/>
          </p:nvPr>
        </p:nvSpPr>
        <p:spPr/>
        <p:txBody>
          <a:bodyPr/>
          <a:lstStyle/>
          <a:p>
            <a:pPr>
              <a:defRPr/>
            </a:pPr>
            <a:fld id="{6779485C-379C-4BBA-B22E-B478F11BCCF9}" type="slidenum">
              <a:rPr lang="nl-NL" smtClean="0"/>
              <a:pPr>
                <a:defRPr/>
              </a:pPr>
              <a:t>14</a:t>
            </a:fld>
            <a:endParaRPr lang="nl-NL"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jdelijke aanduiding voor dia-afbeelding 1"/>
          <p:cNvSpPr>
            <a:spLocks noGrp="1" noRot="1" noChangeAspect="1" noTextEdit="1"/>
          </p:cNvSpPr>
          <p:nvPr>
            <p:ph type="sldImg"/>
          </p:nvPr>
        </p:nvSpPr>
        <p:spPr>
          <a:ln/>
        </p:spPr>
      </p:sp>
      <p:sp>
        <p:nvSpPr>
          <p:cNvPr id="28675" name="Tijdelijke aanduiding voor notities 2"/>
          <p:cNvSpPr>
            <a:spLocks noGrp="1"/>
          </p:cNvSpPr>
          <p:nvPr>
            <p:ph type="body" idx="1"/>
          </p:nvPr>
        </p:nvSpPr>
        <p:spPr>
          <a:noFill/>
        </p:spPr>
        <p:txBody>
          <a:bodyPr/>
          <a:lstStyle/>
          <a:p>
            <a:endParaRPr lang="nl-NL" dirty="0" smtClean="0"/>
          </a:p>
        </p:txBody>
      </p:sp>
      <p:sp>
        <p:nvSpPr>
          <p:cNvPr id="28676" name="Tijdelijke aanduiding voor dianummer 3"/>
          <p:cNvSpPr txBox="1">
            <a:spLocks noGrp="1"/>
          </p:cNvSpPr>
          <p:nvPr/>
        </p:nvSpPr>
        <p:spPr bwMode="auto">
          <a:xfrm>
            <a:off x="3848100" y="9432925"/>
            <a:ext cx="2944813" cy="496888"/>
          </a:xfrm>
          <a:prstGeom prst="rect">
            <a:avLst/>
          </a:prstGeom>
          <a:noFill/>
          <a:ln w="9525">
            <a:noFill/>
            <a:miter lim="800000"/>
            <a:headEnd/>
            <a:tailEnd/>
          </a:ln>
          <a:effectLst/>
        </p:spPr>
        <p:txBody>
          <a:bodyPr anchor="b"/>
          <a:lstStyle/>
          <a:p>
            <a:pPr algn="r" eaLnBrk="1" hangingPunct="1"/>
            <a:fld id="{E0C5CB7D-C781-4860-9020-A5FFFE58C310}" type="slidenum">
              <a:rPr lang="en-US" sz="1200" baseline="0"/>
              <a:pPr algn="r" eaLnBrk="1" hangingPunct="1"/>
              <a:t>15</a:t>
            </a:fld>
            <a:endParaRPr lang="en-US" sz="1200" baseline="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jdelijke aanduiding voor dia-afbeelding 1"/>
          <p:cNvSpPr>
            <a:spLocks noGrp="1" noRot="1" noChangeAspect="1" noTextEdit="1"/>
          </p:cNvSpPr>
          <p:nvPr>
            <p:ph type="sldImg"/>
          </p:nvPr>
        </p:nvSpPr>
        <p:spPr>
          <a:ln/>
        </p:spPr>
      </p:sp>
      <p:sp>
        <p:nvSpPr>
          <p:cNvPr id="46083" name="Tijdelijke aanduiding voor notities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l-NL" altLang="nl-NL" b="1" smtClean="0">
                <a:latin typeface="Arial" pitchFamily="34" charset="0"/>
              </a:rPr>
              <a:t>Passende Perspectieven – rekenen, wegwijzer, p. 20</a:t>
            </a:r>
          </a:p>
          <a:p>
            <a:r>
              <a:rPr lang="nl-NL" altLang="nl-NL" smtClean="0">
                <a:latin typeface="Arial" pitchFamily="34" charset="0"/>
              </a:rPr>
              <a:t>De meest voorkomende huidige onderwijspraktijk is, dat de leerkracht aan de hand van een methode onderwijs geeft en daarbij al dan niet tegen problemen aanloopt. </a:t>
            </a:r>
          </a:p>
          <a:p>
            <a:endParaRPr lang="nl-NL" altLang="nl-NL" smtClean="0">
              <a:latin typeface="Arial" pitchFamily="34" charset="0"/>
            </a:endParaRPr>
          </a:p>
          <a:p>
            <a:r>
              <a:rPr lang="nl-NL" altLang="nl-NL" smtClean="0">
                <a:latin typeface="Arial" pitchFamily="34" charset="0"/>
              </a:rPr>
              <a:t>Een deel van deze leerlingen komt niet verder dan eind niveau groep 5 (bovenste plaatje). De consequentie hiervan is dat deze leerlingen onderdelen van de domeinen uit de bovenbouw van het basisonderwijs niet aangeboden krijgen en het aanbod sterk gericht is op het domein Getallen. Dit terwijl ook domeinen uit de bovenbouw onderdelen bevatten die voor de doelgroepen van Passende perspectieven functioneel zijn.</a:t>
            </a:r>
          </a:p>
          <a:p>
            <a:r>
              <a:rPr lang="nl-NL" altLang="nl-NL" smtClean="0">
                <a:latin typeface="Arial" pitchFamily="34" charset="0"/>
              </a:rPr>
              <a:t>Passende Perspectieven streeft naar een andere balans in het aanbod. Het idee is dat de leerling eerder toekomt aan de onderdelen uit de bovenbouw door ruimte te creëren in het aanbod van de (onder- en) middenbouw (onderste plaatje). Keuzes die Passende Perspectieven maakt richten zich op het niveau van handelen en op perspectiefrijke strategieën voor de leerling. Het plaatje laat zien, dat de leerlingen weliswaar niet alle stof tot op formeel niveau beheersen, maar wel zo veel mogelijk domeinen aangeboden krijgen, zij het op basaler niveau. Het uiteindelijke doel hiervan is dat een brede basis wordt gelegd voor een goede aansluiting op het vervolgonderwijs waar deze leerlingen naartoe gaan.</a:t>
            </a:r>
          </a:p>
          <a:p>
            <a:endParaRPr lang="nl-NL" altLang="nl-NL" smtClean="0">
              <a:latin typeface="Arial" pitchFamily="34" charset="0"/>
            </a:endParaRPr>
          </a:p>
        </p:txBody>
      </p:sp>
      <p:sp>
        <p:nvSpPr>
          <p:cNvPr id="46084" name="Tijdelijke aanduiding voor dianumm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Arial" pitchFamily="34" charset="0"/>
                <a:ea typeface="Geneva" pitchFamily="1" charset="-128"/>
              </a:defRPr>
            </a:lvl1pPr>
            <a:lvl2pPr marL="742950" indent="-285750">
              <a:defRPr sz="2400" baseline="-25000">
                <a:solidFill>
                  <a:schemeClr val="tx1"/>
                </a:solidFill>
                <a:latin typeface="Arial" pitchFamily="34" charset="0"/>
                <a:ea typeface="Geneva" pitchFamily="1" charset="-128"/>
              </a:defRPr>
            </a:lvl2pPr>
            <a:lvl3pPr marL="1143000" indent="-228600">
              <a:defRPr sz="2400" baseline="-25000">
                <a:solidFill>
                  <a:schemeClr val="tx1"/>
                </a:solidFill>
                <a:latin typeface="Arial" pitchFamily="34" charset="0"/>
                <a:ea typeface="Geneva" pitchFamily="1" charset="-128"/>
              </a:defRPr>
            </a:lvl3pPr>
            <a:lvl4pPr marL="1600200" indent="-228600">
              <a:defRPr sz="2400" baseline="-25000">
                <a:solidFill>
                  <a:schemeClr val="tx1"/>
                </a:solidFill>
                <a:latin typeface="Arial" pitchFamily="34" charset="0"/>
                <a:ea typeface="Geneva" pitchFamily="1" charset="-128"/>
              </a:defRPr>
            </a:lvl4pPr>
            <a:lvl5pPr marL="2057400" indent="-228600">
              <a:defRPr sz="2400" baseline="-25000">
                <a:solidFill>
                  <a:schemeClr val="tx1"/>
                </a:solidFill>
                <a:latin typeface="Arial" pitchFamily="34" charset="0"/>
                <a:ea typeface="Geneva" pitchFamily="1" charset="-128"/>
              </a:defRPr>
            </a:lvl5pPr>
            <a:lvl6pPr marL="2514600" indent="-228600" eaLnBrk="0" fontAlgn="base" hangingPunct="0">
              <a:spcBef>
                <a:spcPct val="0"/>
              </a:spcBef>
              <a:spcAft>
                <a:spcPct val="0"/>
              </a:spcAft>
              <a:defRPr sz="2400" baseline="-25000">
                <a:solidFill>
                  <a:schemeClr val="tx1"/>
                </a:solidFill>
                <a:latin typeface="Arial" pitchFamily="34" charset="0"/>
                <a:ea typeface="Geneva" pitchFamily="1" charset="-128"/>
              </a:defRPr>
            </a:lvl6pPr>
            <a:lvl7pPr marL="2971800" indent="-228600" eaLnBrk="0" fontAlgn="base" hangingPunct="0">
              <a:spcBef>
                <a:spcPct val="0"/>
              </a:spcBef>
              <a:spcAft>
                <a:spcPct val="0"/>
              </a:spcAft>
              <a:defRPr sz="2400" baseline="-25000">
                <a:solidFill>
                  <a:schemeClr val="tx1"/>
                </a:solidFill>
                <a:latin typeface="Arial" pitchFamily="34" charset="0"/>
                <a:ea typeface="Geneva" pitchFamily="1" charset="-128"/>
              </a:defRPr>
            </a:lvl7pPr>
            <a:lvl8pPr marL="3429000" indent="-228600" eaLnBrk="0" fontAlgn="base" hangingPunct="0">
              <a:spcBef>
                <a:spcPct val="0"/>
              </a:spcBef>
              <a:spcAft>
                <a:spcPct val="0"/>
              </a:spcAft>
              <a:defRPr sz="2400" baseline="-25000">
                <a:solidFill>
                  <a:schemeClr val="tx1"/>
                </a:solidFill>
                <a:latin typeface="Arial" pitchFamily="34" charset="0"/>
                <a:ea typeface="Geneva" pitchFamily="1" charset="-128"/>
              </a:defRPr>
            </a:lvl8pPr>
            <a:lvl9pPr marL="3886200" indent="-228600" eaLnBrk="0" fontAlgn="base" hangingPunct="0">
              <a:spcBef>
                <a:spcPct val="0"/>
              </a:spcBef>
              <a:spcAft>
                <a:spcPct val="0"/>
              </a:spcAft>
              <a:defRPr sz="2400" baseline="-25000">
                <a:solidFill>
                  <a:schemeClr val="tx1"/>
                </a:solidFill>
                <a:latin typeface="Arial" pitchFamily="34" charset="0"/>
                <a:ea typeface="Geneva" pitchFamily="1" charset="-128"/>
              </a:defRPr>
            </a:lvl9pPr>
          </a:lstStyle>
          <a:p>
            <a:fld id="{B6FD9673-827D-4ABC-9055-59B05E18AA53}" type="slidenum">
              <a:rPr lang="en-US" altLang="nl-NL" sz="1200" baseline="0" smtClean="0"/>
              <a:pPr/>
              <a:t>16</a:t>
            </a:fld>
            <a:endParaRPr lang="en-US" altLang="nl-NL" sz="1200" baseline="0"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pic>
        <p:nvPicPr>
          <p:cNvPr id="7" name="Afbeelding 6" descr="RIMG0197_bew26x11geknip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8669"/>
            <a:ext cx="9144000" cy="3868444"/>
          </a:xfrm>
          <a:prstGeom prst="rect">
            <a:avLst/>
          </a:prstGeom>
        </p:spPr>
      </p:pic>
      <p:sp>
        <p:nvSpPr>
          <p:cNvPr id="8" name="Rechthoek 7"/>
          <p:cNvSpPr/>
          <p:nvPr userDrawn="1"/>
        </p:nvSpPr>
        <p:spPr>
          <a:xfrm>
            <a:off x="0" y="3683000"/>
            <a:ext cx="9144000" cy="317500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schemeClr val="bg1"/>
              </a:solidFill>
            </a:endParaRPr>
          </a:p>
        </p:txBody>
      </p:sp>
      <p:pic>
        <p:nvPicPr>
          <p:cNvPr id="9" name="Afbeelding 8" descr="SLO_logo_totaal.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55067" y="867805"/>
            <a:ext cx="1289733" cy="7259099"/>
          </a:xfrm>
          <a:prstGeom prst="rect">
            <a:avLst/>
          </a:prstGeom>
        </p:spPr>
      </p:pic>
      <p:sp>
        <p:nvSpPr>
          <p:cNvPr id="2" name="Titel 1"/>
          <p:cNvSpPr>
            <a:spLocks noGrp="1"/>
          </p:cNvSpPr>
          <p:nvPr>
            <p:ph type="ctrTitle"/>
          </p:nvPr>
        </p:nvSpPr>
        <p:spPr>
          <a:xfrm>
            <a:off x="2617788" y="1436533"/>
            <a:ext cx="6314545" cy="2348473"/>
          </a:xfrm>
        </p:spPr>
        <p:txBody>
          <a:bodyPr anchor="t" anchorCtr="0">
            <a:normAutofit/>
          </a:bodyPr>
          <a:lstStyle>
            <a:lvl1pPr algn="l">
              <a:defRPr sz="3200" b="1" i="0">
                <a:latin typeface="Arial"/>
                <a:cs typeface="Arial"/>
              </a:defRPr>
            </a:lvl1pPr>
          </a:lstStyle>
          <a:p>
            <a:r>
              <a:rPr lang="nl-NL" smtClean="0"/>
              <a:t>Klik om de stijl te bewerken</a:t>
            </a:r>
            <a:endParaRPr lang="nl-NL" dirty="0"/>
          </a:p>
        </p:txBody>
      </p:sp>
      <p:sp>
        <p:nvSpPr>
          <p:cNvPr id="3" name="Subtitel 2"/>
          <p:cNvSpPr>
            <a:spLocks noGrp="1"/>
          </p:cNvSpPr>
          <p:nvPr>
            <p:ph type="subTitle" idx="1"/>
          </p:nvPr>
        </p:nvSpPr>
        <p:spPr>
          <a:xfrm>
            <a:off x="2617787" y="4305300"/>
            <a:ext cx="6526212" cy="1217100"/>
          </a:xfrm>
        </p:spPr>
        <p:txBody>
          <a:bodyPr>
            <a:normAutofit/>
          </a:bodyPr>
          <a:lstStyle>
            <a:lvl1pPr marL="0" indent="0" algn="l">
              <a:buNone/>
              <a:defRPr sz="2400" b="1" i="0">
                <a:solidFill>
                  <a:schemeClr val="bg1">
                    <a:lumMod val="65000"/>
                  </a:schemeClr>
                </a:solidFill>
                <a:effectLst/>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nl-NL" dirty="0"/>
          </a:p>
        </p:txBody>
      </p:sp>
      <p:sp>
        <p:nvSpPr>
          <p:cNvPr id="4" name="Tijdelijke aanduiding voor datum 3"/>
          <p:cNvSpPr>
            <a:spLocks noGrp="1"/>
          </p:cNvSpPr>
          <p:nvPr>
            <p:ph type="dt" sz="half" idx="10"/>
          </p:nvPr>
        </p:nvSpPr>
        <p:spPr/>
        <p:txBody>
          <a:bodyPr/>
          <a:lstStyle/>
          <a:p>
            <a:fld id="{2FF21628-9BAB-4F11-BC0E-32D399EF1527}" type="datetime1">
              <a:rPr lang="nl-NL" smtClean="0"/>
              <a:t>11-8-2014</a:t>
            </a:fld>
            <a:endParaRPr lang="nl-NL"/>
          </a:p>
        </p:txBody>
      </p:sp>
      <p:sp>
        <p:nvSpPr>
          <p:cNvPr id="5" name="Tijdelijke aanduiding voor voettekst 4"/>
          <p:cNvSpPr>
            <a:spLocks noGrp="1"/>
          </p:cNvSpPr>
          <p:nvPr>
            <p:ph type="ftr" sz="quarter" idx="11"/>
          </p:nvPr>
        </p:nvSpPr>
        <p:spPr/>
        <p:txBody>
          <a:bodyPr/>
          <a:lstStyle/>
          <a:p>
            <a:r>
              <a:rPr lang="nl-NL" smtClean="0"/>
              <a:t>www.talentstimuleren.nl</a:t>
            </a:r>
            <a:endParaRPr lang="nl-NL"/>
          </a:p>
        </p:txBody>
      </p:sp>
      <p:sp>
        <p:nvSpPr>
          <p:cNvPr id="6" name="Tijdelijke aanduiding voor dianummer 5"/>
          <p:cNvSpPr>
            <a:spLocks noGrp="1"/>
          </p:cNvSpPr>
          <p:nvPr>
            <p:ph type="sldNum" sz="quarter" idx="12"/>
          </p:nvPr>
        </p:nvSpPr>
        <p:spPr/>
        <p:txBody>
          <a:bodyPr/>
          <a:lstStyle/>
          <a:p>
            <a:fld id="{EFECCCC9-B970-6D4A-A7A8-4C900A203D51}" type="slidenum">
              <a:rPr lang="nl-NL" smtClean="0"/>
              <a:t>‹nr.›</a:t>
            </a:fld>
            <a:endParaRPr lang="nl-NL"/>
          </a:p>
        </p:txBody>
      </p:sp>
      <p:sp>
        <p:nvSpPr>
          <p:cNvPr id="10" name="Rechthoek 9"/>
          <p:cNvSpPr/>
          <p:nvPr userDrawn="1"/>
        </p:nvSpPr>
        <p:spPr>
          <a:xfrm>
            <a:off x="2617787" y="3683000"/>
            <a:ext cx="6526212" cy="303989"/>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400" dirty="0"/>
          </a:p>
        </p:txBody>
      </p:sp>
      <p:sp>
        <p:nvSpPr>
          <p:cNvPr id="12" name="Rechthoek 11"/>
          <p:cNvSpPr/>
          <p:nvPr userDrawn="1"/>
        </p:nvSpPr>
        <p:spPr>
          <a:xfrm>
            <a:off x="2439793" y="3658006"/>
            <a:ext cx="5105182" cy="30398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400" dirty="0" smtClean="0"/>
              <a:t>SLO</a:t>
            </a:r>
            <a:r>
              <a:rPr lang="nl-NL" sz="1400" baseline="0" dirty="0" smtClean="0"/>
              <a:t> </a:t>
            </a:r>
            <a:r>
              <a:rPr lang="nl-NL" sz="1200" baseline="0" dirty="0" smtClean="0"/>
              <a:t>●</a:t>
            </a:r>
            <a:r>
              <a:rPr lang="nl-NL" sz="1400" baseline="0" dirty="0" smtClean="0"/>
              <a:t> nationaal expertisecentrum leerplanontwikkeling</a:t>
            </a:r>
            <a:endParaRPr lang="nl-NL" sz="1400" dirty="0"/>
          </a:p>
        </p:txBody>
      </p:sp>
      <p:pic>
        <p:nvPicPr>
          <p:cNvPr id="13" name="Afbeelding 1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763688" y="5877272"/>
            <a:ext cx="3667125" cy="733425"/>
          </a:xfrm>
          <a:prstGeom prst="rect">
            <a:avLst/>
          </a:prstGeom>
        </p:spPr>
      </p:pic>
    </p:spTree>
    <p:extLst>
      <p:ext uri="{BB962C8B-B14F-4D97-AF65-F5344CB8AC3E}">
        <p14:creationId xmlns:p14="http://schemas.microsoft.com/office/powerpoint/2010/main" val="150152146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08A56474-6D8B-459F-B647-DEEB687F5990}" type="datetime1">
              <a:rPr lang="nl-NL" smtClean="0"/>
              <a:t>11-8-2014</a:t>
            </a:fld>
            <a:endParaRPr lang="nl-NL"/>
          </a:p>
        </p:txBody>
      </p:sp>
      <p:sp>
        <p:nvSpPr>
          <p:cNvPr id="5" name="Tijdelijke aanduiding voor voettekst 4"/>
          <p:cNvSpPr>
            <a:spLocks noGrp="1"/>
          </p:cNvSpPr>
          <p:nvPr>
            <p:ph type="ftr" sz="quarter" idx="11"/>
          </p:nvPr>
        </p:nvSpPr>
        <p:spPr/>
        <p:txBody>
          <a:bodyPr/>
          <a:lstStyle>
            <a:lvl1pPr>
              <a:defRPr>
                <a:solidFill>
                  <a:schemeClr val="bg1"/>
                </a:solidFill>
              </a:defRPr>
            </a:lvl1pPr>
          </a:lstStyle>
          <a:p>
            <a:r>
              <a:rPr lang="nl-NL" dirty="0" smtClean="0"/>
              <a:t>www.talentstimuleren.nl</a:t>
            </a:r>
            <a:endParaRPr lang="nl-NL" dirty="0"/>
          </a:p>
        </p:txBody>
      </p:sp>
      <p:sp>
        <p:nvSpPr>
          <p:cNvPr id="6" name="Tijdelijke aanduiding voor dianummer 5"/>
          <p:cNvSpPr>
            <a:spLocks noGrp="1"/>
          </p:cNvSpPr>
          <p:nvPr>
            <p:ph type="sldNum" sz="quarter" idx="12"/>
          </p:nvPr>
        </p:nvSpPr>
        <p:spPr/>
        <p:txBody>
          <a:bodyPr/>
          <a:lstStyle/>
          <a:p>
            <a:fld id="{EFECCCC9-B970-6D4A-A7A8-4C900A203D51}" type="slidenum">
              <a:rPr lang="nl-NL" smtClean="0"/>
              <a:t>‹nr.›</a:t>
            </a:fld>
            <a:endParaRPr lang="nl-NL"/>
          </a:p>
        </p:txBody>
      </p:sp>
    </p:spTree>
    <p:extLst>
      <p:ext uri="{BB962C8B-B14F-4D97-AF65-F5344CB8AC3E}">
        <p14:creationId xmlns:p14="http://schemas.microsoft.com/office/powerpoint/2010/main" val="37160923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23E1FA88-54FE-4957-8831-EFCB5E6A26E2}" type="datetime1">
              <a:rPr lang="nl-NL" smtClean="0"/>
              <a:t>11-8-2014</a:t>
            </a:fld>
            <a:endParaRPr lang="nl-NL"/>
          </a:p>
        </p:txBody>
      </p:sp>
      <p:sp>
        <p:nvSpPr>
          <p:cNvPr id="5" name="Tijdelijke aanduiding voor voettekst 4"/>
          <p:cNvSpPr>
            <a:spLocks noGrp="1"/>
          </p:cNvSpPr>
          <p:nvPr>
            <p:ph type="ftr" sz="quarter" idx="11"/>
          </p:nvPr>
        </p:nvSpPr>
        <p:spPr/>
        <p:txBody>
          <a:bodyPr/>
          <a:lstStyle>
            <a:lvl1pPr>
              <a:defRPr>
                <a:solidFill>
                  <a:schemeClr val="bg1"/>
                </a:solidFill>
              </a:defRPr>
            </a:lvl1pPr>
          </a:lstStyle>
          <a:p>
            <a:r>
              <a:rPr lang="nl-NL" dirty="0" smtClean="0"/>
              <a:t>www.talentstimuleren.nl</a:t>
            </a:r>
            <a:endParaRPr lang="nl-NL" dirty="0"/>
          </a:p>
        </p:txBody>
      </p:sp>
      <p:sp>
        <p:nvSpPr>
          <p:cNvPr id="6" name="Tijdelijke aanduiding voor dianummer 5"/>
          <p:cNvSpPr>
            <a:spLocks noGrp="1"/>
          </p:cNvSpPr>
          <p:nvPr>
            <p:ph type="sldNum" sz="quarter" idx="12"/>
          </p:nvPr>
        </p:nvSpPr>
        <p:spPr/>
        <p:txBody>
          <a:bodyPr/>
          <a:lstStyle/>
          <a:p>
            <a:fld id="{EFECCCC9-B970-6D4A-A7A8-4C900A203D51}" type="slidenum">
              <a:rPr lang="nl-NL" smtClean="0"/>
              <a:t>‹nr.›</a:t>
            </a:fld>
            <a:endParaRPr lang="nl-NL"/>
          </a:p>
        </p:txBody>
      </p:sp>
    </p:spTree>
    <p:extLst>
      <p:ext uri="{BB962C8B-B14F-4D97-AF65-F5344CB8AC3E}">
        <p14:creationId xmlns:p14="http://schemas.microsoft.com/office/powerpoint/2010/main" val="19486165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el, tekst en inhoud">
    <p:spTree>
      <p:nvGrpSpPr>
        <p:cNvPr id="1" name=""/>
        <p:cNvGrpSpPr/>
        <p:nvPr/>
      </p:nvGrpSpPr>
      <p:grpSpPr>
        <a:xfrm>
          <a:off x="0" y="0"/>
          <a:ext cx="0" cy="0"/>
          <a:chOff x="0" y="0"/>
          <a:chExt cx="0" cy="0"/>
        </a:xfrm>
      </p:grpSpPr>
      <p:sp>
        <p:nvSpPr>
          <p:cNvPr id="2" name="Titel 1"/>
          <p:cNvSpPr>
            <a:spLocks noGrp="1"/>
          </p:cNvSpPr>
          <p:nvPr>
            <p:ph type="title"/>
          </p:nvPr>
        </p:nvSpPr>
        <p:spPr>
          <a:xfrm>
            <a:off x="914400" y="609600"/>
            <a:ext cx="7315200" cy="1143000"/>
          </a:xfrm>
        </p:spPr>
        <p:txBody>
          <a:bodyPr/>
          <a:lstStyle/>
          <a:p>
            <a:r>
              <a:rPr lang="nl-NL" smtClean="0"/>
              <a:t>Klik om de stijl te bewerken</a:t>
            </a:r>
            <a:endParaRPr lang="nl-NL"/>
          </a:p>
        </p:txBody>
      </p:sp>
      <p:sp>
        <p:nvSpPr>
          <p:cNvPr id="3" name="Tijdelijke aanduiding voor tekst 2"/>
          <p:cNvSpPr>
            <a:spLocks noGrp="1"/>
          </p:cNvSpPr>
          <p:nvPr>
            <p:ph type="body" sz="half" idx="1"/>
          </p:nvPr>
        </p:nvSpPr>
        <p:spPr>
          <a:xfrm>
            <a:off x="990600" y="1981200"/>
            <a:ext cx="3505200" cy="411480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981200"/>
            <a:ext cx="3505200" cy="411480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DD8057DE-0A82-4704-8FE3-6B34A38D0EBC}" type="slidenum">
              <a:rPr lang="en-US"/>
              <a:pPr>
                <a:defRPr/>
              </a:pPr>
              <a:t>‹nr.›</a:t>
            </a:fld>
            <a:endParaRPr lang="en-US"/>
          </a:p>
        </p:txBody>
      </p:sp>
    </p:spTree>
    <p:extLst>
      <p:ext uri="{BB962C8B-B14F-4D97-AF65-F5344CB8AC3E}">
        <p14:creationId xmlns:p14="http://schemas.microsoft.com/office/powerpoint/2010/main" val="33057002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3016D127-2733-4F0E-AFA9-89F64F724C3E}" type="datetime1">
              <a:rPr lang="nl-NL" smtClean="0"/>
              <a:t>11-8-2014</a:t>
            </a:fld>
            <a:endParaRPr lang="nl-NL"/>
          </a:p>
        </p:txBody>
      </p:sp>
      <p:sp>
        <p:nvSpPr>
          <p:cNvPr id="5" name="Tijdelijke aanduiding voor voettekst 4"/>
          <p:cNvSpPr>
            <a:spLocks noGrp="1"/>
          </p:cNvSpPr>
          <p:nvPr>
            <p:ph type="ftr" sz="quarter" idx="11"/>
          </p:nvPr>
        </p:nvSpPr>
        <p:spPr/>
        <p:txBody>
          <a:bodyPr/>
          <a:lstStyle>
            <a:lvl1pPr>
              <a:defRPr>
                <a:solidFill>
                  <a:schemeClr val="bg1"/>
                </a:solidFill>
              </a:defRPr>
            </a:lvl1pPr>
          </a:lstStyle>
          <a:p>
            <a:r>
              <a:rPr lang="nl-NL" dirty="0" smtClean="0"/>
              <a:t>www.talentstimuleren.nl</a:t>
            </a:r>
          </a:p>
        </p:txBody>
      </p:sp>
      <p:sp>
        <p:nvSpPr>
          <p:cNvPr id="6" name="Tijdelijke aanduiding voor dianummer 5"/>
          <p:cNvSpPr>
            <a:spLocks noGrp="1"/>
          </p:cNvSpPr>
          <p:nvPr>
            <p:ph type="sldNum" sz="quarter" idx="12"/>
          </p:nvPr>
        </p:nvSpPr>
        <p:spPr/>
        <p:txBody>
          <a:bodyPr/>
          <a:lstStyle/>
          <a:p>
            <a:fld id="{EFECCCC9-B970-6D4A-A7A8-4C900A203D51}" type="slidenum">
              <a:rPr lang="nl-NL" smtClean="0"/>
              <a:t>‹nr.›</a:t>
            </a:fld>
            <a:endParaRPr lang="nl-NL"/>
          </a:p>
        </p:txBody>
      </p:sp>
    </p:spTree>
    <p:extLst>
      <p:ext uri="{BB962C8B-B14F-4D97-AF65-F5344CB8AC3E}">
        <p14:creationId xmlns:p14="http://schemas.microsoft.com/office/powerpoint/2010/main" val="18445397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4CFEB84E-D31D-48E2-8632-104D4A82BD44}" type="datetime1">
              <a:rPr lang="nl-NL" smtClean="0"/>
              <a:t>11-8-2014</a:t>
            </a:fld>
            <a:endParaRPr lang="nl-NL"/>
          </a:p>
        </p:txBody>
      </p:sp>
      <p:sp>
        <p:nvSpPr>
          <p:cNvPr id="5" name="Tijdelijke aanduiding voor voettekst 4"/>
          <p:cNvSpPr>
            <a:spLocks noGrp="1"/>
          </p:cNvSpPr>
          <p:nvPr>
            <p:ph type="ftr" sz="quarter" idx="11"/>
          </p:nvPr>
        </p:nvSpPr>
        <p:spPr/>
        <p:txBody>
          <a:bodyPr/>
          <a:lstStyle>
            <a:lvl1pPr>
              <a:defRPr>
                <a:solidFill>
                  <a:schemeClr val="bg1"/>
                </a:solidFill>
              </a:defRPr>
            </a:lvl1pPr>
          </a:lstStyle>
          <a:p>
            <a:r>
              <a:rPr lang="nl-NL" dirty="0" smtClean="0"/>
              <a:t>www.talentstimuleren.nl</a:t>
            </a:r>
          </a:p>
        </p:txBody>
      </p:sp>
      <p:sp>
        <p:nvSpPr>
          <p:cNvPr id="6" name="Tijdelijke aanduiding voor dianummer 5"/>
          <p:cNvSpPr>
            <a:spLocks noGrp="1"/>
          </p:cNvSpPr>
          <p:nvPr>
            <p:ph type="sldNum" sz="quarter" idx="12"/>
          </p:nvPr>
        </p:nvSpPr>
        <p:spPr/>
        <p:txBody>
          <a:bodyPr/>
          <a:lstStyle/>
          <a:p>
            <a:fld id="{EFECCCC9-B970-6D4A-A7A8-4C900A203D51}" type="slidenum">
              <a:rPr lang="nl-NL" smtClean="0"/>
              <a:t>‹nr.›</a:t>
            </a:fld>
            <a:endParaRPr lang="nl-NL"/>
          </a:p>
        </p:txBody>
      </p:sp>
    </p:spTree>
    <p:extLst>
      <p:ext uri="{BB962C8B-B14F-4D97-AF65-F5344CB8AC3E}">
        <p14:creationId xmlns:p14="http://schemas.microsoft.com/office/powerpoint/2010/main" val="25992395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F1BF5C49-6530-47DB-A08F-BBC02BB13C75}" type="datetime1">
              <a:rPr lang="nl-NL" smtClean="0"/>
              <a:t>11-8-2014</a:t>
            </a:fld>
            <a:endParaRPr lang="nl-NL"/>
          </a:p>
        </p:txBody>
      </p:sp>
      <p:sp>
        <p:nvSpPr>
          <p:cNvPr id="6" name="Tijdelijke aanduiding voor voettekst 5"/>
          <p:cNvSpPr>
            <a:spLocks noGrp="1"/>
          </p:cNvSpPr>
          <p:nvPr>
            <p:ph type="ftr" sz="quarter" idx="11"/>
          </p:nvPr>
        </p:nvSpPr>
        <p:spPr/>
        <p:txBody>
          <a:bodyPr/>
          <a:lstStyle>
            <a:lvl1pPr>
              <a:defRPr>
                <a:solidFill>
                  <a:schemeClr val="bg1"/>
                </a:solidFill>
              </a:defRPr>
            </a:lvl1pPr>
          </a:lstStyle>
          <a:p>
            <a:r>
              <a:rPr lang="nl-NL" dirty="0" smtClean="0"/>
              <a:t>www.talentstimuleren.nl</a:t>
            </a:r>
          </a:p>
        </p:txBody>
      </p:sp>
      <p:sp>
        <p:nvSpPr>
          <p:cNvPr id="7" name="Tijdelijke aanduiding voor dianummer 6"/>
          <p:cNvSpPr>
            <a:spLocks noGrp="1"/>
          </p:cNvSpPr>
          <p:nvPr>
            <p:ph type="sldNum" sz="quarter" idx="12"/>
          </p:nvPr>
        </p:nvSpPr>
        <p:spPr/>
        <p:txBody>
          <a:bodyPr/>
          <a:lstStyle/>
          <a:p>
            <a:fld id="{EFECCCC9-B970-6D4A-A7A8-4C900A203D51}" type="slidenum">
              <a:rPr lang="nl-NL" smtClean="0"/>
              <a:t>‹nr.›</a:t>
            </a:fld>
            <a:endParaRPr lang="nl-NL"/>
          </a:p>
        </p:txBody>
      </p:sp>
    </p:spTree>
    <p:extLst>
      <p:ext uri="{BB962C8B-B14F-4D97-AF65-F5344CB8AC3E}">
        <p14:creationId xmlns:p14="http://schemas.microsoft.com/office/powerpoint/2010/main" val="24450567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CFCF6789-BC09-4C8B-A2F4-58920B2802C5}" type="datetime1">
              <a:rPr lang="nl-NL" smtClean="0"/>
              <a:t>11-8-2014</a:t>
            </a:fld>
            <a:endParaRPr lang="nl-NL"/>
          </a:p>
        </p:txBody>
      </p:sp>
      <p:sp>
        <p:nvSpPr>
          <p:cNvPr id="8" name="Tijdelijke aanduiding voor voettekst 7"/>
          <p:cNvSpPr>
            <a:spLocks noGrp="1"/>
          </p:cNvSpPr>
          <p:nvPr>
            <p:ph type="ftr" sz="quarter" idx="11"/>
          </p:nvPr>
        </p:nvSpPr>
        <p:spPr/>
        <p:txBody>
          <a:bodyPr/>
          <a:lstStyle>
            <a:lvl1pPr>
              <a:defRPr>
                <a:solidFill>
                  <a:schemeClr val="bg1"/>
                </a:solidFill>
              </a:defRPr>
            </a:lvl1pPr>
          </a:lstStyle>
          <a:p>
            <a:r>
              <a:rPr lang="nl-NL" dirty="0" smtClean="0"/>
              <a:t>www.talentstimuleren.nl</a:t>
            </a:r>
          </a:p>
        </p:txBody>
      </p:sp>
      <p:sp>
        <p:nvSpPr>
          <p:cNvPr id="9" name="Tijdelijke aanduiding voor dianummer 8"/>
          <p:cNvSpPr>
            <a:spLocks noGrp="1"/>
          </p:cNvSpPr>
          <p:nvPr>
            <p:ph type="sldNum" sz="quarter" idx="12"/>
          </p:nvPr>
        </p:nvSpPr>
        <p:spPr/>
        <p:txBody>
          <a:bodyPr/>
          <a:lstStyle/>
          <a:p>
            <a:fld id="{EFECCCC9-B970-6D4A-A7A8-4C900A203D51}" type="slidenum">
              <a:rPr lang="nl-NL" smtClean="0"/>
              <a:t>‹nr.›</a:t>
            </a:fld>
            <a:endParaRPr lang="nl-NL"/>
          </a:p>
        </p:txBody>
      </p:sp>
    </p:spTree>
    <p:extLst>
      <p:ext uri="{BB962C8B-B14F-4D97-AF65-F5344CB8AC3E}">
        <p14:creationId xmlns:p14="http://schemas.microsoft.com/office/powerpoint/2010/main" val="26215822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3E8895A3-5522-41A0-AF7E-0AAA961F9E10}" type="datetime1">
              <a:rPr lang="nl-NL" smtClean="0"/>
              <a:t>11-8-2014</a:t>
            </a:fld>
            <a:endParaRPr lang="nl-NL"/>
          </a:p>
        </p:txBody>
      </p:sp>
      <p:sp>
        <p:nvSpPr>
          <p:cNvPr id="4" name="Tijdelijke aanduiding voor voettekst 3"/>
          <p:cNvSpPr>
            <a:spLocks noGrp="1"/>
          </p:cNvSpPr>
          <p:nvPr>
            <p:ph type="ftr" sz="quarter" idx="11"/>
          </p:nvPr>
        </p:nvSpPr>
        <p:spPr/>
        <p:txBody>
          <a:bodyPr/>
          <a:lstStyle>
            <a:lvl1pPr>
              <a:defRPr>
                <a:solidFill>
                  <a:schemeClr val="bg1"/>
                </a:solidFill>
              </a:defRPr>
            </a:lvl1pPr>
          </a:lstStyle>
          <a:p>
            <a:r>
              <a:rPr lang="nl-NL" dirty="0" smtClean="0"/>
              <a:t>www.talentstimuleren.nl</a:t>
            </a:r>
          </a:p>
        </p:txBody>
      </p:sp>
      <p:sp>
        <p:nvSpPr>
          <p:cNvPr id="5" name="Tijdelijke aanduiding voor dianummer 4"/>
          <p:cNvSpPr>
            <a:spLocks noGrp="1"/>
          </p:cNvSpPr>
          <p:nvPr>
            <p:ph type="sldNum" sz="quarter" idx="12"/>
          </p:nvPr>
        </p:nvSpPr>
        <p:spPr/>
        <p:txBody>
          <a:bodyPr/>
          <a:lstStyle/>
          <a:p>
            <a:fld id="{EFECCCC9-B970-6D4A-A7A8-4C900A203D51}" type="slidenum">
              <a:rPr lang="nl-NL" smtClean="0"/>
              <a:t>‹nr.›</a:t>
            </a:fld>
            <a:endParaRPr lang="nl-NL"/>
          </a:p>
        </p:txBody>
      </p:sp>
    </p:spTree>
    <p:extLst>
      <p:ext uri="{BB962C8B-B14F-4D97-AF65-F5344CB8AC3E}">
        <p14:creationId xmlns:p14="http://schemas.microsoft.com/office/powerpoint/2010/main" val="30089030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07BE95A4-DEEE-4D26-AE7C-7822F8A43902}" type="datetime1">
              <a:rPr lang="nl-NL" smtClean="0"/>
              <a:t>11-8-2014</a:t>
            </a:fld>
            <a:endParaRPr lang="nl-NL"/>
          </a:p>
        </p:txBody>
      </p:sp>
      <p:sp>
        <p:nvSpPr>
          <p:cNvPr id="3" name="Tijdelijke aanduiding voor voettekst 2"/>
          <p:cNvSpPr>
            <a:spLocks noGrp="1"/>
          </p:cNvSpPr>
          <p:nvPr>
            <p:ph type="ftr" sz="quarter" idx="11"/>
          </p:nvPr>
        </p:nvSpPr>
        <p:spPr/>
        <p:txBody>
          <a:bodyPr/>
          <a:lstStyle>
            <a:lvl1pPr>
              <a:defRPr>
                <a:solidFill>
                  <a:schemeClr val="bg1"/>
                </a:solidFill>
              </a:defRPr>
            </a:lvl1pPr>
          </a:lstStyle>
          <a:p>
            <a:r>
              <a:rPr lang="nl-NL" dirty="0" smtClean="0"/>
              <a:t>www.talentstimuleren.nl</a:t>
            </a:r>
            <a:endParaRPr lang="nl-NL" dirty="0"/>
          </a:p>
        </p:txBody>
      </p:sp>
      <p:sp>
        <p:nvSpPr>
          <p:cNvPr id="4" name="Tijdelijke aanduiding voor dianummer 3"/>
          <p:cNvSpPr>
            <a:spLocks noGrp="1"/>
          </p:cNvSpPr>
          <p:nvPr>
            <p:ph type="sldNum" sz="quarter" idx="12"/>
          </p:nvPr>
        </p:nvSpPr>
        <p:spPr/>
        <p:txBody>
          <a:bodyPr/>
          <a:lstStyle/>
          <a:p>
            <a:fld id="{EFECCCC9-B970-6D4A-A7A8-4C900A203D51}" type="slidenum">
              <a:rPr lang="nl-NL" smtClean="0"/>
              <a:t>‹nr.›</a:t>
            </a:fld>
            <a:endParaRPr lang="nl-NL"/>
          </a:p>
        </p:txBody>
      </p:sp>
    </p:spTree>
    <p:extLst>
      <p:ext uri="{BB962C8B-B14F-4D97-AF65-F5344CB8AC3E}">
        <p14:creationId xmlns:p14="http://schemas.microsoft.com/office/powerpoint/2010/main" val="11161231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F848D640-177C-44D7-AACB-AAEED4DA4AEE}" type="datetime1">
              <a:rPr lang="nl-NL" smtClean="0"/>
              <a:t>11-8-2014</a:t>
            </a:fld>
            <a:endParaRPr lang="nl-NL"/>
          </a:p>
        </p:txBody>
      </p:sp>
      <p:sp>
        <p:nvSpPr>
          <p:cNvPr id="6" name="Tijdelijke aanduiding voor voettekst 5"/>
          <p:cNvSpPr>
            <a:spLocks noGrp="1"/>
          </p:cNvSpPr>
          <p:nvPr>
            <p:ph type="ftr" sz="quarter" idx="11"/>
          </p:nvPr>
        </p:nvSpPr>
        <p:spPr/>
        <p:txBody>
          <a:bodyPr/>
          <a:lstStyle>
            <a:lvl1pPr>
              <a:defRPr>
                <a:solidFill>
                  <a:schemeClr val="bg1"/>
                </a:solidFill>
              </a:defRPr>
            </a:lvl1pPr>
          </a:lstStyle>
          <a:p>
            <a:r>
              <a:rPr lang="nl-NL" dirty="0" smtClean="0"/>
              <a:t>www.talentstimuleren.nl</a:t>
            </a:r>
            <a:endParaRPr lang="nl-NL" dirty="0"/>
          </a:p>
        </p:txBody>
      </p:sp>
      <p:sp>
        <p:nvSpPr>
          <p:cNvPr id="7" name="Tijdelijke aanduiding voor dianummer 6"/>
          <p:cNvSpPr>
            <a:spLocks noGrp="1"/>
          </p:cNvSpPr>
          <p:nvPr>
            <p:ph type="sldNum" sz="quarter" idx="12"/>
          </p:nvPr>
        </p:nvSpPr>
        <p:spPr/>
        <p:txBody>
          <a:bodyPr/>
          <a:lstStyle/>
          <a:p>
            <a:fld id="{EFECCCC9-B970-6D4A-A7A8-4C900A203D51}" type="slidenum">
              <a:rPr lang="nl-NL" smtClean="0"/>
              <a:t>‹nr.›</a:t>
            </a:fld>
            <a:endParaRPr lang="nl-NL"/>
          </a:p>
        </p:txBody>
      </p:sp>
    </p:spTree>
    <p:extLst>
      <p:ext uri="{BB962C8B-B14F-4D97-AF65-F5344CB8AC3E}">
        <p14:creationId xmlns:p14="http://schemas.microsoft.com/office/powerpoint/2010/main" val="36646022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D91A3DEF-4948-4077-9592-1C6EA4D655CB}" type="datetime1">
              <a:rPr lang="nl-NL" smtClean="0"/>
              <a:t>11-8-2014</a:t>
            </a:fld>
            <a:endParaRPr lang="nl-NL"/>
          </a:p>
        </p:txBody>
      </p:sp>
      <p:sp>
        <p:nvSpPr>
          <p:cNvPr id="6" name="Tijdelijke aanduiding voor voettekst 5"/>
          <p:cNvSpPr>
            <a:spLocks noGrp="1"/>
          </p:cNvSpPr>
          <p:nvPr>
            <p:ph type="ftr" sz="quarter" idx="11"/>
          </p:nvPr>
        </p:nvSpPr>
        <p:spPr/>
        <p:txBody>
          <a:bodyPr/>
          <a:lstStyle>
            <a:lvl1pPr>
              <a:defRPr>
                <a:solidFill>
                  <a:schemeClr val="bg1"/>
                </a:solidFill>
              </a:defRPr>
            </a:lvl1pPr>
          </a:lstStyle>
          <a:p>
            <a:r>
              <a:rPr lang="nl-NL" dirty="0" smtClean="0"/>
              <a:t>www.talentstimuleren.nl</a:t>
            </a:r>
            <a:endParaRPr lang="nl-NL" dirty="0"/>
          </a:p>
        </p:txBody>
      </p:sp>
      <p:sp>
        <p:nvSpPr>
          <p:cNvPr id="7" name="Tijdelijke aanduiding voor dianummer 6"/>
          <p:cNvSpPr>
            <a:spLocks noGrp="1"/>
          </p:cNvSpPr>
          <p:nvPr>
            <p:ph type="sldNum" sz="quarter" idx="12"/>
          </p:nvPr>
        </p:nvSpPr>
        <p:spPr/>
        <p:txBody>
          <a:bodyPr/>
          <a:lstStyle/>
          <a:p>
            <a:fld id="{EFECCCC9-B970-6D4A-A7A8-4C900A203D51}" type="slidenum">
              <a:rPr lang="nl-NL" smtClean="0"/>
              <a:t>‹nr.›</a:t>
            </a:fld>
            <a:endParaRPr lang="nl-NL"/>
          </a:p>
        </p:txBody>
      </p:sp>
    </p:spTree>
    <p:extLst>
      <p:ext uri="{BB962C8B-B14F-4D97-AF65-F5344CB8AC3E}">
        <p14:creationId xmlns:p14="http://schemas.microsoft.com/office/powerpoint/2010/main" val="29689921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dirty="0" smtClean="0"/>
              <a:t>Titelstijl van model bewerken</a:t>
            </a:r>
            <a:endParaRPr lang="nl-NL" dirty="0"/>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dirty="0" smtClean="0"/>
              <a:t>Klik om de tekststijl van het model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A1CE62-2889-4CD6-966B-523577EEE180}" type="datetime1">
              <a:rPr lang="nl-NL" smtClean="0"/>
              <a:t>11-8-2014</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nl-NL" smtClean="0"/>
              <a:t>www.talentstimuleren.nl</a:t>
            </a:r>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ECCCC9-B970-6D4A-A7A8-4C900A203D51}" type="slidenum">
              <a:rPr lang="nl-NL" smtClean="0"/>
              <a:t>‹nr.›</a:t>
            </a:fld>
            <a:endParaRPr lang="nl-NL"/>
          </a:p>
        </p:txBody>
      </p:sp>
      <p:sp>
        <p:nvSpPr>
          <p:cNvPr id="8" name="Rechthoek 7"/>
          <p:cNvSpPr/>
          <p:nvPr/>
        </p:nvSpPr>
        <p:spPr>
          <a:xfrm>
            <a:off x="0" y="6126163"/>
            <a:ext cx="9144000" cy="731837"/>
          </a:xfrm>
          <a:prstGeom prst="rect">
            <a:avLst/>
          </a:prstGeom>
          <a:solidFill>
            <a:srgbClr val="CC00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ln>
                <a:noFill/>
              </a:ln>
            </a:endParaRPr>
          </a:p>
        </p:txBody>
      </p:sp>
      <p:pic>
        <p:nvPicPr>
          <p:cNvPr id="10" name="Afbeelding 9" descr="SLO.pn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926136" y="6270356"/>
            <a:ext cx="557803" cy="359676"/>
          </a:xfrm>
          <a:prstGeom prst="rect">
            <a:avLst/>
          </a:prstGeom>
        </p:spPr>
      </p:pic>
    </p:spTree>
    <p:extLst>
      <p:ext uri="{BB962C8B-B14F-4D97-AF65-F5344CB8AC3E}">
        <p14:creationId xmlns:p14="http://schemas.microsoft.com/office/powerpoint/2010/main" val="25493568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 Target="slide1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hyperlink" Target="http://www.passendeperspectieven.slo.nl/"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l="40755" t="16243" r="37982" b="61606"/>
          <a:stretch>
            <a:fillRect/>
          </a:stretch>
        </p:blipFill>
        <p:spPr bwMode="auto">
          <a:xfrm>
            <a:off x="0" y="-171450"/>
            <a:ext cx="2914650" cy="243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p:cNvPicPr>
            <a:picLocks noChangeAspect="1" noChangeArrowheads="1"/>
          </p:cNvPicPr>
          <p:nvPr/>
        </p:nvPicPr>
        <p:blipFill>
          <a:blip r:embed="rId3">
            <a:extLst>
              <a:ext uri="{28A0092B-C50C-407E-A947-70E740481C1C}">
                <a14:useLocalDpi xmlns:a14="http://schemas.microsoft.com/office/drawing/2010/main" val="0"/>
              </a:ext>
            </a:extLst>
          </a:blip>
          <a:srcRect l="40755" t="18440" r="37396" b="61621"/>
          <a:stretch>
            <a:fillRect/>
          </a:stretch>
        </p:blipFill>
        <p:spPr bwMode="auto">
          <a:xfrm>
            <a:off x="827088" y="476250"/>
            <a:ext cx="3384550" cy="247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p:cNvPicPr>
            <a:picLocks noChangeAspect="1" noChangeArrowheads="1"/>
          </p:cNvPicPr>
          <p:nvPr/>
        </p:nvPicPr>
        <p:blipFill>
          <a:blip r:embed="rId4">
            <a:extLst>
              <a:ext uri="{28A0092B-C50C-407E-A947-70E740481C1C}">
                <a14:useLocalDpi xmlns:a14="http://schemas.microsoft.com/office/drawing/2010/main" val="0"/>
              </a:ext>
            </a:extLst>
          </a:blip>
          <a:srcRect l="22469" t="32181" r="20451" b="13261"/>
          <a:stretch>
            <a:fillRect/>
          </a:stretch>
        </p:blipFill>
        <p:spPr bwMode="auto">
          <a:xfrm>
            <a:off x="1707158" y="1043781"/>
            <a:ext cx="3024188"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9"/>
          <p:cNvPicPr>
            <a:picLocks noChangeAspect="1" noChangeArrowheads="1"/>
          </p:cNvPicPr>
          <p:nvPr/>
        </p:nvPicPr>
        <p:blipFill>
          <a:blip r:embed="rId5">
            <a:extLst>
              <a:ext uri="{28A0092B-C50C-407E-A947-70E740481C1C}">
                <a14:useLocalDpi xmlns:a14="http://schemas.microsoft.com/office/drawing/2010/main" val="0"/>
              </a:ext>
            </a:extLst>
          </a:blip>
          <a:srcRect l="25603" t="24417" r="12083" b="21745"/>
          <a:stretch>
            <a:fillRect/>
          </a:stretch>
        </p:blipFill>
        <p:spPr bwMode="auto">
          <a:xfrm>
            <a:off x="2519363" y="1725439"/>
            <a:ext cx="3544478" cy="2450405"/>
          </a:xfrm>
          <a:prstGeom prst="rect">
            <a:avLst/>
          </a:prstGeom>
          <a:noFill/>
          <a:ln w="9525">
            <a:solidFill>
              <a:sysClr val="window" lastClr="FFFF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11" descr="L:\SGN\SO\LPO\Passende perspectieven\taal\(half)producten\figuren\Pape_illustratie_0.jpg"/>
          <p:cNvPicPr>
            <a:picLocks noChangeAspect="1" noChangeArrowheads="1"/>
          </p:cNvPicPr>
          <p:nvPr/>
        </p:nvPicPr>
        <p:blipFill>
          <a:blip r:embed="rId6">
            <a:extLst>
              <a:ext uri="{28A0092B-C50C-407E-A947-70E740481C1C}">
                <a14:useLocalDpi xmlns:a14="http://schemas.microsoft.com/office/drawing/2010/main" val="0"/>
              </a:ext>
            </a:extLst>
          </a:blip>
          <a:srcRect r="16685"/>
          <a:stretch>
            <a:fillRect/>
          </a:stretch>
        </p:blipFill>
        <p:spPr bwMode="auto">
          <a:xfrm>
            <a:off x="3275856" y="2510656"/>
            <a:ext cx="3428485" cy="2880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kstvak 1"/>
          <p:cNvSpPr txBox="1"/>
          <p:nvPr/>
        </p:nvSpPr>
        <p:spPr>
          <a:xfrm>
            <a:off x="395536" y="5517232"/>
            <a:ext cx="8748464" cy="461665"/>
          </a:xfrm>
          <a:prstGeom prst="rect">
            <a:avLst/>
          </a:prstGeom>
          <a:noFill/>
        </p:spPr>
        <p:txBody>
          <a:bodyPr wrap="square" rtlCol="0">
            <a:spAutoFit/>
          </a:bodyPr>
          <a:lstStyle/>
          <a:p>
            <a:r>
              <a:rPr lang="nl-NL" sz="2400" b="1" dirty="0" smtClean="0"/>
              <a:t>PowerPoint Rekenen Bijeenkomst 1</a:t>
            </a:r>
            <a:r>
              <a:rPr lang="nl-NL" sz="2400" b="1" smtClean="0"/>
              <a:t>:  Visie </a:t>
            </a:r>
            <a:r>
              <a:rPr lang="nl-NL" sz="2400" b="1" dirty="0" smtClean="0"/>
              <a:t>en uitgangspunten</a:t>
            </a:r>
            <a:endParaRPr lang="nl-NL" sz="2400" b="1" dirty="0"/>
          </a:p>
        </p:txBody>
      </p:sp>
    </p:spTree>
    <p:extLst>
      <p:ext uri="{BB962C8B-B14F-4D97-AF65-F5344CB8AC3E}">
        <p14:creationId xmlns:p14="http://schemas.microsoft.com/office/powerpoint/2010/main" val="11102580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899592" y="260648"/>
            <a:ext cx="7315200" cy="648072"/>
          </a:xfrm>
        </p:spPr>
        <p:txBody>
          <a:bodyPr>
            <a:normAutofit fontScale="90000"/>
          </a:bodyPr>
          <a:lstStyle/>
          <a:p>
            <a:pPr algn="l"/>
            <a:r>
              <a:rPr lang="nl-NL" dirty="0" smtClean="0"/>
              <a:t/>
            </a:r>
            <a:br>
              <a:rPr lang="nl-NL" dirty="0" smtClean="0"/>
            </a:br>
            <a:r>
              <a:rPr lang="nl-NL" dirty="0" smtClean="0"/>
              <a:t/>
            </a:r>
            <a:br>
              <a:rPr lang="nl-NL" dirty="0" smtClean="0"/>
            </a:br>
            <a:r>
              <a:rPr lang="nl-NL" dirty="0" smtClean="0"/>
              <a:t>Overzicht bijeenkomsten</a:t>
            </a:r>
            <a:br>
              <a:rPr lang="nl-NL" dirty="0" smtClean="0"/>
            </a:br>
            <a:r>
              <a:rPr lang="nl-NL" dirty="0" smtClean="0"/>
              <a:t/>
            </a:r>
            <a:br>
              <a:rPr lang="nl-NL" dirty="0" smtClean="0"/>
            </a:br>
            <a:endParaRPr lang="nl-NL" dirty="0" smtClean="0"/>
          </a:p>
        </p:txBody>
      </p:sp>
      <p:sp>
        <p:nvSpPr>
          <p:cNvPr id="22531" name="Content Placeholder 2"/>
          <p:cNvSpPr>
            <a:spLocks noGrp="1"/>
          </p:cNvSpPr>
          <p:nvPr>
            <p:ph sz="half" idx="1"/>
          </p:nvPr>
        </p:nvSpPr>
        <p:spPr>
          <a:xfrm>
            <a:off x="1259632" y="1052736"/>
            <a:ext cx="7488832" cy="4618856"/>
          </a:xfrm>
        </p:spPr>
        <p:txBody>
          <a:bodyPr/>
          <a:lstStyle/>
          <a:p>
            <a:pPr>
              <a:buNone/>
            </a:pPr>
            <a:endParaRPr lang="nl-NL" sz="2000" b="1" dirty="0" smtClean="0"/>
          </a:p>
          <a:p>
            <a:pPr>
              <a:buNone/>
            </a:pPr>
            <a:r>
              <a:rPr lang="nl-NL" sz="2200" b="1" dirty="0" smtClean="0"/>
              <a:t>Bijeenkomst 1		Visie en uitgangspunten (team)</a:t>
            </a:r>
          </a:p>
          <a:p>
            <a:pPr>
              <a:buNone/>
            </a:pPr>
            <a:r>
              <a:rPr lang="nl-NL" sz="2200" dirty="0" smtClean="0"/>
              <a:t>Bijeenkomst 2 		Beginsituatie bepalen en leerling plaatsen in 					leerroute</a:t>
            </a:r>
          </a:p>
          <a:p>
            <a:pPr>
              <a:buNone/>
            </a:pPr>
            <a:r>
              <a:rPr lang="nl-NL" sz="2200" dirty="0" smtClean="0"/>
              <a:t>Bijeenkomst 3		Doelen selecteren en vastleggen</a:t>
            </a:r>
          </a:p>
          <a:p>
            <a:pPr>
              <a:buNone/>
            </a:pPr>
            <a:r>
              <a:rPr lang="nl-NL" sz="2200" dirty="0" smtClean="0"/>
              <a:t>Bijeenkomst 4		Formuleren van onderwijsaanbod</a:t>
            </a:r>
          </a:p>
          <a:p>
            <a:pPr>
              <a:buNone/>
            </a:pPr>
            <a:r>
              <a:rPr lang="nl-NL" sz="2200" dirty="0" smtClean="0"/>
              <a:t>Bijeenkomst 5		Uitvoeren en evalueren van 				 					onderwijsaanbod</a:t>
            </a:r>
          </a:p>
          <a:p>
            <a:pPr>
              <a:buNone/>
            </a:pPr>
            <a:r>
              <a:rPr lang="nl-NL" sz="2200" dirty="0" smtClean="0"/>
              <a:t>Bijeenkomst 6		Evalueren op leerlingniveau</a:t>
            </a:r>
            <a:endParaRPr lang="nl-NL" sz="2200" dirty="0"/>
          </a:p>
          <a:p>
            <a:pPr>
              <a:buNone/>
            </a:pPr>
            <a:r>
              <a:rPr lang="nl-NL" sz="2200" dirty="0" smtClean="0"/>
              <a:t>Bijeenkomst 7		Evalueren op schoolniveau</a:t>
            </a:r>
          </a:p>
          <a:p>
            <a:endParaRPr lang="nl-NL" sz="2400" dirty="0" smtClean="0"/>
          </a:p>
        </p:txBody>
      </p:sp>
      <p:sp>
        <p:nvSpPr>
          <p:cNvPr id="4" name="Slide Number Placeholder 3"/>
          <p:cNvSpPr>
            <a:spLocks noGrp="1"/>
          </p:cNvSpPr>
          <p:nvPr>
            <p:ph type="sldNum" sz="quarter" idx="12"/>
          </p:nvPr>
        </p:nvSpPr>
        <p:spPr/>
        <p:txBody>
          <a:bodyPr/>
          <a:lstStyle/>
          <a:p>
            <a:pPr>
              <a:defRPr/>
            </a:pPr>
            <a:fld id="{31315815-2FCA-4E60-9470-7607BA9BE3B2}" type="slidenum">
              <a:rPr lang="nl-NL"/>
              <a:pPr>
                <a:defRPr/>
              </a:pPr>
              <a:t>10</a:t>
            </a:fld>
            <a:endParaRPr lang="nl-NL" dirty="0"/>
          </a:p>
        </p:txBody>
      </p:sp>
    </p:spTree>
    <p:extLst>
      <p:ext uri="{BB962C8B-B14F-4D97-AF65-F5344CB8AC3E}">
        <p14:creationId xmlns:p14="http://schemas.microsoft.com/office/powerpoint/2010/main" val="26652018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857250" y="573088"/>
            <a:ext cx="7829550" cy="917575"/>
          </a:xfrm>
        </p:spPr>
        <p:txBody>
          <a:bodyPr>
            <a:normAutofit/>
          </a:bodyPr>
          <a:lstStyle/>
          <a:p>
            <a:pPr algn="l"/>
            <a:r>
              <a:rPr lang="nl-NL" dirty="0" smtClean="0"/>
              <a:t>Uitgangspunt</a:t>
            </a:r>
            <a:r>
              <a:rPr lang="nl-NL" smtClean="0"/>
              <a:t>: cyclisch werken</a:t>
            </a:r>
            <a:endParaRPr lang="nl-NL" dirty="0" smtClean="0"/>
          </a:p>
        </p:txBody>
      </p:sp>
      <p:sp>
        <p:nvSpPr>
          <p:cNvPr id="3" name="Content Placeholder 2"/>
          <p:cNvSpPr>
            <a:spLocks noGrp="1"/>
          </p:cNvSpPr>
          <p:nvPr>
            <p:ph idx="1"/>
          </p:nvPr>
        </p:nvSpPr>
        <p:spPr>
          <a:xfrm>
            <a:off x="1043608" y="2204864"/>
            <a:ext cx="7109792" cy="3891136"/>
          </a:xfrm>
        </p:spPr>
        <p:txBody>
          <a:bodyPr rtlCol="0">
            <a:normAutofit lnSpcReduction="10000"/>
          </a:bodyPr>
          <a:lstStyle/>
          <a:p>
            <a:pPr fontAlgn="auto">
              <a:spcAft>
                <a:spcPts val="0"/>
              </a:spcAft>
              <a:buNone/>
              <a:defRPr/>
            </a:pPr>
            <a:r>
              <a:rPr lang="nl-NL" sz="2800" dirty="0" smtClean="0"/>
              <a:t>In elk Groepsplan:</a:t>
            </a:r>
          </a:p>
          <a:p>
            <a:pPr fontAlgn="auto">
              <a:spcAft>
                <a:spcPts val="0"/>
              </a:spcAft>
              <a:buNone/>
              <a:defRPr/>
            </a:pPr>
            <a:r>
              <a:rPr lang="nl-NL" sz="2800" dirty="0" smtClean="0"/>
              <a:t>Basislijn </a:t>
            </a:r>
            <a:r>
              <a:rPr lang="nl-NL" sz="2800" dirty="0" smtClean="0">
                <a:sym typeface="Wingdings" pitchFamily="2" charset="2"/>
              </a:rPr>
              <a:t> leerroute 1 of 2</a:t>
            </a:r>
            <a:endParaRPr lang="nl-NL" sz="2800" dirty="0" smtClean="0"/>
          </a:p>
          <a:p>
            <a:pPr fontAlgn="auto">
              <a:spcAft>
                <a:spcPts val="0"/>
              </a:spcAft>
              <a:buNone/>
              <a:defRPr/>
            </a:pPr>
            <a:endParaRPr lang="nl-NL" sz="2800" dirty="0" smtClean="0"/>
          </a:p>
          <a:p>
            <a:pPr fontAlgn="auto">
              <a:spcAft>
                <a:spcPts val="0"/>
              </a:spcAft>
              <a:buNone/>
              <a:defRPr/>
            </a:pPr>
            <a:r>
              <a:rPr lang="nl-NL" sz="2800" dirty="0" smtClean="0"/>
              <a:t>Gevorderde subgroep </a:t>
            </a:r>
            <a:r>
              <a:rPr lang="nl-NL" sz="2800" dirty="0" smtClean="0">
                <a:sym typeface="Wingdings" pitchFamily="2" charset="2"/>
              </a:rPr>
              <a:t> leerroute 1 (of meer)</a:t>
            </a:r>
            <a:endParaRPr lang="nl-NL" sz="2800" dirty="0" smtClean="0"/>
          </a:p>
          <a:p>
            <a:pPr fontAlgn="auto">
              <a:spcAft>
                <a:spcPts val="0"/>
              </a:spcAft>
              <a:buFont typeface="Arial" pitchFamily="34" charset="0"/>
              <a:buChar char="•"/>
              <a:defRPr/>
            </a:pPr>
            <a:endParaRPr lang="nl-NL" sz="2800" dirty="0" smtClean="0"/>
          </a:p>
          <a:p>
            <a:pPr fontAlgn="auto">
              <a:spcAft>
                <a:spcPts val="0"/>
              </a:spcAft>
              <a:buNone/>
              <a:defRPr/>
            </a:pPr>
            <a:r>
              <a:rPr lang="nl-NL" sz="2800" dirty="0" smtClean="0"/>
              <a:t>Intensieve subgroep(en) </a:t>
            </a:r>
            <a:r>
              <a:rPr lang="nl-NL" sz="2800" dirty="0" smtClean="0">
                <a:sym typeface="Wingdings" pitchFamily="2" charset="2"/>
              </a:rPr>
              <a:t> leerroute 2 of  3</a:t>
            </a:r>
          </a:p>
          <a:p>
            <a:pPr fontAlgn="auto">
              <a:spcAft>
                <a:spcPts val="0"/>
              </a:spcAft>
              <a:buNone/>
              <a:defRPr/>
            </a:pPr>
            <a:endParaRPr lang="nl-NL" sz="2800" dirty="0" smtClean="0"/>
          </a:p>
          <a:p>
            <a:pPr fontAlgn="auto">
              <a:spcAft>
                <a:spcPts val="0"/>
              </a:spcAft>
              <a:buNone/>
              <a:defRPr/>
            </a:pPr>
            <a:r>
              <a:rPr lang="nl-NL" sz="2800" dirty="0" smtClean="0"/>
              <a:t>Individuele leerling </a:t>
            </a:r>
            <a:r>
              <a:rPr lang="nl-NL" sz="2800" dirty="0" smtClean="0">
                <a:sym typeface="Wingdings" pitchFamily="2" charset="2"/>
              </a:rPr>
              <a:t> leerroute 3 (+ RT)</a:t>
            </a:r>
          </a:p>
          <a:p>
            <a:pPr fontAlgn="auto">
              <a:spcAft>
                <a:spcPts val="0"/>
              </a:spcAft>
              <a:buFont typeface="Wingdings" pitchFamily="2" charset="2"/>
              <a:buChar char="Ø"/>
              <a:defRPr/>
            </a:pPr>
            <a:endParaRPr lang="nl-NL" sz="2800" dirty="0" smtClean="0">
              <a:solidFill>
                <a:schemeClr val="accent4">
                  <a:lumMod val="50000"/>
                  <a:lumOff val="50000"/>
                </a:schemeClr>
              </a:solidFill>
              <a:sym typeface="Wingdings" pitchFamily="2" charset="2"/>
            </a:endParaRPr>
          </a:p>
          <a:p>
            <a:pPr fontAlgn="auto">
              <a:spcAft>
                <a:spcPts val="0"/>
              </a:spcAft>
              <a:defRPr/>
            </a:pPr>
            <a:endParaRPr lang="nl-NL" sz="2800" dirty="0" smtClean="0">
              <a:sym typeface="Wingdings" pitchFamily="2" charset="2"/>
            </a:endParaRPr>
          </a:p>
          <a:p>
            <a:pPr fontAlgn="auto">
              <a:spcAft>
                <a:spcPts val="0"/>
              </a:spcAft>
              <a:defRPr/>
            </a:pPr>
            <a:endParaRPr lang="nl-NL" sz="2800" b="1" dirty="0" smtClean="0">
              <a:sym typeface="Wingdings" pitchFamily="2" charset="2"/>
            </a:endParaRPr>
          </a:p>
          <a:p>
            <a:pPr fontAlgn="auto">
              <a:spcAft>
                <a:spcPts val="0"/>
              </a:spcAft>
              <a:buFont typeface="Wingdings" pitchFamily="2" charset="2"/>
              <a:buChar char="Ø"/>
              <a:defRPr/>
            </a:pPr>
            <a:endParaRPr lang="nl-NL" b="1" dirty="0" smtClean="0"/>
          </a:p>
          <a:p>
            <a:pPr fontAlgn="auto">
              <a:spcAft>
                <a:spcPts val="0"/>
              </a:spcAft>
              <a:defRPr/>
            </a:pPr>
            <a:endParaRPr lang="nl-NL" dirty="0" smtClean="0"/>
          </a:p>
          <a:p>
            <a:pPr fontAlgn="auto">
              <a:spcAft>
                <a:spcPts val="0"/>
              </a:spcAft>
              <a:defRPr/>
            </a:pPr>
            <a:endParaRPr lang="nl-NL" dirty="0"/>
          </a:p>
        </p:txBody>
      </p:sp>
      <p:sp>
        <p:nvSpPr>
          <p:cNvPr id="4" name="Slide Number Placeholder 3"/>
          <p:cNvSpPr>
            <a:spLocks noGrp="1"/>
          </p:cNvSpPr>
          <p:nvPr>
            <p:ph type="sldNum" sz="quarter" idx="10"/>
          </p:nvPr>
        </p:nvSpPr>
        <p:spPr/>
        <p:txBody>
          <a:bodyPr/>
          <a:lstStyle/>
          <a:p>
            <a:pPr>
              <a:defRPr/>
            </a:pPr>
            <a:fld id="{14AF2382-C3DF-447D-8307-8D70AD2E75CB}" type="slidenum">
              <a:rPr lang="nl-NL"/>
              <a:pPr>
                <a:defRPr/>
              </a:pPr>
              <a:t>11</a:t>
            </a:fld>
            <a:endParaRPr lang="nl-NL" dirty="0"/>
          </a:p>
        </p:txBody>
      </p:sp>
    </p:spTree>
    <p:extLst>
      <p:ext uri="{BB962C8B-B14F-4D97-AF65-F5344CB8AC3E}">
        <p14:creationId xmlns:p14="http://schemas.microsoft.com/office/powerpoint/2010/main" val="22302039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857250" y="573088"/>
            <a:ext cx="7829550" cy="917575"/>
          </a:xfrm>
        </p:spPr>
        <p:txBody>
          <a:bodyPr>
            <a:noAutofit/>
          </a:bodyPr>
          <a:lstStyle/>
          <a:p>
            <a:pPr algn="l"/>
            <a:r>
              <a:rPr lang="nl-NL" sz="4000" dirty="0" smtClean="0"/>
              <a:t>Visie: keuzes maken</a:t>
            </a:r>
          </a:p>
        </p:txBody>
      </p:sp>
      <p:sp>
        <p:nvSpPr>
          <p:cNvPr id="3" name="Content Placeholder 2"/>
          <p:cNvSpPr>
            <a:spLocks noGrp="1"/>
          </p:cNvSpPr>
          <p:nvPr>
            <p:ph idx="1"/>
          </p:nvPr>
        </p:nvSpPr>
        <p:spPr>
          <a:xfrm>
            <a:off x="1043608" y="1981200"/>
            <a:ext cx="7109792" cy="4114800"/>
          </a:xfrm>
        </p:spPr>
        <p:txBody>
          <a:bodyPr rtlCol="0">
            <a:normAutofit/>
          </a:bodyPr>
          <a:lstStyle/>
          <a:p>
            <a:pPr fontAlgn="auto">
              <a:spcAft>
                <a:spcPts val="0"/>
              </a:spcAft>
              <a:buNone/>
              <a:defRPr/>
            </a:pPr>
            <a:endParaRPr lang="nl-NL" sz="2800" dirty="0" smtClean="0">
              <a:solidFill>
                <a:schemeClr val="accent4">
                  <a:lumMod val="50000"/>
                  <a:lumOff val="50000"/>
                </a:schemeClr>
              </a:solidFill>
              <a:sym typeface="Wingdings" pitchFamily="2" charset="2"/>
            </a:endParaRPr>
          </a:p>
          <a:p>
            <a:pPr fontAlgn="auto">
              <a:spcAft>
                <a:spcPts val="0"/>
              </a:spcAft>
              <a:buNone/>
              <a:defRPr/>
            </a:pPr>
            <a:r>
              <a:rPr lang="nl-NL" sz="2800" dirty="0" smtClean="0">
                <a:sym typeface="Wingdings" pitchFamily="2" charset="2"/>
              </a:rPr>
              <a:t>Referentiekader rekenen: keuzes!</a:t>
            </a:r>
          </a:p>
          <a:p>
            <a:pPr fontAlgn="auto">
              <a:spcAft>
                <a:spcPts val="0"/>
              </a:spcAft>
              <a:buNone/>
              <a:defRPr/>
            </a:pPr>
            <a:endParaRPr lang="nl-NL" sz="2800" dirty="0" smtClean="0">
              <a:sym typeface="Wingdings" pitchFamily="2" charset="2"/>
            </a:endParaRPr>
          </a:p>
          <a:p>
            <a:pPr fontAlgn="auto">
              <a:spcAft>
                <a:spcPts val="0"/>
              </a:spcAft>
              <a:buFont typeface="Arial" pitchFamily="34" charset="0"/>
              <a:buChar char="•"/>
              <a:defRPr/>
            </a:pPr>
            <a:r>
              <a:rPr lang="nl-NL" sz="2800" dirty="0" smtClean="0">
                <a:sym typeface="Wingdings" pitchFamily="2" charset="2"/>
              </a:rPr>
              <a:t>Minder maar beter (Anneke Noteboom)</a:t>
            </a:r>
          </a:p>
          <a:p>
            <a:pPr fontAlgn="auto">
              <a:spcAft>
                <a:spcPts val="0"/>
              </a:spcAft>
              <a:buFont typeface="Arial" pitchFamily="34" charset="0"/>
              <a:buChar char="•"/>
              <a:defRPr/>
            </a:pPr>
            <a:r>
              <a:rPr lang="nl-NL" sz="2800" dirty="0" smtClean="0">
                <a:sym typeface="Wingdings" pitchFamily="2" charset="2"/>
              </a:rPr>
              <a:t>Kijken naar de kwaliteit van rekenhandelingen: handelingsniveaus!</a:t>
            </a:r>
          </a:p>
          <a:p>
            <a:pPr fontAlgn="auto">
              <a:spcAft>
                <a:spcPts val="0"/>
              </a:spcAft>
              <a:defRPr/>
            </a:pPr>
            <a:endParaRPr lang="nl-NL" sz="2800" dirty="0" smtClean="0">
              <a:sym typeface="Wingdings" pitchFamily="2" charset="2"/>
            </a:endParaRPr>
          </a:p>
          <a:p>
            <a:pPr fontAlgn="auto">
              <a:spcAft>
                <a:spcPts val="0"/>
              </a:spcAft>
              <a:defRPr/>
            </a:pPr>
            <a:endParaRPr lang="nl-NL" sz="2800" b="1" dirty="0" smtClean="0">
              <a:sym typeface="Wingdings" pitchFamily="2" charset="2"/>
            </a:endParaRPr>
          </a:p>
          <a:p>
            <a:pPr fontAlgn="auto">
              <a:spcAft>
                <a:spcPts val="0"/>
              </a:spcAft>
              <a:buFont typeface="Wingdings" pitchFamily="2" charset="2"/>
              <a:buChar char="Ø"/>
              <a:defRPr/>
            </a:pPr>
            <a:endParaRPr lang="nl-NL" b="1" dirty="0" smtClean="0"/>
          </a:p>
          <a:p>
            <a:pPr fontAlgn="auto">
              <a:spcAft>
                <a:spcPts val="0"/>
              </a:spcAft>
              <a:defRPr/>
            </a:pPr>
            <a:endParaRPr lang="nl-NL" dirty="0" smtClean="0"/>
          </a:p>
          <a:p>
            <a:pPr fontAlgn="auto">
              <a:spcAft>
                <a:spcPts val="0"/>
              </a:spcAft>
              <a:defRPr/>
            </a:pPr>
            <a:endParaRPr lang="nl-NL" dirty="0"/>
          </a:p>
        </p:txBody>
      </p:sp>
      <p:sp>
        <p:nvSpPr>
          <p:cNvPr id="4" name="Slide Number Placeholder 3"/>
          <p:cNvSpPr>
            <a:spLocks noGrp="1"/>
          </p:cNvSpPr>
          <p:nvPr>
            <p:ph type="sldNum" sz="quarter" idx="10"/>
          </p:nvPr>
        </p:nvSpPr>
        <p:spPr/>
        <p:txBody>
          <a:bodyPr/>
          <a:lstStyle/>
          <a:p>
            <a:pPr>
              <a:defRPr/>
            </a:pPr>
            <a:fld id="{14AF2382-C3DF-447D-8307-8D70AD2E75CB}" type="slidenum">
              <a:rPr lang="nl-NL"/>
              <a:pPr>
                <a:defRPr/>
              </a:pPr>
              <a:t>12</a:t>
            </a:fld>
            <a:endParaRPr lang="nl-NL" dirty="0"/>
          </a:p>
        </p:txBody>
      </p:sp>
    </p:spTree>
    <p:extLst>
      <p:ext uri="{BB962C8B-B14F-4D97-AF65-F5344CB8AC3E}">
        <p14:creationId xmlns:p14="http://schemas.microsoft.com/office/powerpoint/2010/main" val="24502110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857250" y="573088"/>
            <a:ext cx="7829550" cy="917575"/>
          </a:xfrm>
        </p:spPr>
        <p:txBody>
          <a:bodyPr/>
          <a:lstStyle/>
          <a:p>
            <a:r>
              <a:rPr lang="nl-NL" dirty="0" smtClean="0"/>
              <a:t>Handelingsniveaus &amp; leerroutes</a:t>
            </a:r>
          </a:p>
        </p:txBody>
      </p:sp>
      <p:sp>
        <p:nvSpPr>
          <p:cNvPr id="4" name="Slide Number Placeholder 3"/>
          <p:cNvSpPr>
            <a:spLocks noGrp="1"/>
          </p:cNvSpPr>
          <p:nvPr>
            <p:ph type="sldNum" sz="quarter" idx="10"/>
          </p:nvPr>
        </p:nvSpPr>
        <p:spPr/>
        <p:txBody>
          <a:bodyPr/>
          <a:lstStyle/>
          <a:p>
            <a:pPr>
              <a:defRPr/>
            </a:pPr>
            <a:fld id="{611BEA79-FE89-45BB-8BB0-14E1A9F329AB}" type="slidenum">
              <a:rPr lang="nl-NL"/>
              <a:pPr>
                <a:defRPr/>
              </a:pPr>
              <a:t>13</a:t>
            </a:fld>
            <a:endParaRPr lang="nl-NL" dirty="0"/>
          </a:p>
        </p:txBody>
      </p:sp>
      <p:pic>
        <p:nvPicPr>
          <p:cNvPr id="25604" name="Content Placeholder 4"/>
          <p:cNvPicPr>
            <a:picLocks noGrp="1" noChangeAspect="1" noChangeArrowheads="1"/>
          </p:cNvPicPr>
          <p:nvPr>
            <p:ph idx="1"/>
          </p:nvPr>
        </p:nvPicPr>
        <p:blipFill>
          <a:blip r:embed="rId3" cstate="print"/>
          <a:srcRect t="7011" b="6250"/>
          <a:stretch>
            <a:fillRect/>
          </a:stretch>
        </p:blipFill>
        <p:spPr>
          <a:xfrm>
            <a:off x="827088" y="1600200"/>
            <a:ext cx="7705725" cy="4525963"/>
          </a:xfrm>
        </p:spPr>
      </p:pic>
    </p:spTree>
    <p:extLst>
      <p:ext uri="{BB962C8B-B14F-4D97-AF65-F5344CB8AC3E}">
        <p14:creationId xmlns:p14="http://schemas.microsoft.com/office/powerpoint/2010/main" val="15169240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7315200" cy="947192"/>
          </a:xfrm>
        </p:spPr>
        <p:txBody>
          <a:bodyPr/>
          <a:lstStyle/>
          <a:p>
            <a:pPr algn="l"/>
            <a:r>
              <a:rPr lang="nl-NL" dirty="0" smtClean="0"/>
              <a:t>In het protocol ERWD:</a:t>
            </a:r>
            <a:endParaRPr lang="nl-NL" dirty="0"/>
          </a:p>
        </p:txBody>
      </p:sp>
      <p:sp>
        <p:nvSpPr>
          <p:cNvPr id="4" name="Slide Number Placeholder 3"/>
          <p:cNvSpPr>
            <a:spLocks noGrp="1"/>
          </p:cNvSpPr>
          <p:nvPr>
            <p:ph type="sldNum" sz="quarter" idx="10"/>
          </p:nvPr>
        </p:nvSpPr>
        <p:spPr/>
        <p:txBody>
          <a:bodyPr/>
          <a:lstStyle/>
          <a:p>
            <a:pPr>
              <a:defRPr/>
            </a:pPr>
            <a:fld id="{6960E188-C1CA-4DC2-BA97-471A63C1EEF8}" type="slidenum">
              <a:rPr lang="nl-NL" smtClean="0"/>
              <a:pPr>
                <a:defRPr/>
              </a:pPr>
              <a:t>14</a:t>
            </a:fld>
            <a:endParaRPr lang="nl-NL" dirty="0"/>
          </a:p>
        </p:txBody>
      </p:sp>
      <p:pic>
        <p:nvPicPr>
          <p:cNvPr id="5" name="Picture 2"/>
          <p:cNvPicPr>
            <a:picLocks noGrp="1" noChangeAspect="1" noChangeArrowheads="1"/>
          </p:cNvPicPr>
          <p:nvPr>
            <p:ph idx="1"/>
          </p:nvPr>
        </p:nvPicPr>
        <p:blipFill>
          <a:blip r:embed="rId3" cstate="print"/>
          <a:srcRect/>
          <a:stretch>
            <a:fillRect/>
          </a:stretch>
        </p:blipFill>
        <p:spPr bwMode="auto">
          <a:xfrm>
            <a:off x="827584" y="1412776"/>
            <a:ext cx="7277751" cy="4713387"/>
          </a:xfrm>
          <a:prstGeom prst="rect">
            <a:avLst/>
          </a:prstGeom>
          <a:noFill/>
          <a:ln w="9525">
            <a:noFill/>
            <a:miter lim="800000"/>
            <a:headEnd/>
            <a:tailEnd/>
          </a:ln>
        </p:spPr>
      </p:pic>
    </p:spTree>
    <p:extLst>
      <p:ext uri="{BB962C8B-B14F-4D97-AF65-F5344CB8AC3E}">
        <p14:creationId xmlns:p14="http://schemas.microsoft.com/office/powerpoint/2010/main" val="42229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5"/>
          <p:cNvSpPr>
            <a:spLocks noGrp="1" noChangeArrowheads="1"/>
          </p:cNvSpPr>
          <p:nvPr>
            <p:ph type="title" idx="4294967295"/>
          </p:nvPr>
        </p:nvSpPr>
        <p:spPr/>
        <p:txBody>
          <a:bodyPr/>
          <a:lstStyle/>
          <a:p>
            <a:pPr algn="l" eaLnBrk="1" hangingPunct="1"/>
            <a:r>
              <a:rPr lang="nl-NL" dirty="0" smtClean="0"/>
              <a:t>Keuzes in doelen voor rekenen</a:t>
            </a:r>
          </a:p>
        </p:txBody>
      </p:sp>
      <p:sp>
        <p:nvSpPr>
          <p:cNvPr id="8195" name="Tijdelijke aanduiding voor inhoud 1"/>
          <p:cNvSpPr>
            <a:spLocks noGrp="1"/>
          </p:cNvSpPr>
          <p:nvPr>
            <p:ph idx="4294967295"/>
          </p:nvPr>
        </p:nvSpPr>
        <p:spPr/>
        <p:txBody>
          <a:bodyPr/>
          <a:lstStyle/>
          <a:p>
            <a:r>
              <a:rPr lang="nl-NL" sz="2400" dirty="0" smtClean="0"/>
              <a:t>Op basis van de ijsbergmetafoor</a:t>
            </a:r>
          </a:p>
          <a:p>
            <a:r>
              <a:rPr lang="nl-NL" sz="2400" dirty="0" smtClean="0"/>
              <a:t>Selecteren in plaats van de achterstand als uitgangspunt</a:t>
            </a:r>
          </a:p>
          <a:p>
            <a:r>
              <a:rPr lang="nl-NL" sz="2400" dirty="0" smtClean="0"/>
              <a:t>Leidend tot doelenlijsten</a:t>
            </a:r>
          </a:p>
        </p:txBody>
      </p:sp>
      <p:pic>
        <p:nvPicPr>
          <p:cNvPr id="8196" name="Picture 4"/>
          <p:cNvPicPr>
            <a:picLocks noChangeAspect="1" noChangeArrowheads="1"/>
          </p:cNvPicPr>
          <p:nvPr/>
        </p:nvPicPr>
        <p:blipFill>
          <a:blip r:embed="rId3" cstate="print"/>
          <a:srcRect t="7011" b="6250"/>
          <a:stretch>
            <a:fillRect/>
          </a:stretch>
        </p:blipFill>
        <p:spPr bwMode="auto">
          <a:xfrm>
            <a:off x="611560" y="3140968"/>
            <a:ext cx="3500437" cy="2276475"/>
          </a:xfrm>
          <a:prstGeom prst="rect">
            <a:avLst/>
          </a:prstGeom>
          <a:noFill/>
          <a:ln w="9525">
            <a:noFill/>
            <a:miter lim="800000"/>
            <a:headEnd/>
            <a:tailEnd/>
          </a:ln>
          <a:effectLst/>
        </p:spPr>
      </p:pic>
      <p:pic>
        <p:nvPicPr>
          <p:cNvPr id="8197" name="Picture 7"/>
          <p:cNvPicPr>
            <a:picLocks noChangeAspect="1" noChangeArrowheads="1"/>
          </p:cNvPicPr>
          <p:nvPr/>
        </p:nvPicPr>
        <p:blipFill>
          <a:blip r:embed="rId4" cstate="print"/>
          <a:srcRect l="12500" t="18994" r="27209" b="14844"/>
          <a:stretch>
            <a:fillRect/>
          </a:stretch>
        </p:blipFill>
        <p:spPr bwMode="auto">
          <a:xfrm>
            <a:off x="5233962" y="2730599"/>
            <a:ext cx="3527425" cy="3097212"/>
          </a:xfrm>
          <a:prstGeom prst="rect">
            <a:avLst/>
          </a:prstGeom>
          <a:noFill/>
          <a:ln w="9525">
            <a:noFill/>
            <a:miter lim="800000"/>
            <a:headEnd/>
            <a:tailEnd/>
          </a:ln>
          <a:effectLst/>
        </p:spPr>
      </p:pic>
    </p:spTree>
    <p:extLst>
      <p:ext uri="{BB962C8B-B14F-4D97-AF65-F5344CB8AC3E}">
        <p14:creationId xmlns:p14="http://schemas.microsoft.com/office/powerpoint/2010/main" val="3774578968"/>
      </p:ext>
    </p:extLst>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l="10938" t="3125" r="6250" b="9375"/>
          <a:stretch>
            <a:fillRect/>
          </a:stretch>
        </p:blipFill>
        <p:spPr bwMode="auto">
          <a:xfrm>
            <a:off x="0" y="0"/>
            <a:ext cx="4495800" cy="3562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5" name="Picture 3"/>
          <p:cNvPicPr>
            <a:picLocks noChangeAspect="1" noChangeArrowheads="1"/>
          </p:cNvPicPr>
          <p:nvPr/>
        </p:nvPicPr>
        <p:blipFill>
          <a:blip r:embed="rId4">
            <a:extLst>
              <a:ext uri="{28A0092B-C50C-407E-A947-70E740481C1C}">
                <a14:useLocalDpi xmlns:a14="http://schemas.microsoft.com/office/drawing/2010/main" val="0"/>
              </a:ext>
            </a:extLst>
          </a:blip>
          <a:srcRect l="10156" t="5208" r="4688" b="8333"/>
          <a:stretch>
            <a:fillRect/>
          </a:stretch>
        </p:blipFill>
        <p:spPr bwMode="auto">
          <a:xfrm>
            <a:off x="4768577" y="2564904"/>
            <a:ext cx="4343400" cy="3306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436" name="Text Box 4"/>
          <p:cNvSpPr txBox="1">
            <a:spLocks noChangeArrowheads="1"/>
          </p:cNvSpPr>
          <p:nvPr/>
        </p:nvSpPr>
        <p:spPr bwMode="auto">
          <a:xfrm>
            <a:off x="5165725" y="925513"/>
            <a:ext cx="3176588"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a:solidFill>
                  <a:schemeClr val="tx1"/>
                </a:solidFill>
                <a:latin typeface="Arial" pitchFamily="34" charset="0"/>
                <a:ea typeface="Osaka"/>
                <a:cs typeface="Osaka"/>
              </a:defRPr>
            </a:lvl1pPr>
            <a:lvl2pPr marL="742950" indent="-285750">
              <a:spcBef>
                <a:spcPct val="20000"/>
              </a:spcBef>
              <a:buChar char="–"/>
              <a:defRPr>
                <a:solidFill>
                  <a:schemeClr val="tx1"/>
                </a:solidFill>
                <a:latin typeface="Arial" pitchFamily="34" charset="0"/>
                <a:ea typeface="Osaka"/>
                <a:cs typeface="Osaka"/>
              </a:defRPr>
            </a:lvl2pPr>
            <a:lvl3pPr marL="1143000" indent="-228600">
              <a:spcBef>
                <a:spcPct val="20000"/>
              </a:spcBef>
              <a:buChar char="•"/>
              <a:defRPr>
                <a:solidFill>
                  <a:schemeClr val="tx1"/>
                </a:solidFill>
                <a:latin typeface="Arial" pitchFamily="34" charset="0"/>
                <a:ea typeface="Osaka"/>
                <a:cs typeface="Osaka"/>
              </a:defRPr>
            </a:lvl3pPr>
            <a:lvl4pPr marL="1600200" indent="-228600">
              <a:spcBef>
                <a:spcPct val="20000"/>
              </a:spcBef>
              <a:buChar char="–"/>
              <a:defRPr>
                <a:solidFill>
                  <a:schemeClr val="tx1"/>
                </a:solidFill>
                <a:latin typeface="Arial" pitchFamily="34" charset="0"/>
                <a:ea typeface="Osaka"/>
                <a:cs typeface="Osaka"/>
              </a:defRPr>
            </a:lvl4pPr>
            <a:lvl5pPr marL="2057400" indent="-228600">
              <a:spcBef>
                <a:spcPct val="20000"/>
              </a:spcBef>
              <a:buChar char="»"/>
              <a:defRPr>
                <a:solidFill>
                  <a:schemeClr val="tx1"/>
                </a:solidFill>
                <a:latin typeface="Arial" pitchFamily="34" charset="0"/>
                <a:ea typeface="Osaka"/>
                <a:cs typeface="Osaka"/>
              </a:defRPr>
            </a:lvl5pPr>
            <a:lvl6pPr marL="2514600" indent="-228600" eaLnBrk="0" fontAlgn="base" hangingPunct="0">
              <a:spcBef>
                <a:spcPct val="20000"/>
              </a:spcBef>
              <a:spcAft>
                <a:spcPct val="0"/>
              </a:spcAft>
              <a:buChar char="»"/>
              <a:defRPr>
                <a:solidFill>
                  <a:schemeClr val="tx1"/>
                </a:solidFill>
                <a:latin typeface="Arial" pitchFamily="34" charset="0"/>
                <a:ea typeface="Osaka"/>
                <a:cs typeface="Osaka"/>
              </a:defRPr>
            </a:lvl6pPr>
            <a:lvl7pPr marL="2971800" indent="-228600" eaLnBrk="0" fontAlgn="base" hangingPunct="0">
              <a:spcBef>
                <a:spcPct val="20000"/>
              </a:spcBef>
              <a:spcAft>
                <a:spcPct val="0"/>
              </a:spcAft>
              <a:buChar char="»"/>
              <a:defRPr>
                <a:solidFill>
                  <a:schemeClr val="tx1"/>
                </a:solidFill>
                <a:latin typeface="Arial" pitchFamily="34" charset="0"/>
                <a:ea typeface="Osaka"/>
                <a:cs typeface="Osaka"/>
              </a:defRPr>
            </a:lvl7pPr>
            <a:lvl8pPr marL="3429000" indent="-228600" eaLnBrk="0" fontAlgn="base" hangingPunct="0">
              <a:spcBef>
                <a:spcPct val="20000"/>
              </a:spcBef>
              <a:spcAft>
                <a:spcPct val="0"/>
              </a:spcAft>
              <a:buChar char="»"/>
              <a:defRPr>
                <a:solidFill>
                  <a:schemeClr val="tx1"/>
                </a:solidFill>
                <a:latin typeface="Arial" pitchFamily="34" charset="0"/>
                <a:ea typeface="Osaka"/>
                <a:cs typeface="Osaka"/>
              </a:defRPr>
            </a:lvl8pPr>
            <a:lvl9pPr marL="3886200" indent="-228600" eaLnBrk="0" fontAlgn="base" hangingPunct="0">
              <a:spcBef>
                <a:spcPct val="20000"/>
              </a:spcBef>
              <a:spcAft>
                <a:spcPct val="0"/>
              </a:spcAft>
              <a:buChar char="»"/>
              <a:defRPr>
                <a:solidFill>
                  <a:schemeClr val="tx1"/>
                </a:solidFill>
                <a:latin typeface="Arial" pitchFamily="34" charset="0"/>
                <a:ea typeface="Osaka"/>
                <a:cs typeface="Osaka"/>
              </a:defRPr>
            </a:lvl9pPr>
          </a:lstStyle>
          <a:p>
            <a:pPr eaLnBrk="1" hangingPunct="1">
              <a:spcBef>
                <a:spcPct val="0"/>
              </a:spcBef>
              <a:buFontTx/>
              <a:buNone/>
            </a:pPr>
            <a:r>
              <a:rPr lang="en-US" altLang="nl-NL" sz="2000" baseline="0">
                <a:ea typeface="Geneva" pitchFamily="1" charset="-128"/>
              </a:rPr>
              <a:t>Alles tot op het meest</a:t>
            </a:r>
          </a:p>
          <a:p>
            <a:pPr eaLnBrk="1" hangingPunct="1">
              <a:spcBef>
                <a:spcPct val="0"/>
              </a:spcBef>
              <a:buFontTx/>
              <a:buNone/>
            </a:pPr>
            <a:r>
              <a:rPr lang="en-US" altLang="nl-NL" sz="2000" baseline="0">
                <a:ea typeface="Geneva" pitchFamily="1" charset="-128"/>
              </a:rPr>
              <a:t>formele niveau aanbieden;</a:t>
            </a:r>
          </a:p>
          <a:p>
            <a:pPr eaLnBrk="1" hangingPunct="1">
              <a:spcBef>
                <a:spcPct val="0"/>
              </a:spcBef>
              <a:buFontTx/>
              <a:buNone/>
            </a:pPr>
            <a:r>
              <a:rPr lang="en-US" altLang="nl-NL" sz="2000" baseline="0">
                <a:ea typeface="Geneva" pitchFamily="1" charset="-128"/>
              </a:rPr>
              <a:t>Niet alle domeinen</a:t>
            </a:r>
            <a:r>
              <a:rPr lang="en-US" altLang="nl-NL" baseline="0">
                <a:latin typeface="Times New Roman" pitchFamily="18" charset="0"/>
                <a:ea typeface="Geneva" pitchFamily="1" charset="-128"/>
              </a:rPr>
              <a:t> </a:t>
            </a:r>
            <a:endParaRPr lang="en-GB" altLang="nl-NL" baseline="0">
              <a:latin typeface="Times New Roman" pitchFamily="18" charset="0"/>
              <a:ea typeface="Geneva" pitchFamily="1" charset="-128"/>
            </a:endParaRPr>
          </a:p>
        </p:txBody>
      </p:sp>
      <p:sp>
        <p:nvSpPr>
          <p:cNvPr id="18437" name="Text Box 5"/>
          <p:cNvSpPr txBox="1">
            <a:spLocks noChangeArrowheads="1"/>
          </p:cNvSpPr>
          <p:nvPr/>
        </p:nvSpPr>
        <p:spPr bwMode="auto">
          <a:xfrm>
            <a:off x="609600" y="4419600"/>
            <a:ext cx="36957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a:solidFill>
                  <a:schemeClr val="tx1"/>
                </a:solidFill>
                <a:latin typeface="Arial" pitchFamily="34" charset="0"/>
                <a:ea typeface="Osaka"/>
                <a:cs typeface="Osaka"/>
              </a:defRPr>
            </a:lvl1pPr>
            <a:lvl2pPr marL="742950" indent="-285750">
              <a:spcBef>
                <a:spcPct val="20000"/>
              </a:spcBef>
              <a:buChar char="–"/>
              <a:defRPr>
                <a:solidFill>
                  <a:schemeClr val="tx1"/>
                </a:solidFill>
                <a:latin typeface="Arial" pitchFamily="34" charset="0"/>
                <a:ea typeface="Osaka"/>
                <a:cs typeface="Osaka"/>
              </a:defRPr>
            </a:lvl2pPr>
            <a:lvl3pPr marL="1143000" indent="-228600">
              <a:spcBef>
                <a:spcPct val="20000"/>
              </a:spcBef>
              <a:buChar char="•"/>
              <a:defRPr>
                <a:solidFill>
                  <a:schemeClr val="tx1"/>
                </a:solidFill>
                <a:latin typeface="Arial" pitchFamily="34" charset="0"/>
                <a:ea typeface="Osaka"/>
                <a:cs typeface="Osaka"/>
              </a:defRPr>
            </a:lvl3pPr>
            <a:lvl4pPr marL="1600200" indent="-228600">
              <a:spcBef>
                <a:spcPct val="20000"/>
              </a:spcBef>
              <a:buChar char="–"/>
              <a:defRPr>
                <a:solidFill>
                  <a:schemeClr val="tx1"/>
                </a:solidFill>
                <a:latin typeface="Arial" pitchFamily="34" charset="0"/>
                <a:ea typeface="Osaka"/>
                <a:cs typeface="Osaka"/>
              </a:defRPr>
            </a:lvl4pPr>
            <a:lvl5pPr marL="2057400" indent="-228600">
              <a:spcBef>
                <a:spcPct val="20000"/>
              </a:spcBef>
              <a:buChar char="»"/>
              <a:defRPr>
                <a:solidFill>
                  <a:schemeClr val="tx1"/>
                </a:solidFill>
                <a:latin typeface="Arial" pitchFamily="34" charset="0"/>
                <a:ea typeface="Osaka"/>
                <a:cs typeface="Osaka"/>
              </a:defRPr>
            </a:lvl5pPr>
            <a:lvl6pPr marL="2514600" indent="-228600" eaLnBrk="0" fontAlgn="base" hangingPunct="0">
              <a:spcBef>
                <a:spcPct val="20000"/>
              </a:spcBef>
              <a:spcAft>
                <a:spcPct val="0"/>
              </a:spcAft>
              <a:buChar char="»"/>
              <a:defRPr>
                <a:solidFill>
                  <a:schemeClr val="tx1"/>
                </a:solidFill>
                <a:latin typeface="Arial" pitchFamily="34" charset="0"/>
                <a:ea typeface="Osaka"/>
                <a:cs typeface="Osaka"/>
              </a:defRPr>
            </a:lvl6pPr>
            <a:lvl7pPr marL="2971800" indent="-228600" eaLnBrk="0" fontAlgn="base" hangingPunct="0">
              <a:spcBef>
                <a:spcPct val="20000"/>
              </a:spcBef>
              <a:spcAft>
                <a:spcPct val="0"/>
              </a:spcAft>
              <a:buChar char="»"/>
              <a:defRPr>
                <a:solidFill>
                  <a:schemeClr val="tx1"/>
                </a:solidFill>
                <a:latin typeface="Arial" pitchFamily="34" charset="0"/>
                <a:ea typeface="Osaka"/>
                <a:cs typeface="Osaka"/>
              </a:defRPr>
            </a:lvl7pPr>
            <a:lvl8pPr marL="3429000" indent="-228600" eaLnBrk="0" fontAlgn="base" hangingPunct="0">
              <a:spcBef>
                <a:spcPct val="20000"/>
              </a:spcBef>
              <a:spcAft>
                <a:spcPct val="0"/>
              </a:spcAft>
              <a:buChar char="»"/>
              <a:defRPr>
                <a:solidFill>
                  <a:schemeClr val="tx1"/>
                </a:solidFill>
                <a:latin typeface="Arial" pitchFamily="34" charset="0"/>
                <a:ea typeface="Osaka"/>
                <a:cs typeface="Osaka"/>
              </a:defRPr>
            </a:lvl8pPr>
            <a:lvl9pPr marL="3886200" indent="-228600" eaLnBrk="0" fontAlgn="base" hangingPunct="0">
              <a:spcBef>
                <a:spcPct val="20000"/>
              </a:spcBef>
              <a:spcAft>
                <a:spcPct val="0"/>
              </a:spcAft>
              <a:buChar char="»"/>
              <a:defRPr>
                <a:solidFill>
                  <a:schemeClr val="tx1"/>
                </a:solidFill>
                <a:latin typeface="Arial" pitchFamily="34" charset="0"/>
                <a:ea typeface="Osaka"/>
                <a:cs typeface="Osaka"/>
              </a:defRPr>
            </a:lvl9pPr>
          </a:lstStyle>
          <a:p>
            <a:pPr eaLnBrk="1" hangingPunct="1">
              <a:spcBef>
                <a:spcPct val="0"/>
              </a:spcBef>
              <a:buFontTx/>
              <a:buNone/>
            </a:pPr>
            <a:r>
              <a:rPr lang="en-US" altLang="nl-NL" sz="2000" baseline="0">
                <a:ea typeface="Geneva" pitchFamily="1" charset="-128"/>
              </a:rPr>
              <a:t>Keuzes maken, minder formeel</a:t>
            </a:r>
          </a:p>
          <a:p>
            <a:pPr eaLnBrk="1" hangingPunct="1">
              <a:spcBef>
                <a:spcPct val="0"/>
              </a:spcBef>
              <a:buFontTx/>
              <a:buNone/>
            </a:pPr>
            <a:r>
              <a:rPr lang="en-US" altLang="nl-NL" sz="2000" baseline="0">
                <a:ea typeface="Geneva" pitchFamily="1" charset="-128"/>
              </a:rPr>
              <a:t>maar wel alle domeinen</a:t>
            </a:r>
            <a:endParaRPr lang="en-GB" altLang="nl-NL" sz="2000" baseline="0">
              <a:ea typeface="Geneva" pitchFamily="1" charset="-128"/>
            </a:endParaRPr>
          </a:p>
        </p:txBody>
      </p:sp>
    </p:spTree>
    <p:extLst>
      <p:ext uri="{BB962C8B-B14F-4D97-AF65-F5344CB8AC3E}">
        <p14:creationId xmlns:p14="http://schemas.microsoft.com/office/powerpoint/2010/main" val="6591397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p:txBody>
          <a:bodyPr/>
          <a:lstStyle/>
          <a:p>
            <a:r>
              <a:rPr lang="nl-NL" dirty="0" smtClean="0"/>
              <a:t>Overzichten van leerroutes</a:t>
            </a:r>
          </a:p>
        </p:txBody>
      </p:sp>
      <p:sp>
        <p:nvSpPr>
          <p:cNvPr id="9219" name="Rectangle 3"/>
          <p:cNvSpPr>
            <a:spLocks noGrp="1" noChangeArrowheads="1"/>
          </p:cNvSpPr>
          <p:nvPr>
            <p:ph type="body" idx="4294967295"/>
          </p:nvPr>
        </p:nvSpPr>
        <p:spPr/>
        <p:txBody>
          <a:bodyPr/>
          <a:lstStyle/>
          <a:p>
            <a:r>
              <a:rPr lang="nl-NL" sz="2400" dirty="0" smtClean="0"/>
              <a:t>Verband tussen domeinen en leerlijnen </a:t>
            </a:r>
          </a:p>
        </p:txBody>
      </p:sp>
      <p:pic>
        <p:nvPicPr>
          <p:cNvPr id="9220" name="Picture 10">
            <a:hlinkClick r:id="rId2" action="ppaction://hlinksldjump"/>
          </p:cNvPr>
          <p:cNvPicPr>
            <a:picLocks noChangeAspect="1" noChangeArrowheads="1"/>
          </p:cNvPicPr>
          <p:nvPr/>
        </p:nvPicPr>
        <p:blipFill>
          <a:blip r:embed="rId3" cstate="print"/>
          <a:srcRect l="27760" t="31755" r="23216" b="28369"/>
          <a:stretch>
            <a:fillRect/>
          </a:stretch>
        </p:blipFill>
        <p:spPr bwMode="auto">
          <a:xfrm>
            <a:off x="2555776" y="1988840"/>
            <a:ext cx="5832475" cy="3795713"/>
          </a:xfrm>
          <a:prstGeom prst="rect">
            <a:avLst/>
          </a:prstGeom>
          <a:noFill/>
          <a:ln w="9525">
            <a:noFill/>
            <a:miter lim="800000"/>
            <a:headEnd/>
            <a:tailEnd/>
          </a:ln>
          <a:effectLst/>
        </p:spPr>
      </p:pic>
    </p:spTree>
    <p:extLst>
      <p:ext uri="{BB962C8B-B14F-4D97-AF65-F5344CB8AC3E}">
        <p14:creationId xmlns:p14="http://schemas.microsoft.com/office/powerpoint/2010/main" val="1772523796"/>
      </p:ext>
    </p:extLst>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fontScale="90000"/>
          </a:bodyPr>
          <a:lstStyle/>
          <a:p>
            <a:pPr algn="l"/>
            <a:r>
              <a:rPr lang="nl-NL" dirty="0" smtClean="0"/>
              <a:t>Relatie tussen leerroutes en doelenlijsten </a:t>
            </a:r>
          </a:p>
        </p:txBody>
      </p:sp>
      <p:pic>
        <p:nvPicPr>
          <p:cNvPr id="10243" name="Afbeelding 92"/>
          <p:cNvPicPr>
            <a:picLocks noChangeAspect="1" noChangeArrowheads="1"/>
          </p:cNvPicPr>
          <p:nvPr/>
        </p:nvPicPr>
        <p:blipFill>
          <a:blip r:embed="rId2" cstate="print"/>
          <a:srcRect l="18425" t="11516" r="29056" b="42188"/>
          <a:stretch>
            <a:fillRect/>
          </a:stretch>
        </p:blipFill>
        <p:spPr bwMode="auto">
          <a:xfrm>
            <a:off x="1403350" y="2001838"/>
            <a:ext cx="2686050" cy="1892300"/>
          </a:xfrm>
          <a:prstGeom prst="rect">
            <a:avLst/>
          </a:prstGeom>
          <a:noFill/>
          <a:ln w="9525">
            <a:solidFill>
              <a:srgbClr val="C0C0C0"/>
            </a:solidFill>
            <a:miter lim="800000"/>
            <a:headEnd/>
            <a:tailEnd/>
          </a:ln>
        </p:spPr>
      </p:pic>
      <p:sp>
        <p:nvSpPr>
          <p:cNvPr id="10244" name="AutoShape 94"/>
          <p:cNvSpPr>
            <a:spLocks noChangeArrowheads="1"/>
          </p:cNvSpPr>
          <p:nvPr/>
        </p:nvSpPr>
        <p:spPr bwMode="auto">
          <a:xfrm>
            <a:off x="4090988" y="2932113"/>
            <a:ext cx="914400" cy="228600"/>
          </a:xfrm>
          <a:prstGeom prst="leftRightArrow">
            <a:avLst>
              <a:gd name="adj1" fmla="val 50000"/>
              <a:gd name="adj2" fmla="val 80000"/>
            </a:avLst>
          </a:prstGeom>
          <a:solidFill>
            <a:srgbClr val="FFFFFF"/>
          </a:solidFill>
          <a:ln w="9525">
            <a:solidFill>
              <a:srgbClr val="C0C0C0"/>
            </a:solidFill>
            <a:miter lim="800000"/>
            <a:headEnd/>
            <a:tailEnd/>
          </a:ln>
        </p:spPr>
        <p:txBody>
          <a:bodyPr/>
          <a:lstStyle/>
          <a:p>
            <a:endParaRPr lang="nl-NL"/>
          </a:p>
        </p:txBody>
      </p:sp>
      <p:pic>
        <p:nvPicPr>
          <p:cNvPr id="10245" name="Afbeelding 102"/>
          <p:cNvPicPr>
            <a:picLocks noChangeAspect="1" noChangeArrowheads="1"/>
          </p:cNvPicPr>
          <p:nvPr/>
        </p:nvPicPr>
        <p:blipFill>
          <a:blip r:embed="rId3" cstate="print"/>
          <a:srcRect l="11752" t="19046" r="12814" b="14764"/>
          <a:stretch>
            <a:fillRect/>
          </a:stretch>
        </p:blipFill>
        <p:spPr bwMode="auto">
          <a:xfrm>
            <a:off x="5003800" y="1989138"/>
            <a:ext cx="2879725" cy="2014537"/>
          </a:xfrm>
          <a:prstGeom prst="rect">
            <a:avLst/>
          </a:prstGeom>
          <a:noFill/>
          <a:ln w="9525">
            <a:noFill/>
            <a:miter lim="800000"/>
            <a:headEnd/>
            <a:tailEnd/>
          </a:ln>
        </p:spPr>
      </p:pic>
      <p:sp>
        <p:nvSpPr>
          <p:cNvPr id="10246" name="Rectangle 6"/>
          <p:cNvSpPr>
            <a:spLocks noChangeArrowheads="1"/>
          </p:cNvSpPr>
          <p:nvPr/>
        </p:nvSpPr>
        <p:spPr bwMode="auto">
          <a:xfrm>
            <a:off x="1403648" y="4292600"/>
            <a:ext cx="6840760" cy="1224632"/>
          </a:xfrm>
          <a:prstGeom prst="rect">
            <a:avLst/>
          </a:prstGeom>
          <a:noFill/>
          <a:ln w="9525">
            <a:solidFill>
              <a:srgbClr val="B2B2B2"/>
            </a:solidFill>
            <a:miter lim="800000"/>
            <a:headEnd/>
            <a:tailEnd/>
          </a:ln>
          <a:effectLst/>
        </p:spPr>
        <p:txBody>
          <a:bodyPr wrap="none" anchor="ctr"/>
          <a:lstStyle/>
          <a:p>
            <a:r>
              <a:rPr lang="nl-NL" sz="1600" baseline="0" dirty="0" smtClean="0"/>
              <a:t>In de leerroute vind je welk rekenonderdeel op welk moment aan bod komt.</a:t>
            </a:r>
          </a:p>
          <a:p>
            <a:endParaRPr lang="nl-NL" sz="1600" baseline="0" dirty="0" smtClean="0"/>
          </a:p>
          <a:p>
            <a:r>
              <a:rPr lang="nl-NL" sz="1600" baseline="0" dirty="0" smtClean="0"/>
              <a:t>De doelenlijsten vermelden: IN WELKE MATE en HOE dat rekenonderdeel </a:t>
            </a:r>
          </a:p>
          <a:p>
            <a:r>
              <a:rPr lang="nl-NL" sz="1600" baseline="0" dirty="0" smtClean="0"/>
              <a:t>in de instructie aan de orde komt </a:t>
            </a:r>
          </a:p>
          <a:p>
            <a:endParaRPr lang="nl-NL" dirty="0"/>
          </a:p>
        </p:txBody>
      </p:sp>
    </p:spTree>
    <p:extLst>
      <p:ext uri="{BB962C8B-B14F-4D97-AF65-F5344CB8AC3E}">
        <p14:creationId xmlns:p14="http://schemas.microsoft.com/office/powerpoint/2010/main" val="2224303134"/>
      </p:ext>
    </p:extLst>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971600" y="274638"/>
            <a:ext cx="7715200" cy="1143000"/>
          </a:xfrm>
        </p:spPr>
        <p:txBody>
          <a:bodyPr/>
          <a:lstStyle/>
          <a:p>
            <a:pPr algn="l"/>
            <a:r>
              <a:rPr lang="nl-NL" sz="2800" dirty="0" smtClean="0"/>
              <a:t>Relatie tussen leerroute, doelenlijst en methode</a:t>
            </a:r>
          </a:p>
        </p:txBody>
      </p:sp>
      <p:sp>
        <p:nvSpPr>
          <p:cNvPr id="7" name="Text Placeholder 6"/>
          <p:cNvSpPr>
            <a:spLocks noGrp="1"/>
          </p:cNvSpPr>
          <p:nvPr>
            <p:ph type="body" idx="1"/>
          </p:nvPr>
        </p:nvSpPr>
        <p:spPr>
          <a:xfrm>
            <a:off x="857250" y="1717675"/>
            <a:ext cx="3786188" cy="55563"/>
          </a:xfrm>
        </p:spPr>
        <p:txBody>
          <a:bodyPr rtlCol="0">
            <a:normAutofit fontScale="25000" lnSpcReduction="20000"/>
          </a:bodyPr>
          <a:lstStyle/>
          <a:p>
            <a:pPr fontAlgn="auto">
              <a:spcAft>
                <a:spcPts val="0"/>
              </a:spcAft>
              <a:buFont typeface="Arial" pitchFamily="34" charset="0"/>
              <a:buNone/>
              <a:defRPr/>
            </a:pPr>
            <a:endParaRPr lang="nl-NL" dirty="0"/>
          </a:p>
        </p:txBody>
      </p:sp>
      <p:sp>
        <p:nvSpPr>
          <p:cNvPr id="8" name="Text Placeholder 7"/>
          <p:cNvSpPr>
            <a:spLocks noGrp="1"/>
          </p:cNvSpPr>
          <p:nvPr>
            <p:ph type="body" sz="quarter" idx="3"/>
          </p:nvPr>
        </p:nvSpPr>
        <p:spPr>
          <a:xfrm flipV="1">
            <a:off x="4910138" y="1671638"/>
            <a:ext cx="3786187" cy="46037"/>
          </a:xfrm>
        </p:spPr>
        <p:txBody>
          <a:bodyPr rtlCol="0">
            <a:normAutofit fontScale="25000" lnSpcReduction="20000"/>
          </a:bodyPr>
          <a:lstStyle/>
          <a:p>
            <a:pPr fontAlgn="auto">
              <a:spcAft>
                <a:spcPts val="0"/>
              </a:spcAft>
              <a:buFont typeface="Arial" pitchFamily="34" charset="0"/>
              <a:buNone/>
              <a:defRPr/>
            </a:pPr>
            <a:endParaRPr lang="nl-NL" dirty="0"/>
          </a:p>
        </p:txBody>
      </p:sp>
      <p:sp>
        <p:nvSpPr>
          <p:cNvPr id="9" name="Content Placeholder 8"/>
          <p:cNvSpPr>
            <a:spLocks noGrp="1"/>
          </p:cNvSpPr>
          <p:nvPr>
            <p:ph sz="quarter" idx="4"/>
          </p:nvPr>
        </p:nvSpPr>
        <p:spPr>
          <a:xfrm>
            <a:off x="468313" y="4437063"/>
            <a:ext cx="8228012" cy="1800225"/>
          </a:xfrm>
        </p:spPr>
        <p:txBody>
          <a:bodyPr rtlCol="0">
            <a:normAutofit fontScale="92500" lnSpcReduction="20000"/>
          </a:bodyPr>
          <a:lstStyle/>
          <a:p>
            <a:pPr fontAlgn="auto">
              <a:spcAft>
                <a:spcPts val="0"/>
              </a:spcAft>
              <a:buFont typeface="Arial" pitchFamily="34" charset="0"/>
              <a:buNone/>
              <a:defRPr/>
            </a:pPr>
            <a:endParaRPr lang="nl-NL" dirty="0" smtClean="0"/>
          </a:p>
          <a:p>
            <a:pPr fontAlgn="auto">
              <a:spcAft>
                <a:spcPts val="0"/>
              </a:spcAft>
              <a:buFont typeface="Arial" pitchFamily="34" charset="0"/>
              <a:buNone/>
              <a:defRPr/>
            </a:pPr>
            <a:endParaRPr lang="nl-NL" dirty="0" smtClean="0"/>
          </a:p>
          <a:p>
            <a:pPr fontAlgn="auto">
              <a:spcAft>
                <a:spcPts val="0"/>
              </a:spcAft>
              <a:buFont typeface="Arial" pitchFamily="34" charset="0"/>
              <a:buNone/>
              <a:defRPr/>
            </a:pPr>
            <a:endParaRPr lang="nl-NL" dirty="0" smtClean="0"/>
          </a:p>
          <a:p>
            <a:pPr fontAlgn="auto">
              <a:spcAft>
                <a:spcPts val="0"/>
              </a:spcAft>
              <a:buFont typeface="Arial" pitchFamily="34" charset="0"/>
              <a:buNone/>
              <a:defRPr/>
            </a:pPr>
            <a:r>
              <a:rPr lang="nl-NL" dirty="0" smtClean="0"/>
              <a:t>		                      </a:t>
            </a:r>
            <a:r>
              <a:rPr lang="nl-NL" sz="4300" dirty="0" smtClean="0"/>
              <a:t>Rekenmethode </a:t>
            </a:r>
            <a:endParaRPr lang="nl-NL" sz="4300" dirty="0"/>
          </a:p>
        </p:txBody>
      </p:sp>
      <p:sp>
        <p:nvSpPr>
          <p:cNvPr id="4" name="Slide Number Placeholder 3"/>
          <p:cNvSpPr>
            <a:spLocks noGrp="1"/>
          </p:cNvSpPr>
          <p:nvPr>
            <p:ph type="sldNum" sz="quarter" idx="10"/>
          </p:nvPr>
        </p:nvSpPr>
        <p:spPr/>
        <p:txBody>
          <a:bodyPr/>
          <a:lstStyle/>
          <a:p>
            <a:pPr>
              <a:defRPr/>
            </a:pPr>
            <a:fld id="{2CF82A7D-0ECE-47A8-A8CA-1CA2722F3245}" type="slidenum">
              <a:rPr lang="nl-NL"/>
              <a:pPr>
                <a:defRPr/>
              </a:pPr>
              <a:t>19</a:t>
            </a:fld>
            <a:endParaRPr lang="nl-NL" dirty="0"/>
          </a:p>
        </p:txBody>
      </p:sp>
      <p:pic>
        <p:nvPicPr>
          <p:cNvPr id="21511" name="Picture 7"/>
          <p:cNvPicPr>
            <a:picLocks noGrp="1" noChangeAspect="1" noChangeArrowheads="1"/>
          </p:cNvPicPr>
          <p:nvPr>
            <p:ph sz="half" idx="2"/>
          </p:nvPr>
        </p:nvPicPr>
        <p:blipFill>
          <a:blip r:embed="rId2" cstate="print"/>
          <a:srcRect l="7683" t="16228" r="9050" b="48927"/>
          <a:stretch>
            <a:fillRect/>
          </a:stretch>
        </p:blipFill>
        <p:spPr>
          <a:xfrm>
            <a:off x="250825" y="1557338"/>
            <a:ext cx="8569325" cy="2447925"/>
          </a:xfrm>
        </p:spPr>
      </p:pic>
      <p:pic>
        <p:nvPicPr>
          <p:cNvPr id="21512" name="Picture 7"/>
          <p:cNvPicPr>
            <a:picLocks noChangeAspect="1" noChangeArrowheads="1"/>
          </p:cNvPicPr>
          <p:nvPr/>
        </p:nvPicPr>
        <p:blipFill>
          <a:blip r:embed="rId2" cstate="print"/>
          <a:srcRect l="7683" t="16228" r="9050" b="48927"/>
          <a:stretch>
            <a:fillRect/>
          </a:stretch>
        </p:blipFill>
        <p:spPr bwMode="auto">
          <a:xfrm>
            <a:off x="107950" y="1341438"/>
            <a:ext cx="8818563" cy="3024187"/>
          </a:xfrm>
          <a:prstGeom prst="rect">
            <a:avLst/>
          </a:prstGeom>
          <a:noFill/>
          <a:ln w="9525">
            <a:noFill/>
            <a:miter lim="800000"/>
            <a:headEnd/>
            <a:tailEnd/>
          </a:ln>
        </p:spPr>
      </p:pic>
      <p:sp>
        <p:nvSpPr>
          <p:cNvPr id="16" name="Up-Down Arrow 15"/>
          <p:cNvSpPr/>
          <p:nvPr/>
        </p:nvSpPr>
        <p:spPr>
          <a:xfrm>
            <a:off x="5148064" y="4293096"/>
            <a:ext cx="484187" cy="1223963"/>
          </a:xfrm>
          <a:prstGeom prst="up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dirty="0">
              <a:solidFill>
                <a:srgbClr val="FF0000"/>
              </a:solidFill>
            </a:endParaRPr>
          </a:p>
        </p:txBody>
      </p:sp>
      <p:sp>
        <p:nvSpPr>
          <p:cNvPr id="18" name="Up-Down Arrow 17"/>
          <p:cNvSpPr/>
          <p:nvPr/>
        </p:nvSpPr>
        <p:spPr>
          <a:xfrm>
            <a:off x="3635896" y="4293096"/>
            <a:ext cx="484187" cy="1216025"/>
          </a:xfrm>
          <a:prstGeom prst="up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Tree>
    <p:extLst>
      <p:ext uri="{BB962C8B-B14F-4D97-AF65-F5344CB8AC3E}">
        <p14:creationId xmlns:p14="http://schemas.microsoft.com/office/powerpoint/2010/main" val="17615310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857250" y="573088"/>
            <a:ext cx="7829550" cy="917575"/>
          </a:xfrm>
        </p:spPr>
        <p:txBody>
          <a:bodyPr>
            <a:normAutofit fontScale="90000"/>
          </a:bodyPr>
          <a:lstStyle/>
          <a:p>
            <a:pPr algn="l"/>
            <a:r>
              <a:rPr lang="nl-NL" dirty="0" smtClean="0"/>
              <a:t>Voor wie is Passende Perspectieven bedoeld?</a:t>
            </a:r>
          </a:p>
        </p:txBody>
      </p:sp>
      <p:sp>
        <p:nvSpPr>
          <p:cNvPr id="7171" name="Content Placeholder 2"/>
          <p:cNvSpPr>
            <a:spLocks noGrp="1"/>
          </p:cNvSpPr>
          <p:nvPr>
            <p:ph idx="1"/>
          </p:nvPr>
        </p:nvSpPr>
        <p:spPr>
          <a:xfrm>
            <a:off x="921296" y="1830387"/>
            <a:ext cx="8229600" cy="4525963"/>
          </a:xfrm>
        </p:spPr>
        <p:txBody>
          <a:bodyPr/>
          <a:lstStyle/>
          <a:p>
            <a:pPr>
              <a:buNone/>
            </a:pPr>
            <a:r>
              <a:rPr lang="nl-NL" sz="2400" dirty="0" smtClean="0"/>
              <a:t>Voor leerlingen die niveau 1F niet halen op 12</a:t>
            </a:r>
          </a:p>
          <a:p>
            <a:pPr>
              <a:buNone/>
            </a:pPr>
            <a:r>
              <a:rPr lang="nl-NL" sz="2400" dirty="0" smtClean="0"/>
              <a:t>jarige leeftijd.</a:t>
            </a:r>
          </a:p>
          <a:p>
            <a:endParaRPr lang="nl-NL" sz="2400" b="1" dirty="0" smtClean="0"/>
          </a:p>
          <a:p>
            <a:pPr>
              <a:buNone/>
            </a:pPr>
            <a:r>
              <a:rPr lang="nl-NL" sz="2400" dirty="0" smtClean="0"/>
              <a:t>Doel van Passende Perspectieven voor Rekenen:</a:t>
            </a:r>
          </a:p>
          <a:p>
            <a:pPr>
              <a:buNone/>
            </a:pPr>
            <a:r>
              <a:rPr lang="nl-NL" sz="2400" i="1" dirty="0" smtClean="0"/>
              <a:t>Leerlingen zo ver mogelijk op weg helpen met 1F</a:t>
            </a:r>
          </a:p>
          <a:p>
            <a:pPr>
              <a:buNone/>
            </a:pPr>
            <a:r>
              <a:rPr lang="nl-NL" sz="2400" i="1" dirty="0" smtClean="0"/>
              <a:t>als richtlijn</a:t>
            </a:r>
          </a:p>
          <a:p>
            <a:pPr>
              <a:buNone/>
            </a:pPr>
            <a:endParaRPr lang="nl-NL" sz="2400" i="1" dirty="0" smtClean="0"/>
          </a:p>
          <a:p>
            <a:pPr eaLnBrk="1" hangingPunct="1">
              <a:buFontTx/>
              <a:buNone/>
            </a:pPr>
            <a:r>
              <a:rPr lang="nl-NL" sz="2400" dirty="0" smtClean="0"/>
              <a:t>Leerlingen met een zml of zml-mg indicatie zijn</a:t>
            </a:r>
          </a:p>
          <a:p>
            <a:pPr eaLnBrk="1" hangingPunct="1">
              <a:buFontTx/>
              <a:buNone/>
            </a:pPr>
            <a:r>
              <a:rPr lang="nl-NL" sz="2400" dirty="0" smtClean="0"/>
              <a:t>uitgezonderd</a:t>
            </a:r>
          </a:p>
        </p:txBody>
      </p:sp>
      <p:sp>
        <p:nvSpPr>
          <p:cNvPr id="4" name="Slide Number Placeholder 3"/>
          <p:cNvSpPr>
            <a:spLocks noGrp="1"/>
          </p:cNvSpPr>
          <p:nvPr>
            <p:ph type="sldNum" sz="quarter" idx="10"/>
          </p:nvPr>
        </p:nvSpPr>
        <p:spPr/>
        <p:txBody>
          <a:bodyPr/>
          <a:lstStyle/>
          <a:p>
            <a:pPr>
              <a:defRPr/>
            </a:pPr>
            <a:fld id="{72ED5770-EFBB-4282-8F9E-07E30127588D}" type="slidenum">
              <a:rPr lang="nl-NL"/>
              <a:pPr>
                <a:defRPr/>
              </a:pPr>
              <a:t>2</a:t>
            </a:fld>
            <a:endParaRPr lang="nl-NL" dirty="0"/>
          </a:p>
        </p:txBody>
      </p:sp>
    </p:spTree>
    <p:extLst>
      <p:ext uri="{BB962C8B-B14F-4D97-AF65-F5344CB8AC3E}">
        <p14:creationId xmlns:p14="http://schemas.microsoft.com/office/powerpoint/2010/main" val="42946404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403647" y="620713"/>
            <a:ext cx="7489527" cy="1224111"/>
          </a:xfrm>
        </p:spPr>
        <p:txBody>
          <a:bodyPr rtlCol="0">
            <a:normAutofit fontScale="90000"/>
          </a:bodyPr>
          <a:lstStyle/>
          <a:p>
            <a:pPr algn="l" fontAlgn="auto">
              <a:spcAft>
                <a:spcPts val="0"/>
              </a:spcAft>
              <a:defRPr/>
            </a:pPr>
            <a:r>
              <a:rPr lang="nl-NL" dirty="0" smtClean="0"/>
              <a:t/>
            </a:r>
            <a:br>
              <a:rPr lang="nl-NL" dirty="0" smtClean="0"/>
            </a:br>
            <a:r>
              <a:rPr lang="nl-NL" dirty="0" smtClean="0"/>
              <a:t>Implementatie van Passende perspectieven </a:t>
            </a:r>
            <a:br>
              <a:rPr lang="nl-NL" dirty="0" smtClean="0"/>
            </a:br>
            <a:endParaRPr lang="nl-NL" sz="4000" dirty="0"/>
          </a:p>
        </p:txBody>
      </p:sp>
      <p:sp>
        <p:nvSpPr>
          <p:cNvPr id="3" name="Tijdelijke aanduiding voor inhoud 2"/>
          <p:cNvSpPr>
            <a:spLocks noGrp="1"/>
          </p:cNvSpPr>
          <p:nvPr>
            <p:ph idx="1"/>
          </p:nvPr>
        </p:nvSpPr>
        <p:spPr>
          <a:xfrm>
            <a:off x="1541934" y="1988840"/>
            <a:ext cx="7139136" cy="4525963"/>
          </a:xfrm>
        </p:spPr>
        <p:txBody>
          <a:bodyPr rtlCol="0">
            <a:normAutofit fontScale="70000" lnSpcReduction="20000"/>
          </a:bodyPr>
          <a:lstStyle/>
          <a:p>
            <a:pPr fontAlgn="auto">
              <a:spcAft>
                <a:spcPts val="0"/>
              </a:spcAft>
              <a:buNone/>
              <a:defRPr/>
            </a:pPr>
            <a:r>
              <a:rPr lang="nl-NL" sz="2600" dirty="0" smtClean="0"/>
              <a:t>Niet meteen teambreed, maar in het eerste jaar een werkgroep </a:t>
            </a:r>
          </a:p>
          <a:p>
            <a:pPr fontAlgn="auto">
              <a:spcAft>
                <a:spcPts val="0"/>
              </a:spcAft>
              <a:buNone/>
              <a:defRPr/>
            </a:pPr>
            <a:r>
              <a:rPr lang="nl-NL" sz="2600" dirty="0" smtClean="0"/>
              <a:t>vormen.</a:t>
            </a:r>
          </a:p>
          <a:p>
            <a:pPr fontAlgn="auto">
              <a:spcAft>
                <a:spcPts val="0"/>
              </a:spcAft>
              <a:buNone/>
              <a:defRPr/>
            </a:pPr>
            <a:endParaRPr lang="nl-NL" sz="2600" dirty="0" smtClean="0"/>
          </a:p>
          <a:p>
            <a:pPr fontAlgn="auto">
              <a:spcAft>
                <a:spcPts val="0"/>
              </a:spcAft>
              <a:buNone/>
              <a:defRPr/>
            </a:pPr>
            <a:r>
              <a:rPr lang="nl-NL" sz="2600" dirty="0" smtClean="0"/>
              <a:t>Voorbeeld samenstelling van een werkgroep (SBO-school):</a:t>
            </a:r>
          </a:p>
          <a:p>
            <a:pPr fontAlgn="auto">
              <a:spcAft>
                <a:spcPts val="0"/>
              </a:spcAft>
              <a:defRPr/>
            </a:pPr>
            <a:r>
              <a:rPr lang="nl-NL" sz="2600" dirty="0" smtClean="0"/>
              <a:t>Rekencoördinator (rc-er) of intern begeleider (ib-er) is aanspreekpunt</a:t>
            </a:r>
            <a:endParaRPr lang="nl-NL" sz="2600" dirty="0"/>
          </a:p>
          <a:p>
            <a:pPr fontAlgn="auto">
              <a:spcAft>
                <a:spcPts val="0"/>
              </a:spcAft>
              <a:defRPr/>
            </a:pPr>
            <a:r>
              <a:rPr lang="nl-NL" sz="2600" dirty="0" smtClean="0"/>
              <a:t>Er doen vier groepen mee (bijv. groep 2, 4, 6 en 8)</a:t>
            </a:r>
          </a:p>
          <a:p>
            <a:pPr fontAlgn="auto">
              <a:spcAft>
                <a:spcPts val="0"/>
              </a:spcAft>
              <a:defRPr/>
            </a:pPr>
            <a:r>
              <a:rPr lang="nl-NL" sz="2600" dirty="0" smtClean="0"/>
              <a:t>Remedial Teacher neemt deel</a:t>
            </a:r>
            <a:endParaRPr lang="nl-NL" sz="2600" dirty="0"/>
          </a:p>
          <a:p>
            <a:pPr fontAlgn="auto">
              <a:spcAft>
                <a:spcPts val="0"/>
              </a:spcAft>
              <a:defRPr/>
            </a:pPr>
            <a:r>
              <a:rPr lang="nl-NL" sz="2600" dirty="0" smtClean="0"/>
              <a:t>Het MT is aanwezig, bijvoorbeeld in de persoon van een </a:t>
            </a:r>
          </a:p>
          <a:p>
            <a:pPr fontAlgn="auto">
              <a:spcAft>
                <a:spcPts val="0"/>
              </a:spcAft>
              <a:buNone/>
              <a:defRPr/>
            </a:pPr>
            <a:r>
              <a:rPr lang="nl-NL" sz="2600" dirty="0" smtClean="0"/>
              <a:t>	bouwcoördinator of schoolleider</a:t>
            </a:r>
          </a:p>
          <a:p>
            <a:pPr fontAlgn="auto">
              <a:spcAft>
                <a:spcPts val="0"/>
              </a:spcAft>
              <a:buNone/>
              <a:defRPr/>
            </a:pPr>
            <a:endParaRPr lang="nl-NL" sz="2600" dirty="0" smtClean="0"/>
          </a:p>
          <a:p>
            <a:pPr fontAlgn="auto">
              <a:spcAft>
                <a:spcPts val="0"/>
              </a:spcAft>
              <a:buNone/>
              <a:defRPr/>
            </a:pPr>
            <a:r>
              <a:rPr lang="nl-NL" sz="2600" dirty="0" smtClean="0"/>
              <a:t>In het eerste jaar begeleidt een externe deskundige de werkgroep.</a:t>
            </a:r>
          </a:p>
          <a:p>
            <a:pPr fontAlgn="auto">
              <a:spcAft>
                <a:spcPts val="0"/>
              </a:spcAft>
              <a:buNone/>
              <a:defRPr/>
            </a:pPr>
            <a:endParaRPr lang="nl-NL" sz="2600" dirty="0" smtClean="0"/>
          </a:p>
          <a:p>
            <a:pPr fontAlgn="auto">
              <a:spcAft>
                <a:spcPts val="0"/>
              </a:spcAft>
              <a:buNone/>
              <a:defRPr/>
            </a:pPr>
            <a:r>
              <a:rPr lang="nl-NL" sz="2600" dirty="0" smtClean="0"/>
              <a:t>In de begeleiding de rc-er of ib-er zo coachen dat hij/zij</a:t>
            </a:r>
          </a:p>
          <a:p>
            <a:pPr fontAlgn="auto">
              <a:spcAft>
                <a:spcPts val="0"/>
              </a:spcAft>
              <a:buNone/>
              <a:defRPr/>
            </a:pPr>
            <a:r>
              <a:rPr lang="nl-NL" sz="2600" dirty="0" smtClean="0"/>
              <a:t>in het jaar erna de implementatie teambreed kan realiseren.</a:t>
            </a:r>
          </a:p>
          <a:p>
            <a:pPr fontAlgn="auto">
              <a:spcAft>
                <a:spcPts val="0"/>
              </a:spcAft>
              <a:buNone/>
              <a:defRPr/>
            </a:pPr>
            <a:r>
              <a:rPr lang="nl-NL" sz="2200" dirty="0" smtClean="0">
                <a:solidFill>
                  <a:schemeClr val="accent4">
                    <a:lumMod val="50000"/>
                    <a:lumOff val="50000"/>
                  </a:schemeClr>
                </a:solidFill>
              </a:rPr>
              <a:t> </a:t>
            </a:r>
          </a:p>
          <a:p>
            <a:pPr fontAlgn="auto">
              <a:spcAft>
                <a:spcPts val="0"/>
              </a:spcAft>
              <a:buNone/>
              <a:defRPr/>
            </a:pPr>
            <a:r>
              <a:rPr lang="nl-NL" dirty="0" smtClean="0">
                <a:solidFill>
                  <a:schemeClr val="accent4">
                    <a:lumMod val="50000"/>
                    <a:lumOff val="50000"/>
                  </a:schemeClr>
                </a:solidFill>
              </a:rPr>
              <a:t>   </a:t>
            </a:r>
          </a:p>
          <a:p>
            <a:pPr fontAlgn="auto">
              <a:spcAft>
                <a:spcPts val="0"/>
              </a:spcAft>
              <a:defRPr/>
            </a:pPr>
            <a:endParaRPr lang="nl-NL" dirty="0">
              <a:solidFill>
                <a:schemeClr val="accent4">
                  <a:lumMod val="50000"/>
                  <a:lumOff val="50000"/>
                </a:schemeClr>
              </a:solidFill>
            </a:endParaRPr>
          </a:p>
        </p:txBody>
      </p:sp>
      <p:sp>
        <p:nvSpPr>
          <p:cNvPr id="4" name="Tijdelijke aanduiding voor dianummer 3"/>
          <p:cNvSpPr>
            <a:spLocks noGrp="1"/>
          </p:cNvSpPr>
          <p:nvPr>
            <p:ph type="sldNum" sz="quarter" idx="10"/>
          </p:nvPr>
        </p:nvSpPr>
        <p:spPr/>
        <p:txBody>
          <a:bodyPr/>
          <a:lstStyle/>
          <a:p>
            <a:pPr>
              <a:defRPr/>
            </a:pPr>
            <a:fld id="{B9B5C9BC-1606-41E7-ACCC-7AEBC963ECDE}" type="slidenum">
              <a:rPr lang="nl-NL"/>
              <a:pPr>
                <a:defRPr/>
              </a:pPr>
              <a:t>20</a:t>
            </a:fld>
            <a:endParaRPr lang="nl-NL" dirty="0"/>
          </a:p>
        </p:txBody>
      </p:sp>
    </p:spTree>
    <p:extLst>
      <p:ext uri="{BB962C8B-B14F-4D97-AF65-F5344CB8AC3E}">
        <p14:creationId xmlns:p14="http://schemas.microsoft.com/office/powerpoint/2010/main" val="15046858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el 1"/>
          <p:cNvSpPr>
            <a:spLocks noGrp="1"/>
          </p:cNvSpPr>
          <p:nvPr>
            <p:ph type="title"/>
          </p:nvPr>
        </p:nvSpPr>
        <p:spPr>
          <a:xfrm>
            <a:off x="857250" y="573088"/>
            <a:ext cx="7829550" cy="917575"/>
          </a:xfrm>
        </p:spPr>
        <p:txBody>
          <a:bodyPr>
            <a:normAutofit fontScale="90000"/>
          </a:bodyPr>
          <a:lstStyle/>
          <a:p>
            <a:r>
              <a:rPr lang="nl-NL" dirty="0" smtClean="0"/>
              <a:t>Voorwaarden voor implementatie</a:t>
            </a:r>
          </a:p>
        </p:txBody>
      </p:sp>
      <p:sp>
        <p:nvSpPr>
          <p:cNvPr id="13315" name="Tijdelijke aanduiding voor inhoud 2"/>
          <p:cNvSpPr>
            <a:spLocks noGrp="1"/>
          </p:cNvSpPr>
          <p:nvPr>
            <p:ph idx="1"/>
          </p:nvPr>
        </p:nvSpPr>
        <p:spPr>
          <a:xfrm>
            <a:off x="857250" y="1772816"/>
            <a:ext cx="7829550" cy="4353347"/>
          </a:xfrm>
        </p:spPr>
        <p:txBody>
          <a:bodyPr/>
          <a:lstStyle/>
          <a:p>
            <a:pPr>
              <a:buFont typeface="Arial" charset="0"/>
              <a:buChar char="•"/>
            </a:pPr>
            <a:r>
              <a:rPr lang="nl-NL" sz="2000" dirty="0"/>
              <a:t>S</a:t>
            </a:r>
            <a:r>
              <a:rPr lang="nl-NL" sz="2000" dirty="0" smtClean="0"/>
              <a:t>choolleiding staat achter visie en uitgangspunten van Passende perspectieven.</a:t>
            </a:r>
          </a:p>
          <a:p>
            <a:pPr>
              <a:buFont typeface="Arial" charset="0"/>
              <a:buChar char="•"/>
            </a:pPr>
            <a:r>
              <a:rPr lang="nl-NL" sz="2000" dirty="0" smtClean="0"/>
              <a:t>De school is bekend met de uitgangspunten van Handelingsgericht Werken (HGW). In iedere groep wordt gewerkt met groepsoverzichten en groepsplannen rekenen.</a:t>
            </a:r>
          </a:p>
          <a:p>
            <a:pPr>
              <a:buFont typeface="Arial" charset="0"/>
              <a:buChar char="•"/>
            </a:pPr>
            <a:r>
              <a:rPr lang="nl-NL" sz="2000" dirty="0" smtClean="0"/>
              <a:t>De ib-er of rc-er wordt gefaciliteerd als intern </a:t>
            </a:r>
            <a:r>
              <a:rPr lang="nl-NL" sz="2000" dirty="0"/>
              <a:t>projectcoördinator. </a:t>
            </a:r>
            <a:r>
              <a:rPr lang="nl-NL" sz="2000" dirty="0" smtClean="0"/>
              <a:t>Hij/zij is voorzitter van de werkgroep.</a:t>
            </a:r>
          </a:p>
          <a:p>
            <a:pPr>
              <a:buFont typeface="Arial" charset="0"/>
              <a:buChar char="•"/>
            </a:pPr>
            <a:r>
              <a:rPr lang="nl-NL" sz="2000" dirty="0" smtClean="0"/>
              <a:t>Bij alle bijeenkomsten is een vertegenwoordiger van het MT aanwezig.</a:t>
            </a:r>
          </a:p>
          <a:p>
            <a:pPr>
              <a:buFont typeface="Arial" charset="0"/>
              <a:buChar char="•"/>
            </a:pPr>
            <a:r>
              <a:rPr lang="nl-NL" sz="2000" dirty="0"/>
              <a:t>E</a:t>
            </a:r>
            <a:r>
              <a:rPr lang="nl-NL" sz="2000" dirty="0" smtClean="0"/>
              <a:t>rvaringen in de werkgroep worden geregistreerd en zijn input voor rekenbeleid door het MT </a:t>
            </a:r>
          </a:p>
          <a:p>
            <a:pPr>
              <a:buFont typeface="Arial" charset="0"/>
              <a:buChar char="•"/>
            </a:pPr>
            <a:endParaRPr lang="nl-NL" sz="2000" dirty="0" smtClean="0">
              <a:solidFill>
                <a:schemeClr val="accent4">
                  <a:lumMod val="50000"/>
                  <a:lumOff val="50000"/>
                </a:schemeClr>
              </a:solidFill>
            </a:endParaRPr>
          </a:p>
          <a:p>
            <a:pPr>
              <a:buNone/>
            </a:pPr>
            <a:endParaRPr lang="nl-NL" dirty="0" smtClean="0">
              <a:solidFill>
                <a:schemeClr val="accent4">
                  <a:lumMod val="50000"/>
                  <a:lumOff val="50000"/>
                </a:schemeClr>
              </a:solidFill>
            </a:endParaRPr>
          </a:p>
          <a:p>
            <a:pPr>
              <a:buFont typeface="Arial" charset="0"/>
              <a:buChar char="•"/>
            </a:pPr>
            <a:endParaRPr lang="nl-NL" dirty="0" smtClean="0"/>
          </a:p>
          <a:p>
            <a:pPr>
              <a:buFont typeface="Arial" charset="0"/>
              <a:buChar char="•"/>
            </a:pPr>
            <a:endParaRPr lang="nl-NL" dirty="0" smtClean="0"/>
          </a:p>
          <a:p>
            <a:pPr>
              <a:buNone/>
            </a:pPr>
            <a:endParaRPr lang="nl-NL" dirty="0" smtClean="0"/>
          </a:p>
          <a:p>
            <a:pPr>
              <a:buFont typeface="Arial" charset="0"/>
              <a:buChar char="•"/>
            </a:pPr>
            <a:endParaRPr lang="nl-NL" dirty="0" smtClean="0"/>
          </a:p>
          <a:p>
            <a:pPr>
              <a:buFont typeface="Arial" charset="0"/>
              <a:buChar char="•"/>
            </a:pPr>
            <a:endParaRPr lang="nl-NL" dirty="0" smtClean="0"/>
          </a:p>
          <a:p>
            <a:pPr>
              <a:buFont typeface="Arial" charset="0"/>
              <a:buChar char="•"/>
            </a:pPr>
            <a:endParaRPr lang="nl-NL" dirty="0" smtClean="0"/>
          </a:p>
          <a:p>
            <a:pPr>
              <a:buFont typeface="Arial" charset="0"/>
              <a:buChar char="•"/>
            </a:pPr>
            <a:endParaRPr lang="nl-NL" dirty="0" smtClean="0"/>
          </a:p>
          <a:p>
            <a:pPr>
              <a:buFont typeface="Arial" charset="0"/>
              <a:buChar char="•"/>
            </a:pPr>
            <a:endParaRPr lang="nl-NL" dirty="0" smtClean="0"/>
          </a:p>
        </p:txBody>
      </p:sp>
      <p:sp>
        <p:nvSpPr>
          <p:cNvPr id="4" name="Tijdelijke aanduiding voor dianummer 3"/>
          <p:cNvSpPr>
            <a:spLocks noGrp="1"/>
          </p:cNvSpPr>
          <p:nvPr>
            <p:ph type="sldNum" sz="quarter" idx="10"/>
          </p:nvPr>
        </p:nvSpPr>
        <p:spPr/>
        <p:txBody>
          <a:bodyPr/>
          <a:lstStyle/>
          <a:p>
            <a:pPr>
              <a:defRPr/>
            </a:pPr>
            <a:fld id="{04D6C6B4-BE32-412F-9292-0EFB52E6582D}" type="slidenum">
              <a:rPr lang="nl-NL"/>
              <a:pPr>
                <a:defRPr/>
              </a:pPr>
              <a:t>21</a:t>
            </a:fld>
            <a:endParaRPr lang="nl-NL" dirty="0"/>
          </a:p>
        </p:txBody>
      </p:sp>
    </p:spTree>
    <p:extLst>
      <p:ext uri="{BB962C8B-B14F-4D97-AF65-F5344CB8AC3E}">
        <p14:creationId xmlns:p14="http://schemas.microsoft.com/office/powerpoint/2010/main" val="8132324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idx="4294967295"/>
          </p:nvPr>
        </p:nvSpPr>
        <p:spPr/>
        <p:txBody>
          <a:bodyPr/>
          <a:lstStyle/>
          <a:p>
            <a:pPr algn="l" eaLnBrk="1" hangingPunct="1"/>
            <a:r>
              <a:rPr lang="nl-NL" dirty="0" smtClean="0"/>
              <a:t>Doelgroepen en leerroutes</a:t>
            </a:r>
          </a:p>
        </p:txBody>
      </p:sp>
      <p:sp>
        <p:nvSpPr>
          <p:cNvPr id="6147" name="Rectangle 3"/>
          <p:cNvSpPr>
            <a:spLocks noGrp="1" noChangeArrowheads="1"/>
          </p:cNvSpPr>
          <p:nvPr>
            <p:ph type="body" idx="4294967295"/>
          </p:nvPr>
        </p:nvSpPr>
        <p:spPr>
          <a:xfrm>
            <a:off x="971600" y="1451571"/>
            <a:ext cx="7920880" cy="4395787"/>
          </a:xfrm>
        </p:spPr>
        <p:txBody>
          <a:bodyPr>
            <a:normAutofit/>
          </a:bodyPr>
          <a:lstStyle/>
          <a:p>
            <a:pPr eaLnBrk="1" hangingPunct="1">
              <a:buFontTx/>
              <a:buNone/>
            </a:pPr>
            <a:r>
              <a:rPr lang="nl-NL" sz="2200" dirty="0" smtClean="0"/>
              <a:t>Rekening houdend met:</a:t>
            </a:r>
          </a:p>
          <a:p>
            <a:pPr eaLnBrk="1" hangingPunct="1"/>
            <a:r>
              <a:rPr lang="nl-NL" sz="2200" dirty="0" smtClean="0"/>
              <a:t>cognitieve capaciteiten en/of specifieke beperkingen</a:t>
            </a:r>
          </a:p>
          <a:p>
            <a:pPr eaLnBrk="1" hangingPunct="1"/>
            <a:r>
              <a:rPr lang="nl-NL" sz="2200" dirty="0" smtClean="0"/>
              <a:t>doorstroom vervolgonderwijs (uitstroombestemming/ontwikkelingsperspectief)</a:t>
            </a:r>
          </a:p>
          <a:p>
            <a:pPr eaLnBrk="1" hangingPunct="1"/>
            <a:r>
              <a:rPr lang="nl-NL" sz="2200" dirty="0" smtClean="0"/>
              <a:t>bandbreedte</a:t>
            </a:r>
          </a:p>
          <a:p>
            <a:pPr eaLnBrk="1" hangingPunct="1">
              <a:buFontTx/>
              <a:buNone/>
            </a:pPr>
            <a:r>
              <a:rPr lang="nl-NL" sz="2400" b="1" dirty="0" smtClean="0"/>
              <a:t>Groep 1 		       Leerroute 1 (vmbo-tl/gl en hoger)</a:t>
            </a:r>
          </a:p>
          <a:p>
            <a:pPr eaLnBrk="1" hangingPunct="1">
              <a:buFontTx/>
              <a:buNone/>
            </a:pPr>
            <a:r>
              <a:rPr lang="nl-NL" sz="2400" b="1" dirty="0" smtClean="0"/>
              <a:t>Groep 2			Leerroute 2 (vmbo bb/kb)</a:t>
            </a:r>
            <a:endParaRPr lang="nl-NL" sz="2400" dirty="0" smtClean="0"/>
          </a:p>
          <a:p>
            <a:pPr eaLnBrk="1" hangingPunct="1">
              <a:buFontTx/>
              <a:buNone/>
            </a:pPr>
            <a:r>
              <a:rPr lang="nl-NL" sz="2400" b="1" dirty="0" smtClean="0"/>
              <a:t>						Leerroute 3 (PrO en VSO arbeid)</a:t>
            </a:r>
          </a:p>
          <a:p>
            <a:pPr marL="0" indent="0">
              <a:buNone/>
            </a:pPr>
            <a:r>
              <a:rPr lang="nl-NL" sz="2000" dirty="0" smtClean="0"/>
              <a:t/>
            </a:r>
            <a:br>
              <a:rPr lang="nl-NL" sz="2000" dirty="0" smtClean="0"/>
            </a:br>
            <a:r>
              <a:rPr lang="nl-NL" sz="2000" dirty="0" smtClean="0"/>
              <a:t>Leerlingen </a:t>
            </a:r>
            <a:r>
              <a:rPr lang="nl-NL" sz="2000" dirty="0"/>
              <a:t>zitten in alle vormen van primair </a:t>
            </a:r>
            <a:r>
              <a:rPr lang="nl-NL" sz="2000" dirty="0" smtClean="0"/>
              <a:t>onderwijs, dus </a:t>
            </a:r>
            <a:r>
              <a:rPr lang="nl-NL" sz="2000" dirty="0"/>
              <a:t>zowel regulier als, speciaal (basis) onderwijs.</a:t>
            </a:r>
          </a:p>
          <a:p>
            <a:pPr eaLnBrk="1" hangingPunct="1">
              <a:buFontTx/>
              <a:buNone/>
            </a:pPr>
            <a:endParaRPr lang="nl-NL" sz="2400" b="1" dirty="0" smtClean="0"/>
          </a:p>
          <a:p>
            <a:pPr eaLnBrk="1" hangingPunct="1">
              <a:buFontTx/>
              <a:buNone/>
            </a:pPr>
            <a:endParaRPr lang="nl-NL" dirty="0" smtClean="0"/>
          </a:p>
        </p:txBody>
      </p:sp>
      <p:sp>
        <p:nvSpPr>
          <p:cNvPr id="6148" name="AutoShape 4"/>
          <p:cNvSpPr>
            <a:spLocks noChangeArrowheads="1"/>
          </p:cNvSpPr>
          <p:nvPr/>
        </p:nvSpPr>
        <p:spPr bwMode="auto">
          <a:xfrm>
            <a:off x="2195736" y="3470274"/>
            <a:ext cx="719138" cy="288925"/>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1"/>
          </a:solidFill>
          <a:ln w="9525">
            <a:solidFill>
              <a:schemeClr val="tx1"/>
            </a:solidFill>
            <a:miter lim="800000"/>
            <a:headEnd/>
            <a:tailEnd/>
          </a:ln>
          <a:effectLst/>
        </p:spPr>
        <p:txBody>
          <a:bodyPr wrap="none" anchor="ctr"/>
          <a:lstStyle/>
          <a:p>
            <a:endParaRPr lang="nl-NL" dirty="0"/>
          </a:p>
        </p:txBody>
      </p:sp>
      <p:sp>
        <p:nvSpPr>
          <p:cNvPr id="6149" name="AutoShape 5"/>
          <p:cNvSpPr>
            <a:spLocks/>
          </p:cNvSpPr>
          <p:nvPr/>
        </p:nvSpPr>
        <p:spPr bwMode="auto">
          <a:xfrm>
            <a:off x="3034705" y="4005064"/>
            <a:ext cx="215900" cy="574675"/>
          </a:xfrm>
          <a:prstGeom prst="rightBrace">
            <a:avLst>
              <a:gd name="adj1" fmla="val 22181"/>
              <a:gd name="adj2" fmla="val 50000"/>
            </a:avLst>
          </a:prstGeom>
          <a:noFill/>
          <a:ln w="9525">
            <a:solidFill>
              <a:schemeClr val="tx1"/>
            </a:solidFill>
            <a:round/>
            <a:headEnd/>
            <a:tailEnd/>
          </a:ln>
          <a:effectLst/>
        </p:spPr>
        <p:txBody>
          <a:bodyPr wrap="none" anchor="ctr"/>
          <a:lstStyle/>
          <a:p>
            <a:endParaRPr lang="nl-NL" dirty="0"/>
          </a:p>
        </p:txBody>
      </p:sp>
      <p:sp>
        <p:nvSpPr>
          <p:cNvPr id="6150" name="AutoShape 6"/>
          <p:cNvSpPr>
            <a:spLocks noChangeArrowheads="1"/>
          </p:cNvSpPr>
          <p:nvPr/>
        </p:nvSpPr>
        <p:spPr bwMode="auto">
          <a:xfrm>
            <a:off x="2261965" y="4005064"/>
            <a:ext cx="719138" cy="288925"/>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1"/>
          </a:solidFill>
          <a:ln w="9525">
            <a:solidFill>
              <a:schemeClr val="tx1"/>
            </a:solidFill>
            <a:miter lim="800000"/>
            <a:headEnd/>
            <a:tailEnd/>
          </a:ln>
          <a:effectLst/>
        </p:spPr>
        <p:txBody>
          <a:bodyPr wrap="none" anchor="ctr"/>
          <a:lstStyle/>
          <a:p>
            <a:endParaRPr lang="nl-NL" dirty="0"/>
          </a:p>
        </p:txBody>
      </p:sp>
    </p:spTree>
    <p:extLst>
      <p:ext uri="{BB962C8B-B14F-4D97-AF65-F5344CB8AC3E}">
        <p14:creationId xmlns:p14="http://schemas.microsoft.com/office/powerpoint/2010/main" val="1439099096"/>
      </p:ext>
    </p:extLst>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50" y="573088"/>
            <a:ext cx="7829550" cy="917575"/>
          </a:xfrm>
        </p:spPr>
        <p:txBody>
          <a:bodyPr rtlCol="0">
            <a:normAutofit fontScale="90000"/>
          </a:bodyPr>
          <a:lstStyle/>
          <a:p>
            <a:pPr algn="l" fontAlgn="auto">
              <a:spcAft>
                <a:spcPts val="0"/>
              </a:spcAft>
              <a:defRPr/>
            </a:pPr>
            <a:r>
              <a:rPr lang="nl-NL" dirty="0" smtClean="0"/>
              <a:t/>
            </a:r>
            <a:br>
              <a:rPr lang="nl-NL" dirty="0" smtClean="0"/>
            </a:br>
            <a:r>
              <a:rPr lang="nl-NL" dirty="0" smtClean="0"/>
              <a:t>Wat biedt Passende Perspectieven?</a:t>
            </a:r>
            <a:br>
              <a:rPr lang="nl-NL" dirty="0" smtClean="0"/>
            </a:br>
            <a:endParaRPr lang="nl-NL" dirty="0"/>
          </a:p>
        </p:txBody>
      </p:sp>
      <p:sp>
        <p:nvSpPr>
          <p:cNvPr id="3" name="Content Placeholder 2"/>
          <p:cNvSpPr>
            <a:spLocks noGrp="1"/>
          </p:cNvSpPr>
          <p:nvPr>
            <p:ph idx="1"/>
          </p:nvPr>
        </p:nvSpPr>
        <p:spPr/>
        <p:txBody>
          <a:bodyPr rtlCol="0">
            <a:normAutofit fontScale="92500" lnSpcReduction="10000"/>
          </a:bodyPr>
          <a:lstStyle/>
          <a:p>
            <a:pPr fontAlgn="auto">
              <a:spcAft>
                <a:spcPts val="0"/>
              </a:spcAft>
              <a:buNone/>
              <a:defRPr/>
            </a:pPr>
            <a:r>
              <a:rPr lang="nl-NL" sz="2400" dirty="0" smtClean="0"/>
              <a:t>1)	Profielschetsen</a:t>
            </a:r>
          </a:p>
          <a:p>
            <a:pPr fontAlgn="auto">
              <a:spcAft>
                <a:spcPts val="0"/>
              </a:spcAft>
              <a:buNone/>
              <a:defRPr/>
            </a:pPr>
            <a:r>
              <a:rPr lang="nl-NL" sz="2400" dirty="0" smtClean="0"/>
              <a:t>	Welke problemen hebben </a:t>
            </a:r>
            <a:r>
              <a:rPr lang="nl-NL" sz="2400" b="1" dirty="0" smtClean="0"/>
              <a:t>leerlingen</a:t>
            </a:r>
            <a:r>
              <a:rPr lang="nl-NL" sz="2400" dirty="0" smtClean="0"/>
              <a:t>?</a:t>
            </a:r>
          </a:p>
          <a:p>
            <a:pPr fontAlgn="auto">
              <a:spcAft>
                <a:spcPts val="0"/>
              </a:spcAft>
              <a:buNone/>
              <a:defRPr/>
            </a:pPr>
            <a:r>
              <a:rPr lang="nl-NL" sz="2400" dirty="0" smtClean="0"/>
              <a:t>2)	Doelenlijsten</a:t>
            </a:r>
          </a:p>
          <a:p>
            <a:pPr fontAlgn="auto">
              <a:spcAft>
                <a:spcPts val="0"/>
              </a:spcAft>
              <a:buNone/>
              <a:defRPr/>
            </a:pPr>
            <a:r>
              <a:rPr lang="nl-NL" sz="2400" dirty="0" smtClean="0"/>
              <a:t>	Welke doelen wel/niet? (</a:t>
            </a:r>
            <a:r>
              <a:rPr lang="nl-NL" sz="2400" b="1" dirty="0" smtClean="0"/>
              <a:t>leerstof</a:t>
            </a:r>
            <a:r>
              <a:rPr lang="nl-NL" sz="2400" dirty="0" smtClean="0"/>
              <a:t>)? </a:t>
            </a:r>
          </a:p>
          <a:p>
            <a:pPr fontAlgn="auto">
              <a:spcAft>
                <a:spcPts val="0"/>
              </a:spcAft>
              <a:buNone/>
              <a:defRPr/>
            </a:pPr>
            <a:r>
              <a:rPr lang="nl-NL" sz="2400" dirty="0" smtClean="0"/>
              <a:t>3)	Drie leerroutes (op A3 formaat + toelichting)</a:t>
            </a:r>
          </a:p>
          <a:p>
            <a:pPr fontAlgn="auto">
              <a:spcAft>
                <a:spcPts val="0"/>
              </a:spcAft>
              <a:buNone/>
              <a:defRPr/>
            </a:pPr>
            <a:r>
              <a:rPr lang="nl-NL" sz="2400" dirty="0" smtClean="0"/>
              <a:t>	Welke kernmomenten in de </a:t>
            </a:r>
            <a:r>
              <a:rPr lang="nl-NL" sz="2400" b="1" dirty="0" smtClean="0"/>
              <a:t>leerlijn </a:t>
            </a:r>
            <a:r>
              <a:rPr lang="nl-NL" sz="2400" dirty="0" smtClean="0"/>
              <a:t>rekenen?</a:t>
            </a:r>
          </a:p>
          <a:p>
            <a:pPr fontAlgn="auto">
              <a:spcAft>
                <a:spcPts val="0"/>
              </a:spcAft>
              <a:buNone/>
              <a:defRPr/>
            </a:pPr>
            <a:r>
              <a:rPr lang="nl-NL" sz="2400" dirty="0" smtClean="0"/>
              <a:t>4)	Wegwijzer</a:t>
            </a:r>
          </a:p>
          <a:p>
            <a:pPr fontAlgn="auto">
              <a:spcAft>
                <a:spcPts val="0"/>
              </a:spcAft>
              <a:buNone/>
              <a:defRPr/>
            </a:pPr>
            <a:r>
              <a:rPr lang="nl-NL" sz="2400" dirty="0" smtClean="0"/>
              <a:t>	Welke visie hebben we? (</a:t>
            </a:r>
            <a:r>
              <a:rPr lang="nl-NL" sz="2400" b="1" dirty="0" smtClean="0"/>
              <a:t>leerkracht</a:t>
            </a:r>
            <a:r>
              <a:rPr lang="nl-NL" sz="2400" dirty="0" smtClean="0"/>
              <a:t>)</a:t>
            </a:r>
          </a:p>
          <a:p>
            <a:pPr fontAlgn="auto">
              <a:spcAft>
                <a:spcPts val="0"/>
              </a:spcAft>
              <a:buNone/>
              <a:defRPr/>
            </a:pPr>
            <a:endParaRPr lang="nl-NL" sz="2400" dirty="0" smtClean="0"/>
          </a:p>
          <a:p>
            <a:pPr fontAlgn="auto">
              <a:spcAft>
                <a:spcPts val="0"/>
              </a:spcAft>
              <a:buNone/>
              <a:defRPr/>
            </a:pPr>
            <a:r>
              <a:rPr lang="nl-NL" sz="2400" dirty="0" smtClean="0"/>
              <a:t>In een circuit met vier groepen verkennen we deze producten.</a:t>
            </a:r>
          </a:p>
          <a:p>
            <a:pPr fontAlgn="auto">
              <a:spcAft>
                <a:spcPts val="0"/>
              </a:spcAft>
              <a:buNone/>
              <a:defRPr/>
            </a:pPr>
            <a:r>
              <a:rPr lang="nl-NL" sz="2400" dirty="0" smtClean="0">
                <a:hlinkClick r:id="rId2"/>
              </a:rPr>
              <a:t>www.passendeperspectieven.slo.nl</a:t>
            </a:r>
            <a:r>
              <a:rPr lang="nl-NL" sz="2400" dirty="0" smtClean="0"/>
              <a:t> </a:t>
            </a:r>
            <a:r>
              <a:rPr lang="nl-NL" dirty="0" smtClean="0">
                <a:solidFill>
                  <a:srgbClr val="0000FF"/>
                </a:solidFill>
              </a:rPr>
              <a:t/>
            </a:r>
            <a:br>
              <a:rPr lang="nl-NL" dirty="0" smtClean="0">
                <a:solidFill>
                  <a:srgbClr val="0000FF"/>
                </a:solidFill>
              </a:rPr>
            </a:br>
            <a:endParaRPr lang="nl-NL" dirty="0" smtClean="0">
              <a:solidFill>
                <a:srgbClr val="0000FF"/>
              </a:solidFill>
            </a:endParaRPr>
          </a:p>
          <a:p>
            <a:pPr fontAlgn="auto">
              <a:spcAft>
                <a:spcPts val="0"/>
              </a:spcAft>
              <a:defRPr/>
            </a:pPr>
            <a:endParaRPr lang="nl-NL" dirty="0"/>
          </a:p>
        </p:txBody>
      </p:sp>
      <p:sp>
        <p:nvSpPr>
          <p:cNvPr id="4" name="Slide Number Placeholder 3"/>
          <p:cNvSpPr>
            <a:spLocks noGrp="1"/>
          </p:cNvSpPr>
          <p:nvPr>
            <p:ph type="sldNum" sz="quarter" idx="10"/>
          </p:nvPr>
        </p:nvSpPr>
        <p:spPr/>
        <p:txBody>
          <a:bodyPr/>
          <a:lstStyle/>
          <a:p>
            <a:pPr>
              <a:defRPr/>
            </a:pPr>
            <a:fld id="{598D9629-9682-4585-8BED-7042D8B92CDE}" type="slidenum">
              <a:rPr lang="nl-NL"/>
              <a:pPr>
                <a:defRPr/>
              </a:pPr>
              <a:t>4</a:t>
            </a:fld>
            <a:endParaRPr lang="nl-NL" dirty="0"/>
          </a:p>
        </p:txBody>
      </p:sp>
    </p:spTree>
    <p:extLst>
      <p:ext uri="{BB962C8B-B14F-4D97-AF65-F5344CB8AC3E}">
        <p14:creationId xmlns:p14="http://schemas.microsoft.com/office/powerpoint/2010/main" val="27941598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2"/>
          <p:cNvSpPr>
            <a:spLocks noGrp="1"/>
          </p:cNvSpPr>
          <p:nvPr>
            <p:ph type="title"/>
          </p:nvPr>
        </p:nvSpPr>
        <p:spPr>
          <a:xfrm>
            <a:off x="857250" y="549275"/>
            <a:ext cx="7829550" cy="792163"/>
          </a:xfrm>
        </p:spPr>
        <p:txBody>
          <a:bodyPr/>
          <a:lstStyle/>
          <a:p>
            <a:pPr algn="l"/>
            <a:r>
              <a:rPr lang="nl-NL" dirty="0" smtClean="0"/>
              <a:t>Individuele instructie?!</a:t>
            </a:r>
          </a:p>
        </p:txBody>
      </p:sp>
      <p:pic>
        <p:nvPicPr>
          <p:cNvPr id="15363" name="Picture 7" descr="leerkracht touwtjes"/>
          <p:cNvPicPr>
            <a:picLocks noGrp="1" noChangeAspect="1" noChangeArrowheads="1"/>
          </p:cNvPicPr>
          <p:nvPr>
            <p:ph idx="1"/>
          </p:nvPr>
        </p:nvPicPr>
        <p:blipFill>
          <a:blip r:embed="rId2" cstate="print">
            <a:lum contrast="24000"/>
          </a:blip>
          <a:srcRect/>
          <a:stretch>
            <a:fillRect/>
          </a:stretch>
        </p:blipFill>
        <p:spPr>
          <a:xfrm>
            <a:off x="1328787" y="1341438"/>
            <a:ext cx="6653916" cy="4563368"/>
          </a:xfrm>
        </p:spPr>
      </p:pic>
    </p:spTree>
    <p:extLst>
      <p:ext uri="{BB962C8B-B14F-4D97-AF65-F5344CB8AC3E}">
        <p14:creationId xmlns:p14="http://schemas.microsoft.com/office/powerpoint/2010/main" val="24108113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el 1"/>
          <p:cNvSpPr>
            <a:spLocks noGrp="1"/>
          </p:cNvSpPr>
          <p:nvPr>
            <p:ph type="title"/>
          </p:nvPr>
        </p:nvSpPr>
        <p:spPr>
          <a:xfrm>
            <a:off x="857250" y="573088"/>
            <a:ext cx="7829550" cy="917575"/>
          </a:xfrm>
        </p:spPr>
        <p:txBody>
          <a:bodyPr/>
          <a:lstStyle/>
          <a:p>
            <a:pPr algn="l"/>
            <a:r>
              <a:rPr lang="nl-NL" dirty="0" smtClean="0"/>
              <a:t>Of: Klassikale instructie?!</a:t>
            </a:r>
          </a:p>
        </p:txBody>
      </p:sp>
      <p:sp>
        <p:nvSpPr>
          <p:cNvPr id="4" name="Tijdelijke aanduiding voor dianummer 3"/>
          <p:cNvSpPr>
            <a:spLocks noGrp="1"/>
          </p:cNvSpPr>
          <p:nvPr>
            <p:ph type="sldNum" sz="quarter" idx="10"/>
          </p:nvPr>
        </p:nvSpPr>
        <p:spPr/>
        <p:txBody>
          <a:bodyPr/>
          <a:lstStyle/>
          <a:p>
            <a:pPr>
              <a:defRPr/>
            </a:pPr>
            <a:fld id="{227F203D-7B2C-400F-AB20-8C35DC691E86}" type="slidenum">
              <a:rPr lang="nl-NL"/>
              <a:pPr>
                <a:defRPr/>
              </a:pPr>
              <a:t>6</a:t>
            </a:fld>
            <a:endParaRPr lang="nl-NL" dirty="0"/>
          </a:p>
        </p:txBody>
      </p:sp>
      <p:pic>
        <p:nvPicPr>
          <p:cNvPr id="16388" name="Picture 4" descr="differentiatie"/>
          <p:cNvPicPr>
            <a:picLocks noGrp="1" noChangeAspect="1" noChangeArrowheads="1"/>
          </p:cNvPicPr>
          <p:nvPr>
            <p:ph idx="1"/>
          </p:nvPr>
        </p:nvPicPr>
        <p:blipFill>
          <a:blip r:embed="rId2" cstate="print"/>
          <a:srcRect/>
          <a:stretch>
            <a:fillRect/>
          </a:stretch>
        </p:blipFill>
        <p:spPr>
          <a:xfrm>
            <a:off x="857250" y="1268760"/>
            <a:ext cx="7560196" cy="4681537"/>
          </a:xfrm>
        </p:spPr>
      </p:pic>
    </p:spTree>
    <p:extLst>
      <p:ext uri="{BB962C8B-B14F-4D97-AF65-F5344CB8AC3E}">
        <p14:creationId xmlns:p14="http://schemas.microsoft.com/office/powerpoint/2010/main" val="32727742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573088"/>
            <a:ext cx="7859216" cy="983704"/>
          </a:xfrm>
        </p:spPr>
        <p:txBody>
          <a:bodyPr rtlCol="0">
            <a:normAutofit/>
          </a:bodyPr>
          <a:lstStyle/>
          <a:p>
            <a:pPr algn="l" fontAlgn="auto">
              <a:spcAft>
                <a:spcPts val="0"/>
              </a:spcAft>
              <a:defRPr/>
            </a:pPr>
            <a:r>
              <a:rPr lang="nl-NL" sz="3600" dirty="0" smtClean="0"/>
              <a:t>Centrale vraag: Afstemmen op niveau?!</a:t>
            </a:r>
            <a:endParaRPr lang="nl-NL" sz="3600" dirty="0"/>
          </a:p>
        </p:txBody>
      </p:sp>
      <p:sp>
        <p:nvSpPr>
          <p:cNvPr id="3" name="Content Placeholder 2"/>
          <p:cNvSpPr>
            <a:spLocks noGrp="1"/>
          </p:cNvSpPr>
          <p:nvPr>
            <p:ph idx="1"/>
          </p:nvPr>
        </p:nvSpPr>
        <p:spPr>
          <a:xfrm>
            <a:off x="971600" y="1772816"/>
            <a:ext cx="6912768" cy="2952328"/>
          </a:xfrm>
        </p:spPr>
        <p:txBody>
          <a:bodyPr rtlCol="0">
            <a:normAutofit fontScale="25000" lnSpcReduction="20000"/>
          </a:bodyPr>
          <a:lstStyle/>
          <a:p>
            <a:pPr fontAlgn="auto">
              <a:spcAft>
                <a:spcPts val="0"/>
              </a:spcAft>
              <a:buFont typeface="Wingdings" pitchFamily="2" charset="2"/>
              <a:buChar char="ü"/>
              <a:defRPr/>
            </a:pPr>
            <a:r>
              <a:rPr lang="nl-NL" sz="8000" dirty="0" smtClean="0"/>
              <a:t>Hoe voorkom je dat iedere leerling op individueel spoor aan het werk is en dat je als leerkracht voortdurend individuele instructie geeft? </a:t>
            </a:r>
          </a:p>
          <a:p>
            <a:pPr marL="0" indent="0" fontAlgn="auto">
              <a:spcAft>
                <a:spcPts val="0"/>
              </a:spcAft>
              <a:buNone/>
              <a:defRPr/>
            </a:pPr>
            <a:endParaRPr lang="nl-NL" sz="8000" dirty="0" smtClean="0"/>
          </a:p>
          <a:p>
            <a:pPr fontAlgn="auto">
              <a:spcAft>
                <a:spcPts val="0"/>
              </a:spcAft>
              <a:buFont typeface="Wingdings" pitchFamily="2" charset="2"/>
              <a:buChar char="ü"/>
              <a:defRPr/>
            </a:pPr>
            <a:r>
              <a:rPr lang="nl-NL" sz="8000" dirty="0" smtClean="0"/>
              <a:t>Moeten we dan klassikale instructie aan de hele groep geven? </a:t>
            </a:r>
          </a:p>
          <a:p>
            <a:pPr marL="0" indent="0" fontAlgn="auto">
              <a:spcAft>
                <a:spcPts val="0"/>
              </a:spcAft>
              <a:buNone/>
              <a:defRPr/>
            </a:pPr>
            <a:endParaRPr lang="nl-NL" sz="8000" dirty="0" smtClean="0"/>
          </a:p>
          <a:p>
            <a:pPr fontAlgn="auto">
              <a:spcAft>
                <a:spcPts val="0"/>
              </a:spcAft>
              <a:buNone/>
              <a:defRPr/>
            </a:pPr>
            <a:r>
              <a:rPr lang="nl-NL" sz="8000" dirty="0" smtClean="0"/>
              <a:t>Stellingen:</a:t>
            </a:r>
          </a:p>
          <a:p>
            <a:pPr fontAlgn="auto">
              <a:spcAft>
                <a:spcPts val="0"/>
              </a:spcAft>
              <a:buAutoNum type="arabicPeriod"/>
              <a:defRPr/>
            </a:pPr>
            <a:r>
              <a:rPr lang="nl-NL" sz="8000" dirty="0" smtClean="0"/>
              <a:t>Voor passend rekenonderwijs is het nodig om de reken-wiskundemethode goed te volgen</a:t>
            </a:r>
          </a:p>
          <a:p>
            <a:pPr fontAlgn="auto">
              <a:spcAft>
                <a:spcPts val="0"/>
              </a:spcAft>
              <a:buAutoNum type="arabicPeriod"/>
              <a:defRPr/>
            </a:pPr>
            <a:r>
              <a:rPr lang="nl-NL" sz="8000" dirty="0" smtClean="0"/>
              <a:t>Voor passend rekenonderwijs is het nodig om de reken-wiskundemethode los te laten</a:t>
            </a:r>
          </a:p>
          <a:p>
            <a:pPr fontAlgn="auto">
              <a:spcAft>
                <a:spcPts val="0"/>
              </a:spcAft>
              <a:buNone/>
              <a:defRPr/>
            </a:pPr>
            <a:endParaRPr lang="nl-NL" sz="8000" dirty="0" smtClean="0"/>
          </a:p>
          <a:p>
            <a:pPr fontAlgn="auto">
              <a:spcAft>
                <a:spcPts val="0"/>
              </a:spcAft>
              <a:buNone/>
              <a:defRPr/>
            </a:pPr>
            <a:r>
              <a:rPr lang="nl-NL" sz="8000" dirty="0" smtClean="0"/>
              <a:t>Oefening Hoekenwerk, zie bijlage 1.3   </a:t>
            </a:r>
          </a:p>
          <a:p>
            <a:pPr fontAlgn="auto">
              <a:spcAft>
                <a:spcPts val="0"/>
              </a:spcAft>
              <a:buFont typeface="Wingdings" pitchFamily="2" charset="2"/>
              <a:buChar char="ü"/>
              <a:defRPr/>
            </a:pPr>
            <a:endParaRPr lang="nl-NL" dirty="0" smtClean="0">
              <a:solidFill>
                <a:schemeClr val="accent4">
                  <a:lumMod val="50000"/>
                  <a:lumOff val="50000"/>
                </a:schemeClr>
              </a:solidFill>
            </a:endParaRPr>
          </a:p>
          <a:p>
            <a:pPr fontAlgn="auto">
              <a:spcAft>
                <a:spcPts val="0"/>
              </a:spcAft>
              <a:buFont typeface="Wingdings" pitchFamily="2" charset="2"/>
              <a:buChar char="ü"/>
              <a:defRPr/>
            </a:pPr>
            <a:endParaRPr lang="nl-NL" dirty="0" smtClean="0">
              <a:solidFill>
                <a:schemeClr val="accent4">
                  <a:lumMod val="50000"/>
                  <a:lumOff val="50000"/>
                </a:schemeClr>
              </a:solidFill>
            </a:endParaRPr>
          </a:p>
          <a:p>
            <a:pPr fontAlgn="auto">
              <a:spcAft>
                <a:spcPts val="0"/>
              </a:spcAft>
              <a:defRPr/>
            </a:pPr>
            <a:endParaRPr lang="nl-NL" dirty="0"/>
          </a:p>
        </p:txBody>
      </p:sp>
      <p:sp>
        <p:nvSpPr>
          <p:cNvPr id="4" name="Slide Number Placeholder 3"/>
          <p:cNvSpPr>
            <a:spLocks noGrp="1"/>
          </p:cNvSpPr>
          <p:nvPr>
            <p:ph type="sldNum" sz="quarter" idx="10"/>
          </p:nvPr>
        </p:nvSpPr>
        <p:spPr/>
        <p:txBody>
          <a:bodyPr/>
          <a:lstStyle/>
          <a:p>
            <a:pPr>
              <a:defRPr/>
            </a:pPr>
            <a:fld id="{E777DADF-82B5-49F5-8C80-D2590212927C}" type="slidenum">
              <a:rPr lang="nl-NL"/>
              <a:pPr>
                <a:defRPr/>
              </a:pPr>
              <a:t>7</a:t>
            </a:fld>
            <a:endParaRPr lang="nl-NL" dirty="0"/>
          </a:p>
        </p:txBody>
      </p:sp>
    </p:spTree>
    <p:extLst>
      <p:ext uri="{BB962C8B-B14F-4D97-AF65-F5344CB8AC3E}">
        <p14:creationId xmlns:p14="http://schemas.microsoft.com/office/powerpoint/2010/main" val="26253492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2"/>
          <p:cNvSpPr>
            <a:spLocks noGrp="1"/>
          </p:cNvSpPr>
          <p:nvPr>
            <p:ph type="title"/>
          </p:nvPr>
        </p:nvSpPr>
        <p:spPr>
          <a:xfrm>
            <a:off x="857250" y="549275"/>
            <a:ext cx="7829550" cy="792163"/>
          </a:xfrm>
        </p:spPr>
        <p:txBody>
          <a:bodyPr/>
          <a:lstStyle/>
          <a:p>
            <a:r>
              <a:rPr lang="nl-NL" smtClean="0"/>
              <a:t>Individuele instructie?!</a:t>
            </a:r>
          </a:p>
        </p:txBody>
      </p:sp>
      <p:pic>
        <p:nvPicPr>
          <p:cNvPr id="15363" name="Picture 7" descr="leerkracht touwtjes"/>
          <p:cNvPicPr>
            <a:picLocks noGrp="1" noChangeAspect="1" noChangeArrowheads="1"/>
          </p:cNvPicPr>
          <p:nvPr>
            <p:ph idx="1"/>
          </p:nvPr>
        </p:nvPicPr>
        <p:blipFill>
          <a:blip r:embed="rId2" cstate="print">
            <a:lum contrast="24000"/>
          </a:blip>
          <a:srcRect/>
          <a:stretch>
            <a:fillRect/>
          </a:stretch>
        </p:blipFill>
        <p:spPr>
          <a:xfrm>
            <a:off x="1331640" y="1340768"/>
            <a:ext cx="7073900" cy="4851400"/>
          </a:xfrm>
        </p:spPr>
      </p:pic>
    </p:spTree>
    <p:extLst>
      <p:ext uri="{BB962C8B-B14F-4D97-AF65-F5344CB8AC3E}">
        <p14:creationId xmlns:p14="http://schemas.microsoft.com/office/powerpoint/2010/main" val="17330953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el 1"/>
          <p:cNvSpPr>
            <a:spLocks noGrp="1"/>
          </p:cNvSpPr>
          <p:nvPr>
            <p:ph type="title"/>
          </p:nvPr>
        </p:nvSpPr>
        <p:spPr>
          <a:xfrm>
            <a:off x="857250" y="573088"/>
            <a:ext cx="7829550" cy="917575"/>
          </a:xfrm>
        </p:spPr>
        <p:txBody>
          <a:bodyPr>
            <a:normAutofit/>
          </a:bodyPr>
          <a:lstStyle/>
          <a:p>
            <a:r>
              <a:rPr lang="nl-NL" sz="4000" dirty="0" smtClean="0"/>
              <a:t>Of: Klassikale instructie?!</a:t>
            </a:r>
          </a:p>
        </p:txBody>
      </p:sp>
      <p:sp>
        <p:nvSpPr>
          <p:cNvPr id="4" name="Tijdelijke aanduiding voor dianummer 3"/>
          <p:cNvSpPr>
            <a:spLocks noGrp="1"/>
          </p:cNvSpPr>
          <p:nvPr>
            <p:ph type="sldNum" sz="quarter" idx="10"/>
          </p:nvPr>
        </p:nvSpPr>
        <p:spPr/>
        <p:txBody>
          <a:bodyPr/>
          <a:lstStyle/>
          <a:p>
            <a:pPr>
              <a:defRPr/>
            </a:pPr>
            <a:fld id="{227F203D-7B2C-400F-AB20-8C35DC691E86}" type="slidenum">
              <a:rPr lang="nl-NL"/>
              <a:pPr>
                <a:defRPr/>
              </a:pPr>
              <a:t>9</a:t>
            </a:fld>
            <a:endParaRPr lang="nl-NL" dirty="0"/>
          </a:p>
        </p:txBody>
      </p:sp>
      <p:pic>
        <p:nvPicPr>
          <p:cNvPr id="16388" name="Picture 4" descr="differentiatie"/>
          <p:cNvPicPr>
            <a:picLocks noGrp="1" noChangeAspect="1" noChangeArrowheads="1"/>
          </p:cNvPicPr>
          <p:nvPr>
            <p:ph idx="1"/>
          </p:nvPr>
        </p:nvPicPr>
        <p:blipFill>
          <a:blip r:embed="rId2" cstate="print"/>
          <a:srcRect/>
          <a:stretch>
            <a:fillRect/>
          </a:stretch>
        </p:blipFill>
        <p:spPr>
          <a:xfrm>
            <a:off x="971600" y="1449908"/>
            <a:ext cx="7560196" cy="4681537"/>
          </a:xfrm>
        </p:spPr>
      </p:pic>
    </p:spTree>
    <p:extLst>
      <p:ext uri="{BB962C8B-B14F-4D97-AF65-F5344CB8AC3E}">
        <p14:creationId xmlns:p14="http://schemas.microsoft.com/office/powerpoint/2010/main" val="711814194"/>
      </p:ext>
    </p:extLst>
  </p:cSld>
  <p:clrMapOvr>
    <a:masterClrMapping/>
  </p:clrMapOvr>
  <p:timing>
    <p:tnLst>
      <p:par>
        <p:cTn id="1" dur="indefinite" restart="never" nodeType="tmRoot"/>
      </p:par>
    </p:tnLst>
  </p:timing>
</p:sld>
</file>

<file path=ppt/theme/theme1.xml><?xml version="1.0" encoding="utf-8"?>
<a:theme xmlns:a="http://schemas.openxmlformats.org/drawingml/2006/main" name="Presentatie_01_magent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2.xml><?xml version="1.0" encoding="utf-8"?>
<ct:contentTypeSchema xmlns:ct="http://schemas.microsoft.com/office/2006/metadata/contentType" xmlns:ma="http://schemas.microsoft.com/office/2006/metadata/properties/metaAttributes" ct:_="" ma:_="" ma:contentTypeName="Document" ma:contentTypeID="0x010100D2854694664375418C0DFD97ECA4320E" ma:contentTypeVersion="30" ma:contentTypeDescription="Een nieuw document maken." ma:contentTypeScope="" ma:versionID="deebfdf51245d71492e9f55ee35e9d79">
  <xsd:schema xmlns:xsd="http://www.w3.org/2001/XMLSchema" xmlns:xs="http://www.w3.org/2001/XMLSchema" xmlns:p="http://schemas.microsoft.com/office/2006/metadata/properties" xmlns:ns1="http://schemas.microsoft.com/sharepoint/v3" xmlns:ns2="7106a2ac-038a-457f-8b58-ec67130d9d6d" targetNamespace="http://schemas.microsoft.com/office/2006/metadata/properties" ma:root="true" ma:fieldsID="cd6365111a56e2db6761eb0a3e30232b" ns1:_="" ns2:_="">
    <xsd:import namespace="http://schemas.microsoft.com/sharepoint/v3"/>
    <xsd:import namespace="7106a2ac-038a-457f-8b58-ec67130d9d6d"/>
    <xsd:element name="properties">
      <xsd:complexType>
        <xsd:sequence>
          <xsd:element name="documentManagement">
            <xsd:complexType>
              <xsd:all>
                <xsd:element ref="ns2:_dlc_DocId" minOccurs="0"/>
                <xsd:element ref="ns2:_dlc_DocIdUrl" minOccurs="0"/>
                <xsd:element ref="ns2:_dlc_DocIdPersistId" minOccurs="0"/>
                <xsd:element ref="ns1:RepSummary" minOccurs="0"/>
                <xsd:element ref="ns1:RepAuthorInternal" minOccurs="0"/>
                <xsd:element ref="ns1:RepAuthor_0" minOccurs="0"/>
                <xsd:element ref="ns2:TaxCatchAll" minOccurs="0"/>
                <xsd:element ref="ns1:RepYear_0" minOccurs="0"/>
                <xsd:element ref="ns1:RepApaNotation" minOccurs="0"/>
                <xsd:element ref="ns1:RepIsbn" minOccurs="0"/>
                <xsd:element ref="ns1:RepAN" minOccurs="0"/>
                <xsd:element ref="ns1:RepANNumber" minOccurs="0"/>
                <xsd:element ref="ns1:RepProjectManager" minOccurs="0"/>
                <xsd:element ref="ns1:RepProjectName" minOccurs="0"/>
                <xsd:element ref="ns1:RepSector_0" minOccurs="0"/>
                <xsd:element ref="ns1:RepCurricularTheme_0" minOccurs="0"/>
                <xsd:element ref="ns1:RepSectionSpecificTheme_0" minOccurs="0"/>
                <xsd:element ref="ns1:RepSection_0" minOccurs="0"/>
                <xsd:element ref="ns1:RepAreasOfExpertise_0" minOccurs="0"/>
                <xsd:element ref="ns1:RepSubjectContent_0" minOccurs="0"/>
                <xsd:element ref="ns1:RepDocumentType_0" minOccurs="0"/>
                <xsd:element ref="ns1:RepRelationOtherSloProjects" minOccurs="0"/>
                <xsd:element ref="ns1:RepFileFormat_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epSummary" ma:index="11" nillable="true" ma:displayName="Samenvatting" ma:internalName="RepSummary">
      <xsd:simpleType>
        <xsd:restriction base="dms:Unknown"/>
      </xsd:simpleType>
    </xsd:element>
    <xsd:element name="RepAuthorInternal" ma:index="12" nillable="true" ma:displayName="Interne auteur" ma:internalName="RepAuthorInternal">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RepAuthor_0" ma:index="14" nillable="true" ma:taxonomy="true" ma:internalName="RepAuthor_0" ma:taxonomyFieldName="RepAuthor" ma:displayName="Externe auteur" ma:fieldId="{41811730-f000-45b3-bd8b-16482267924b}" ma:sspId="65bb9fad-8ecd-4e58-b951-1b0a685157da" ma:termSetId="ba36eed1-563e-4e70-a8a2-c86cb59a995a" ma:anchorId="00000000-0000-0000-0000-000000000000" ma:open="true" ma:isKeyword="false">
      <xsd:complexType>
        <xsd:sequence>
          <xsd:element ref="pc:Terms" minOccurs="0" maxOccurs="1"/>
        </xsd:sequence>
      </xsd:complexType>
    </xsd:element>
    <xsd:element name="RepYear_0" ma:index="17" nillable="true" ma:taxonomy="true" ma:internalName="RepYear_0" ma:taxonomyFieldName="RepYear" ma:displayName="Jaar van uitgave" ma:fieldId="{41811730-f000-48c8-bfe2-0d366b82495f}" ma:sspId="65bb9fad-8ecd-4e58-b951-1b0a685157da" ma:termSetId="d63ed34c-aaa4-4b39-8e2b-bccf6e3349f5" ma:anchorId="00000000-0000-0000-0000-000000000000" ma:open="false" ma:isKeyword="false">
      <xsd:complexType>
        <xsd:sequence>
          <xsd:element ref="pc:Terms" minOccurs="0" maxOccurs="1"/>
        </xsd:sequence>
      </xsd:complexType>
    </xsd:element>
    <xsd:element name="RepApaNotation" ma:index="18" nillable="true" ma:displayName="APA-notatie" ma:internalName="RepApaNotation">
      <xsd:simpleType>
        <xsd:restriction base="dms:Unknown"/>
      </xsd:simpleType>
    </xsd:element>
    <xsd:element name="RepIsbn" ma:index="19" nillable="true" ma:displayName="ISBN" ma:internalName="RepIsbn">
      <xsd:simpleType>
        <xsd:restriction base="dms:Text"/>
      </xsd:simpleType>
    </xsd:element>
    <xsd:element name="RepAN" ma:index="20" nillable="true" ma:displayName="AN" ma:default="FALSE" ma:internalName="RepAN">
      <xsd:simpleType>
        <xsd:restriction base="dms:Boolean"/>
      </xsd:simpleType>
    </xsd:element>
    <xsd:element name="RepANNumber" ma:index="21" nillable="true" ma:displayName="AN Nummer" ma:internalName="RepANNumber">
      <xsd:simpleType>
        <xsd:restriction base="dms:Text"/>
      </xsd:simpleType>
    </xsd:element>
    <xsd:element name="RepProjectManager" ma:index="22" nillable="true" ma:displayName="Projectleider" ma:internalName="RepProjectManager">
      <xsd:simpleType>
        <xsd:restriction base="dms:Text"/>
      </xsd:simpleType>
    </xsd:element>
    <xsd:element name="RepProjectName" ma:index="23" nillable="true" ma:displayName="Projectnaam" ma:internalName="RepProjectName">
      <xsd:simpleType>
        <xsd:restriction base="dms:Text"/>
      </xsd:simpleType>
    </xsd:element>
    <xsd:element name="RepSector_0" ma:index="25" nillable="true" ma:taxonomy="true" ma:internalName="RepSector_0" ma:taxonomyFieldName="RepSector" ma:displayName="Sector" ma:default="" ma:fieldId="{41811730-f000-4dc0-a699-476cd67ba1ec}" ma:taxonomyMulti="true" ma:sspId="65bb9fad-8ecd-4e58-b951-1b0a685157da" ma:termSetId="f094b31b-0180-4851-9ebd-5c7d9552b19c" ma:anchorId="00000000-0000-0000-0000-000000000000" ma:open="false" ma:isKeyword="false">
      <xsd:complexType>
        <xsd:sequence>
          <xsd:element ref="pc:Terms" minOccurs="0" maxOccurs="1"/>
        </xsd:sequence>
      </xsd:complexType>
    </xsd:element>
    <xsd:element name="RepCurricularTheme_0" ma:index="27" nillable="true" ma:taxonomy="true" ma:internalName="RepCurricularTheme_0" ma:taxonomyFieldName="RepCurricularTheme" ma:displayName="Leerplankundig thema" ma:fieldId="{41811730-f000-49a6-962c-7d5942b261fc}" ma:sspId="65bb9fad-8ecd-4e58-b951-1b0a685157da" ma:termSetId="c46f7ee8-50c4-42e2-9209-7c6adacde0a9" ma:anchorId="00000000-0000-0000-0000-000000000000" ma:open="false" ma:isKeyword="false">
      <xsd:complexType>
        <xsd:sequence>
          <xsd:element ref="pc:Terms" minOccurs="0" maxOccurs="1"/>
        </xsd:sequence>
      </xsd:complexType>
    </xsd:element>
    <xsd:element name="RepSectionSpecificTheme_0" ma:index="29" nillable="true" ma:taxonomy="true" ma:internalName="RepSectionSpecificTheme_0" ma:taxonomyFieldName="RepSectionSpecificTheme" ma:displayName="Vakspecifiek thema" ma:fieldId="{41811730-f000-47c9-8a06-df9868361aab}" ma:sspId="65bb9fad-8ecd-4e58-b951-1b0a685157da" ma:termSetId="d6eaa525-a5d0-4a07-b890-e9233743789f" ma:anchorId="00000000-0000-0000-0000-000000000000" ma:open="false" ma:isKeyword="false">
      <xsd:complexType>
        <xsd:sequence>
          <xsd:element ref="pc:Terms" minOccurs="0" maxOccurs="1"/>
        </xsd:sequence>
      </xsd:complexType>
    </xsd:element>
    <xsd:element name="RepSection_0" ma:index="31" nillable="true" ma:taxonomy="true" ma:internalName="RepSection_0" ma:taxonomyFieldName="RepSection" ma:displayName="Vaksectie" ma:fieldId="{41811730-f000-4881-8daa-6e8dd38b1ab1}" ma:sspId="65bb9fad-8ecd-4e58-b951-1b0a685157da" ma:termSetId="c6f33e55-e762-4fa4-8346-db1fc1809b2d" ma:anchorId="00000000-0000-0000-0000-000000000000" ma:open="false" ma:isKeyword="false">
      <xsd:complexType>
        <xsd:sequence>
          <xsd:element ref="pc:Terms" minOccurs="0" maxOccurs="1"/>
        </xsd:sequence>
      </xsd:complexType>
    </xsd:element>
    <xsd:element name="RepAreasOfExpertise_0" ma:index="33" nillable="true" ma:taxonomy="true" ma:internalName="RepAreasOfExpertise_0" ma:taxonomyFieldName="RepAreasOfExpertise" ma:displayName="Vakgebied" ma:fieldId="{41811730-f000-41a6-9b8a-29f77b277b4a}" ma:sspId="65bb9fad-8ecd-4e58-b951-1b0a685157da" ma:termSetId="53b2aeb1-af69-41af-ab5c-dcba5f532adf" ma:anchorId="00000000-0000-0000-0000-000000000000" ma:open="true" ma:isKeyword="false">
      <xsd:complexType>
        <xsd:sequence>
          <xsd:element ref="pc:Terms" minOccurs="0" maxOccurs="1"/>
        </xsd:sequence>
      </xsd:complexType>
    </xsd:element>
    <xsd:element name="RepSubjectContent_0" ma:index="35" nillable="true" ma:taxonomy="true" ma:internalName="RepSubjectContent_0" ma:taxonomyFieldName="RepSubjectContent" ma:displayName="Vakinhoud" ma:fieldId="{41811730-f000-43d1-9a5c-533514ab0582}" ma:sspId="65bb9fad-8ecd-4e58-b951-1b0a685157da" ma:termSetId="3eef768d-4fe2-4c08-af8a-4dfaa4cac8a4" ma:anchorId="00000000-0000-0000-0000-000000000000" ma:open="false" ma:isKeyword="false">
      <xsd:complexType>
        <xsd:sequence>
          <xsd:element ref="pc:Terms" minOccurs="0" maxOccurs="1"/>
        </xsd:sequence>
      </xsd:complexType>
    </xsd:element>
    <xsd:element name="RepDocumentType_0" ma:index="37" nillable="true" ma:taxonomy="true" ma:internalName="RepDocumentType_0" ma:taxonomyFieldName="RepDocumentType" ma:displayName="Documenttypering" ma:fieldId="{41811730-f000-4c72-b54d-df109a5aaa00}" ma:sspId="65bb9fad-8ecd-4e58-b951-1b0a685157da" ma:termSetId="54bd4068-eea5-4eb8-b4d4-e740f64d998f" ma:anchorId="00000000-0000-0000-0000-000000000000" ma:open="true" ma:isKeyword="false">
      <xsd:complexType>
        <xsd:sequence>
          <xsd:element ref="pc:Terms" minOccurs="0" maxOccurs="1"/>
        </xsd:sequence>
      </xsd:complexType>
    </xsd:element>
    <xsd:element name="RepRelationOtherSloProjects" ma:index="38" nillable="true" ma:displayName="Relatie met andere projecten" ma:internalName="RepRelationOtherSloProjects">
      <xsd:simpleType>
        <xsd:restriction base="dms:Unknown"/>
      </xsd:simpleType>
    </xsd:element>
    <xsd:element name="RepFileFormat_0" ma:index="40" nillable="true" ma:taxonomy="true" ma:internalName="RepFileFormat_0" ma:taxonomyFieldName="RepFileFormat" ma:displayName="Bestandsformaat" ma:fieldId="{41811730-f000-458e-badf-a33146a595e3}" ma:sspId="65bb9fad-8ecd-4e58-b951-1b0a685157da" ma:termSetId="5467ae8d-8919-4592-b5d8-720a70732444"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7106a2ac-038a-457f-8b58-ec67130d9d6d" elementFormDefault="qualified">
    <xsd:import namespace="http://schemas.microsoft.com/office/2006/documentManagement/types"/>
    <xsd:import namespace="http://schemas.microsoft.com/office/infopath/2007/PartnerControls"/>
    <xsd:element name="_dlc_DocId" ma:index="8" nillable="true" ma:displayName="Waarde van de document-id" ma:description="De waarde van de document-id die aan dit item is toegewezen." ma:internalName="_dlc_DocId" ma:readOnly="true">
      <xsd:simpleType>
        <xsd:restriction base="dms:Text"/>
      </xsd:simpleType>
    </xsd:element>
    <xsd:element name="_dlc_DocIdUrl" ma:index="9" nillable="true" ma:displayName="Document-id" ma:description="Permanente koppeling naar dit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TaxCatchAll" ma:index="15" nillable="true" ma:displayName="Taxonomy Catch All Column" ma:hidden="true" ma:list="{38f83059-1491-4012-b4c3-84f3b7dad14e}" ma:internalName="TaxCatchAll" ma:showField="CatchAllData" ma:web="7106a2ac-038a-457f-8b58-ec67130d9d6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RepAN xmlns="http://schemas.microsoft.com/sharepoint/v3">false</RepAN>
    <RepSector_0 xmlns="http://schemas.microsoft.com/sharepoint/v3">
      <Terms xmlns="http://schemas.microsoft.com/office/infopath/2007/PartnerControls"/>
    </RepSector_0>
    <RepDocumentType_0 xmlns="http://schemas.microsoft.com/sharepoint/v3">
      <Terms xmlns="http://schemas.microsoft.com/office/infopath/2007/PartnerControls"/>
    </RepDocumentType_0>
    <RepSectionSpecificTheme_0 xmlns="http://schemas.microsoft.com/sharepoint/v3">
      <Terms xmlns="http://schemas.microsoft.com/office/infopath/2007/PartnerControls"/>
    </RepSectionSpecificTheme_0>
    <RepProjectManager xmlns="http://schemas.microsoft.com/sharepoint/v3" xsi:nil="true"/>
    <RepAuthor_0 xmlns="http://schemas.microsoft.com/sharepoint/v3">
      <Terms xmlns="http://schemas.microsoft.com/office/infopath/2007/PartnerControls"/>
    </RepAuthor_0>
    <RepCurricularTheme_0 xmlns="http://schemas.microsoft.com/sharepoint/v3">
      <Terms xmlns="http://schemas.microsoft.com/office/infopath/2007/PartnerControls"/>
    </RepCurricularTheme_0>
    <RepSection_0 xmlns="http://schemas.microsoft.com/sharepoint/v3">
      <Terms xmlns="http://schemas.microsoft.com/office/infopath/2007/PartnerControls"/>
    </RepSection_0>
    <RepSummary xmlns="http://schemas.microsoft.com/sharepoint/v3" xsi:nil="true"/>
    <RepRelationOtherSloProjects xmlns="http://schemas.microsoft.com/sharepoint/v3" xsi:nil="true"/>
    <TaxCatchAll xmlns="7106a2ac-038a-457f-8b58-ec67130d9d6d"/>
    <RepFileFormat_0 xmlns="http://schemas.microsoft.com/sharepoint/v3">
      <Terms xmlns="http://schemas.microsoft.com/office/infopath/2007/PartnerControls"/>
    </RepFileFormat_0>
    <RepYear_0 xmlns="http://schemas.microsoft.com/sharepoint/v3">
      <Terms xmlns="http://schemas.microsoft.com/office/infopath/2007/PartnerControls"/>
    </RepYear_0>
    <RepANNumber xmlns="http://schemas.microsoft.com/sharepoint/v3" xsi:nil="true"/>
    <RepAreasOfExpertise_0 xmlns="http://schemas.microsoft.com/sharepoint/v3">
      <Terms xmlns="http://schemas.microsoft.com/office/infopath/2007/PartnerControls"/>
    </RepAreasOfExpertise_0>
    <RepSubjectContent_0 xmlns="http://schemas.microsoft.com/sharepoint/v3">
      <Terms xmlns="http://schemas.microsoft.com/office/infopath/2007/PartnerControls"/>
    </RepSubjectContent_0>
    <RepIsbn xmlns="http://schemas.microsoft.com/sharepoint/v3" xsi:nil="true"/>
    <RepAuthorInternal xmlns="http://schemas.microsoft.com/sharepoint/v3">
      <UserInfo>
        <DisplayName/>
        <AccountId xsi:nil="true"/>
        <AccountType/>
      </UserInfo>
    </RepAuthorInternal>
    <RepProjectName xmlns="http://schemas.microsoft.com/sharepoint/v3">Passende perspectieven</RepProjectName>
    <RepApaNotation xmlns="http://schemas.microsoft.com/sharepoint/v3" xsi:nil="true"/>
    <_dlc_DocId xmlns="7106a2ac-038a-457f-8b58-ec67130d9d6d">47XQ5P3E4USX-10-2501</_dlc_DocId>
    <_dlc_DocIdUrl xmlns="7106a2ac-038a-457f-8b58-ec67130d9d6d">
      <Url>http://downloads.slo.nl/_layouts/15/DocIdRedir.aspx?ID=47XQ5P3E4USX-10-2501</Url>
      <Description>47XQ5P3E4USX-10-2501</Description>
    </_dlc_DocIdUrl>
  </documentManagement>
</p:properties>
</file>

<file path=customXml/itemProps1.xml><?xml version="1.0" encoding="utf-8"?>
<ds:datastoreItem xmlns:ds="http://schemas.openxmlformats.org/officeDocument/2006/customXml" ds:itemID="{BEA5E97B-BC8C-4CDF-9EA4-1545AD54E130}"/>
</file>

<file path=customXml/itemProps2.xml><?xml version="1.0" encoding="utf-8"?>
<ds:datastoreItem xmlns:ds="http://schemas.openxmlformats.org/officeDocument/2006/customXml" ds:itemID="{9BD9363C-C87F-44A4-A3CB-52F24AB9BCF7}"/>
</file>

<file path=customXml/itemProps3.xml><?xml version="1.0" encoding="utf-8"?>
<ds:datastoreItem xmlns:ds="http://schemas.openxmlformats.org/officeDocument/2006/customXml" ds:itemID="{1FD2B2AA-01E4-489E-BE97-0FAF5186F645}"/>
</file>

<file path=customXml/itemProps4.xml><?xml version="1.0" encoding="utf-8"?>
<ds:datastoreItem xmlns:ds="http://schemas.openxmlformats.org/officeDocument/2006/customXml" ds:itemID="{9BB7DB15-5D5C-4376-8DF5-21393DFFB494}"/>
</file>

<file path=docProps/app.xml><?xml version="1.0" encoding="utf-8"?>
<Properties xmlns="http://schemas.openxmlformats.org/officeDocument/2006/extended-properties" xmlns:vt="http://schemas.openxmlformats.org/officeDocument/2006/docPropsVTypes">
  <Template>Presentatie_01_magenta</Template>
  <TotalTime>1023</TotalTime>
  <Words>1050</Words>
  <Application>Microsoft Office PowerPoint</Application>
  <PresentationFormat>Diavoorstelling (4:3)</PresentationFormat>
  <Paragraphs>176</Paragraphs>
  <Slides>21</Slides>
  <Notes>11</Notes>
  <HiddenSlides>0</HiddenSlides>
  <MMClips>0</MMClips>
  <ScaleCrop>false</ScaleCrop>
  <HeadingPairs>
    <vt:vector size="4" baseType="variant">
      <vt:variant>
        <vt:lpstr>Thema</vt:lpstr>
      </vt:variant>
      <vt:variant>
        <vt:i4>1</vt:i4>
      </vt:variant>
      <vt:variant>
        <vt:lpstr>Diatitels</vt:lpstr>
      </vt:variant>
      <vt:variant>
        <vt:i4>21</vt:i4>
      </vt:variant>
    </vt:vector>
  </HeadingPairs>
  <TitlesOfParts>
    <vt:vector size="22" baseType="lpstr">
      <vt:lpstr>Presentatie_01_magenta</vt:lpstr>
      <vt:lpstr>PowerPoint-presentatie</vt:lpstr>
      <vt:lpstr>Voor wie is Passende Perspectieven bedoeld?</vt:lpstr>
      <vt:lpstr>Doelgroepen en leerroutes</vt:lpstr>
      <vt:lpstr> Wat biedt Passende Perspectieven? </vt:lpstr>
      <vt:lpstr>Individuele instructie?!</vt:lpstr>
      <vt:lpstr>Of: Klassikale instructie?!</vt:lpstr>
      <vt:lpstr>Centrale vraag: Afstemmen op niveau?!</vt:lpstr>
      <vt:lpstr>Individuele instructie?!</vt:lpstr>
      <vt:lpstr>Of: Klassikale instructie?!</vt:lpstr>
      <vt:lpstr>  Overzicht bijeenkomsten  </vt:lpstr>
      <vt:lpstr>Uitgangspunt: cyclisch werken</vt:lpstr>
      <vt:lpstr>Visie: keuzes maken</vt:lpstr>
      <vt:lpstr>Handelingsniveaus &amp; leerroutes</vt:lpstr>
      <vt:lpstr>In het protocol ERWD:</vt:lpstr>
      <vt:lpstr>Keuzes in doelen voor rekenen</vt:lpstr>
      <vt:lpstr>PowerPoint-presentatie</vt:lpstr>
      <vt:lpstr>Overzichten van leerroutes</vt:lpstr>
      <vt:lpstr>Relatie tussen leerroutes en doelenlijsten </vt:lpstr>
      <vt:lpstr>Relatie tussen leerroute, doelenlijst en methode</vt:lpstr>
      <vt:lpstr> Implementatie van Passende perspectieven  </vt:lpstr>
      <vt:lpstr>Voorwaarden voor implementatie</vt:lpstr>
    </vt:vector>
  </TitlesOfParts>
  <Company>SLO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Desirée Houkema</dc:creator>
  <cp:lastModifiedBy>Christel Broekmaat</cp:lastModifiedBy>
  <cp:revision>77</cp:revision>
  <cp:lastPrinted>2014-03-19T09:44:50Z</cp:lastPrinted>
  <dcterms:created xsi:type="dcterms:W3CDTF">2013-11-15T10:33:01Z</dcterms:created>
  <dcterms:modified xsi:type="dcterms:W3CDTF">2014-08-11T09:28:27Z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0x010100D2854694664375418C0DFD97ECA4320E</vt:lpwstr>
  </property>
  <property fmtid="{D5CDD505-2E9C-101B-9397-08002B2CF9AE}" pid="3" name="_dlc_DocIdItemGuid">
    <vt:lpwstr>08ae2d9c-defc-4e87-94a4-de3cdb111313</vt:lpwstr>
  </property>
  <property fmtid="{D5CDD505-2E9C-101B-9397-08002B2CF9AE}" pid="4" name="TaxKeyword">
    <vt:lpwstr/>
  </property>
  <property fmtid="{D5CDD505-2E9C-101B-9397-08002B2CF9AE}" pid="5" name="RepAreasOfExpertise">
    <vt:lpwstr/>
  </property>
  <property fmtid="{D5CDD505-2E9C-101B-9397-08002B2CF9AE}" pid="6" name="RepDocumentType">
    <vt:lpwstr/>
  </property>
  <property fmtid="{D5CDD505-2E9C-101B-9397-08002B2CF9AE}" pid="7" name="RepSectionSpecificTheme">
    <vt:lpwstr/>
  </property>
  <property fmtid="{D5CDD505-2E9C-101B-9397-08002B2CF9AE}" pid="8" name="TaxKeywordTaxHTField">
    <vt:lpwstr/>
  </property>
  <property fmtid="{D5CDD505-2E9C-101B-9397-08002B2CF9AE}" pid="9" name="RepCurricularTheme">
    <vt:lpwstr/>
  </property>
  <property fmtid="{D5CDD505-2E9C-101B-9397-08002B2CF9AE}" pid="10" name="RepSection">
    <vt:lpwstr/>
  </property>
  <property fmtid="{D5CDD505-2E9C-101B-9397-08002B2CF9AE}" pid="11" name="RepAuthor">
    <vt:lpwstr/>
  </property>
  <property fmtid="{D5CDD505-2E9C-101B-9397-08002B2CF9AE}" pid="12" name="RepSubjectContent">
    <vt:lpwstr/>
  </property>
  <property fmtid="{D5CDD505-2E9C-101B-9397-08002B2CF9AE}" pid="13" name="RepSector">
    <vt:lpwstr/>
  </property>
  <property fmtid="{D5CDD505-2E9C-101B-9397-08002B2CF9AE}" pid="14" name="RepFileFormat">
    <vt:lpwstr/>
  </property>
  <property fmtid="{D5CDD505-2E9C-101B-9397-08002B2CF9AE}" pid="15" name="RepYear">
    <vt:lpwstr/>
  </property>
</Properties>
</file>