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6"/>
  </p:notesMasterIdLst>
  <p:handoutMasterIdLst>
    <p:handoutMasterId r:id="rId17"/>
  </p:handoutMasterIdLst>
  <p:sldIdLst>
    <p:sldId id="261" r:id="rId2"/>
    <p:sldId id="262" r:id="rId3"/>
    <p:sldId id="264" r:id="rId4"/>
    <p:sldId id="282" r:id="rId5"/>
    <p:sldId id="277" r:id="rId6"/>
    <p:sldId id="265" r:id="rId7"/>
    <p:sldId id="279" r:id="rId8"/>
    <p:sldId id="283" r:id="rId9"/>
    <p:sldId id="273" r:id="rId10"/>
    <p:sldId id="284" r:id="rId11"/>
    <p:sldId id="280" r:id="rId12"/>
    <p:sldId id="274" r:id="rId13"/>
    <p:sldId id="275" r:id="rId14"/>
    <p:sldId id="278" r:id="rId15"/>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5" d="100"/>
          <a:sy n="105" d="100"/>
        </p:scale>
        <p:origin x="16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89374"/>
          </a:xfrm>
          <a:prstGeom prst="rect">
            <a:avLst/>
          </a:prstGeom>
        </p:spPr>
        <p:txBody>
          <a:bodyPr vert="horz" lIns="91440" tIns="45720" rIns="91440" bIns="45720" rtlCol="0"/>
          <a:lstStyle>
            <a:lvl1pPr algn="r">
              <a:defRPr sz="1200"/>
            </a:lvl1pPr>
          </a:lstStyle>
          <a:p>
            <a:fld id="{04788B9A-ACE1-406C-854F-E0EF7E57DCF0}" type="datetimeFigureOut">
              <a:rPr lang="en-US" smtClean="0"/>
              <a:t>11/3/2016</a:t>
            </a:fld>
            <a:endParaRPr lang="en-US"/>
          </a:p>
        </p:txBody>
      </p:sp>
      <p:sp>
        <p:nvSpPr>
          <p:cNvPr id="4" name="Footer Placeholder 3"/>
          <p:cNvSpPr>
            <a:spLocks noGrp="1"/>
          </p:cNvSpPr>
          <p:nvPr>
            <p:ph type="ftr" sz="quarter" idx="2"/>
          </p:nvPr>
        </p:nvSpPr>
        <p:spPr>
          <a:xfrm>
            <a:off x="0" y="9264228"/>
            <a:ext cx="2889938" cy="4893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264228"/>
            <a:ext cx="2889938" cy="489373"/>
          </a:xfrm>
          <a:prstGeom prst="rect">
            <a:avLst/>
          </a:prstGeom>
        </p:spPr>
        <p:txBody>
          <a:bodyPr vert="horz" lIns="91440" tIns="45720" rIns="91440" bIns="45720" rtlCol="0" anchor="b"/>
          <a:lstStyle>
            <a:lvl1pPr algn="r">
              <a:defRPr sz="1200"/>
            </a:lvl1pPr>
          </a:lstStyle>
          <a:p>
            <a:fld id="{15600C92-2398-41C8-B5FA-2118DF14C7C3}" type="slidenum">
              <a:rPr lang="en-US" smtClean="0"/>
              <a:t>‹nr.›</a:t>
            </a:fld>
            <a:endParaRPr lang="en-US"/>
          </a:p>
        </p:txBody>
      </p:sp>
    </p:spTree>
    <p:extLst>
      <p:ext uri="{BB962C8B-B14F-4D97-AF65-F5344CB8AC3E}">
        <p14:creationId xmlns:p14="http://schemas.microsoft.com/office/powerpoint/2010/main" val="723675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89374"/>
          </a:xfrm>
          <a:prstGeom prst="rect">
            <a:avLst/>
          </a:prstGeom>
        </p:spPr>
        <p:txBody>
          <a:bodyPr vert="horz" lIns="91440" tIns="45720" rIns="91440" bIns="45720" rtlCol="0"/>
          <a:lstStyle>
            <a:lvl1pPr algn="r">
              <a:defRPr sz="1200"/>
            </a:lvl1pPr>
          </a:lstStyle>
          <a:p>
            <a:fld id="{9B1A8EA5-E7B5-44B0-842F-8107A0A30E06}" type="datetimeFigureOut">
              <a:rPr lang="en-US" smtClean="0"/>
              <a:t>11/3/2016</a:t>
            </a:fld>
            <a:endParaRPr lang="en-US"/>
          </a:p>
        </p:txBody>
      </p:sp>
      <p:sp>
        <p:nvSpPr>
          <p:cNvPr id="4" name="Slide Image Placeholder 3"/>
          <p:cNvSpPr>
            <a:spLocks noGrp="1" noRot="1" noChangeAspect="1"/>
          </p:cNvSpPr>
          <p:nvPr>
            <p:ph type="sldImg" idx="2"/>
          </p:nvPr>
        </p:nvSpPr>
        <p:spPr>
          <a:xfrm>
            <a:off x="1139825" y="1219200"/>
            <a:ext cx="4389438" cy="32924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64228"/>
            <a:ext cx="2889938" cy="4893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264228"/>
            <a:ext cx="2889938" cy="489373"/>
          </a:xfrm>
          <a:prstGeom prst="rect">
            <a:avLst/>
          </a:prstGeom>
        </p:spPr>
        <p:txBody>
          <a:bodyPr vert="horz" lIns="91440" tIns="45720" rIns="91440" bIns="45720" rtlCol="0" anchor="b"/>
          <a:lstStyle>
            <a:lvl1pPr algn="r">
              <a:defRPr sz="1200"/>
            </a:lvl1pPr>
          </a:lstStyle>
          <a:p>
            <a:fld id="{10DA6632-D800-43C6-B8EA-5D83680D8346}" type="slidenum">
              <a:rPr lang="en-US" smtClean="0"/>
              <a:t>‹nr.›</a:t>
            </a:fld>
            <a:endParaRPr lang="en-US"/>
          </a:p>
        </p:txBody>
      </p:sp>
    </p:spTree>
    <p:extLst>
      <p:ext uri="{BB962C8B-B14F-4D97-AF65-F5344CB8AC3E}">
        <p14:creationId xmlns:p14="http://schemas.microsoft.com/office/powerpoint/2010/main" val="4350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52166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3489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65178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05588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18359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4493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6992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19418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65395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08945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35912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681A9-F8F1-4409-89D8-4D9AEE3AC331}" type="datetimeFigureOut">
              <a:rPr lang="en-US" smtClean="0">
                <a:solidFill>
                  <a:prstClr val="black">
                    <a:tint val="75000"/>
                  </a:prstClr>
                </a:solidFill>
              </a:rPr>
              <a:pPr/>
              <a:t>11/3/2016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6C0FC-6CDC-4038-86BE-CC8D3193C55D}"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81733783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7117"/>
            <a:ext cx="7772400" cy="2387600"/>
          </a:xfrm>
        </p:spPr>
        <p:txBody>
          <a:bodyPr>
            <a:normAutofit/>
          </a:bodyPr>
          <a:lstStyle/>
          <a:p>
            <a:r>
              <a:rPr lang="nl-NL" sz="2400" dirty="0" smtClean="0">
                <a:solidFill>
                  <a:srgbClr val="008080"/>
                </a:solidFill>
                <a:latin typeface="Perpetua" panose="02020502060401020303" pitchFamily="18" charset="0"/>
              </a:rPr>
              <a:t>Denkbeelden van jongeren over democratie</a:t>
            </a:r>
            <a:br>
              <a:rPr lang="nl-NL" sz="2400" dirty="0" smtClean="0">
                <a:solidFill>
                  <a:srgbClr val="008080"/>
                </a:solidFill>
                <a:latin typeface="Perpetua" panose="02020502060401020303" pitchFamily="18" charset="0"/>
              </a:rPr>
            </a:br>
            <a:r>
              <a:rPr lang="nl-NL" dirty="0">
                <a:solidFill>
                  <a:srgbClr val="008080"/>
                </a:solidFill>
              </a:rPr>
              <a:t/>
            </a:r>
            <a:br>
              <a:rPr lang="nl-NL" dirty="0">
                <a:solidFill>
                  <a:srgbClr val="008080"/>
                </a:solidFill>
              </a:rPr>
            </a:br>
            <a:endParaRPr lang="en-US" dirty="0">
              <a:solidFill>
                <a:srgbClr val="008080"/>
              </a:solidFill>
            </a:endParaRPr>
          </a:p>
        </p:txBody>
      </p:sp>
      <p:sp>
        <p:nvSpPr>
          <p:cNvPr id="3" name="Subtitle 2"/>
          <p:cNvSpPr>
            <a:spLocks noGrp="1"/>
          </p:cNvSpPr>
          <p:nvPr>
            <p:ph type="subTitle" idx="1"/>
          </p:nvPr>
        </p:nvSpPr>
        <p:spPr>
          <a:xfrm>
            <a:off x="1143000" y="5075238"/>
            <a:ext cx="6858000" cy="1655762"/>
          </a:xfrm>
        </p:spPr>
        <p:txBody>
          <a:bodyPr/>
          <a:lstStyle/>
          <a:p>
            <a:endParaRPr lang="nl-NL" dirty="0" smtClean="0"/>
          </a:p>
          <a:p>
            <a:endParaRPr lang="nl-NL" dirty="0"/>
          </a:p>
          <a:p>
            <a:r>
              <a:rPr lang="nl-NL" sz="1600" dirty="0" smtClean="0">
                <a:solidFill>
                  <a:srgbClr val="008080"/>
                </a:solidFill>
                <a:latin typeface="Perpetua" panose="02020502060401020303" pitchFamily="18" charset="0"/>
              </a:rPr>
              <a:t>Hessel Nieuwelink (HvA)</a:t>
            </a:r>
          </a:p>
          <a:p>
            <a:r>
              <a:rPr lang="nl-NL" sz="1600" dirty="0" smtClean="0">
                <a:solidFill>
                  <a:srgbClr val="008080"/>
                </a:solidFill>
                <a:latin typeface="Perpetua" panose="02020502060401020303" pitchFamily="18" charset="0"/>
              </a:rPr>
              <a:t>h.nieuwelink@hva.nl</a:t>
            </a:r>
          </a:p>
          <a:p>
            <a:endParaRPr lang="en-US" dirty="0">
              <a:solidFill>
                <a:srgbClr val="008080"/>
              </a:solidFill>
              <a:latin typeface="Perpetua" panose="02020502060401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1234" y="1498507"/>
            <a:ext cx="6341532" cy="3963457"/>
          </a:xfrm>
          <a:prstGeom prst="rect">
            <a:avLst/>
          </a:prstGeom>
        </p:spPr>
      </p:pic>
    </p:spTree>
    <p:extLst>
      <p:ext uri="{BB962C8B-B14F-4D97-AF65-F5344CB8AC3E}">
        <p14:creationId xmlns:p14="http://schemas.microsoft.com/office/powerpoint/2010/main" val="62383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98883" cy="897995"/>
          </a:xfrm>
        </p:spPr>
        <p:txBody>
          <a:bodyPr>
            <a:normAutofit fontScale="90000"/>
          </a:bodyPr>
          <a:lstStyle/>
          <a:p>
            <a:r>
              <a:rPr lang="nl-NL" dirty="0" smtClean="0">
                <a:latin typeface="Perpetua" panose="02020502060401020303" pitchFamily="18" charset="0"/>
              </a:rPr>
              <a:t>2. Patronen in ontwikkeling denkbeelden</a:t>
            </a:r>
            <a:endParaRPr lang="en-US" dirty="0">
              <a:latin typeface="Perpetua" panose="02020502060401020303" pitchFamily="18" charset="0"/>
            </a:endParaRPr>
          </a:p>
        </p:txBody>
      </p:sp>
      <p:sp>
        <p:nvSpPr>
          <p:cNvPr id="3" name="Content Placeholder 2"/>
          <p:cNvSpPr>
            <a:spLocks noGrp="1"/>
          </p:cNvSpPr>
          <p:nvPr>
            <p:ph idx="1"/>
          </p:nvPr>
        </p:nvSpPr>
        <p:spPr>
          <a:xfrm>
            <a:off x="474008" y="1609149"/>
            <a:ext cx="7363884" cy="4351338"/>
          </a:xfrm>
        </p:spPr>
        <p:txBody>
          <a:bodyPr>
            <a:normAutofit/>
          </a:bodyPr>
          <a:lstStyle/>
          <a:p>
            <a:pPr marL="0" indent="0">
              <a:buNone/>
            </a:pPr>
            <a:r>
              <a:rPr lang="nl-NL" sz="2400" dirty="0" smtClean="0">
                <a:latin typeface="Perpetua" panose="02020502060401020303" pitchFamily="18" charset="0"/>
              </a:rPr>
              <a:t>Omgaan met verschillende principes:</a:t>
            </a:r>
          </a:p>
          <a:p>
            <a:pPr>
              <a:buFont typeface="Courier New" panose="02070309020205020404" pitchFamily="49" charset="0"/>
              <a:buChar char="o"/>
            </a:pPr>
            <a:r>
              <a:rPr lang="nl-NL" dirty="0" smtClean="0">
                <a:latin typeface="Perpetua" panose="02020502060401020303" pitchFamily="18" charset="0"/>
              </a:rPr>
              <a:t>Vwo: Sterker wordende nadruk op één principe </a:t>
            </a:r>
          </a:p>
          <a:p>
            <a:pPr marL="0" indent="0">
              <a:buNone/>
            </a:pPr>
            <a:r>
              <a:rPr lang="nl-NL" sz="2000" dirty="0">
                <a:latin typeface="Perpetua" panose="02020502060401020303" pitchFamily="18" charset="0"/>
              </a:rPr>
              <a:t>“Je kan dan niet zeggen dat in dit geval democratie niet opgaat. Democratie gaat altijd voor. Ook al is dit nog zo onterecht.”</a:t>
            </a:r>
          </a:p>
          <a:p>
            <a:pPr>
              <a:buFont typeface="Courier New" panose="02070309020205020404" pitchFamily="49" charset="0"/>
              <a:buChar char="o"/>
            </a:pPr>
            <a:r>
              <a:rPr lang="nl-NL" dirty="0" smtClean="0">
                <a:latin typeface="Perpetua" panose="02020502060401020303" pitchFamily="18" charset="0"/>
              </a:rPr>
              <a:t>Vmbo: blijvende nadruk op meerdere principes</a:t>
            </a:r>
          </a:p>
          <a:p>
            <a:pPr marL="0" indent="0">
              <a:buNone/>
            </a:pPr>
            <a:r>
              <a:rPr lang="nl-NL" sz="2000" dirty="0">
                <a:latin typeface="Perpetua" panose="02020502060401020303" pitchFamily="18" charset="0"/>
              </a:rPr>
              <a:t>“Je zou misschien wel een aantal redenen aan kunnen horen zeg maar. Maar om nou iedereen aan het woord te laten, in die tijd had je de les al kunnen doen zeg maar... Dan zou ik zeggen, het grootste aantal.”</a:t>
            </a:r>
          </a:p>
          <a:p>
            <a:pPr marL="0" indent="0">
              <a:buNone/>
            </a:pPr>
            <a:endParaRPr lang="nl-NL" sz="2400" i="1" dirty="0" smtClean="0">
              <a:latin typeface="Perpetua" panose="02020502060401020303" pitchFamily="18" charset="0"/>
            </a:endParaRPr>
          </a:p>
          <a:p>
            <a:pPr marL="0" indent="0">
              <a:buNone/>
            </a:pPr>
            <a:endParaRPr lang="nl-NL" sz="2400" dirty="0">
              <a:solidFill>
                <a:srgbClr val="FF0000"/>
              </a:solidFill>
              <a:latin typeface="Perpetua" panose="02020502060401020303" pitchFamily="18" charset="0"/>
            </a:endParaRPr>
          </a:p>
          <a:p>
            <a:endParaRPr lang="en-US"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a:noFill/>
        </p:spPr>
      </p:pic>
    </p:spTree>
    <p:extLst>
      <p:ext uri="{BB962C8B-B14F-4D97-AF65-F5344CB8AC3E}">
        <p14:creationId xmlns:p14="http://schemas.microsoft.com/office/powerpoint/2010/main" val="595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98883" cy="897995"/>
          </a:xfrm>
        </p:spPr>
        <p:txBody>
          <a:bodyPr>
            <a:normAutofit fontScale="90000"/>
          </a:bodyPr>
          <a:lstStyle/>
          <a:p>
            <a:r>
              <a:rPr lang="nl-NL" dirty="0" smtClean="0">
                <a:latin typeface="Perpetua" panose="02020502060401020303" pitchFamily="18" charset="0"/>
              </a:rPr>
              <a:t>2. Patronen in ontwikkeling denkbeelden</a:t>
            </a:r>
            <a:endParaRPr lang="en-US" dirty="0">
              <a:latin typeface="Perpetua" panose="02020502060401020303" pitchFamily="18" charset="0"/>
            </a:endParaRPr>
          </a:p>
        </p:txBody>
      </p:sp>
      <p:sp>
        <p:nvSpPr>
          <p:cNvPr id="3" name="Content Placeholder 2"/>
          <p:cNvSpPr>
            <a:spLocks noGrp="1"/>
          </p:cNvSpPr>
          <p:nvPr>
            <p:ph idx="1"/>
          </p:nvPr>
        </p:nvSpPr>
        <p:spPr>
          <a:xfrm>
            <a:off x="482474" y="2269549"/>
            <a:ext cx="7363884" cy="4351338"/>
          </a:xfrm>
        </p:spPr>
        <p:txBody>
          <a:bodyPr>
            <a:normAutofit/>
          </a:bodyPr>
          <a:lstStyle/>
          <a:p>
            <a:pPr marL="0" indent="0">
              <a:buNone/>
            </a:pPr>
            <a:r>
              <a:rPr lang="nl-NL" sz="2400" dirty="0" smtClean="0">
                <a:latin typeface="Perpetua" panose="02020502060401020303" pitchFamily="18" charset="0"/>
              </a:rPr>
              <a:t>Benadering van burgerschap: </a:t>
            </a:r>
          </a:p>
          <a:p>
            <a:pPr>
              <a:buFontTx/>
              <a:buChar char="-"/>
            </a:pPr>
            <a:r>
              <a:rPr lang="nl-NL" sz="2400" dirty="0" smtClean="0">
                <a:latin typeface="Perpetua" panose="02020502060401020303" pitchFamily="18" charset="0"/>
              </a:rPr>
              <a:t>vwo’ers niet ‘beter’ perspectief op burgerschap</a:t>
            </a:r>
          </a:p>
          <a:p>
            <a:pPr>
              <a:buFontTx/>
              <a:buChar char="-"/>
            </a:pPr>
            <a:r>
              <a:rPr lang="nl-NL" sz="2400" dirty="0" smtClean="0">
                <a:latin typeface="Perpetua" panose="02020502060401020303" pitchFamily="18" charset="0"/>
              </a:rPr>
              <a:t>Zijn vooral verschillende nadrukken op wat wenselijk is</a:t>
            </a:r>
          </a:p>
          <a:p>
            <a:pPr marL="0" indent="0">
              <a:buNone/>
            </a:pPr>
            <a:endParaRPr lang="nl-NL" sz="2400" dirty="0" smtClean="0">
              <a:latin typeface="Perpetua" panose="02020502060401020303" pitchFamily="18" charset="0"/>
            </a:endParaRPr>
          </a:p>
          <a:p>
            <a:pPr marL="0" indent="0">
              <a:buNone/>
            </a:pPr>
            <a:endParaRPr lang="nl-NL" sz="2400" dirty="0" smtClean="0">
              <a:latin typeface="Perpetua" panose="02020502060401020303" pitchFamily="18" charset="0"/>
            </a:endParaRPr>
          </a:p>
          <a:p>
            <a:pPr marL="0" indent="0">
              <a:buNone/>
            </a:pPr>
            <a:endParaRPr lang="nl-NL" sz="2400" dirty="0">
              <a:solidFill>
                <a:srgbClr val="FF0000"/>
              </a:solidFill>
              <a:latin typeface="Perpetua" panose="02020502060401020303" pitchFamily="18" charset="0"/>
            </a:endParaRPr>
          </a:p>
          <a:p>
            <a:endParaRPr lang="en-US"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a:noFill/>
        </p:spPr>
      </p:pic>
    </p:spTree>
    <p:extLst>
      <p:ext uri="{BB962C8B-B14F-4D97-AF65-F5344CB8AC3E}">
        <p14:creationId xmlns:p14="http://schemas.microsoft.com/office/powerpoint/2010/main" val="422757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24392"/>
            <a:ext cx="7886700" cy="794807"/>
          </a:xfrm>
        </p:spPr>
        <p:txBody>
          <a:bodyPr>
            <a:normAutofit fontScale="90000"/>
          </a:bodyPr>
          <a:lstStyle/>
          <a:p>
            <a:r>
              <a:rPr lang="nl-NL" dirty="0" smtClean="0">
                <a:latin typeface="Perpetua" panose="02020502060401020303" pitchFamily="18" charset="0"/>
              </a:rPr>
              <a:t>3. Ervaringen met democratie op school</a:t>
            </a:r>
            <a:endParaRPr lang="en-US" dirty="0">
              <a:latin typeface="Perpetua" panose="02020502060401020303" pitchFamily="18" charset="0"/>
            </a:endParaRPr>
          </a:p>
        </p:txBody>
      </p:sp>
      <p:sp>
        <p:nvSpPr>
          <p:cNvPr id="3" name="Content Placeholder 2"/>
          <p:cNvSpPr>
            <a:spLocks noGrp="1"/>
          </p:cNvSpPr>
          <p:nvPr>
            <p:ph idx="1"/>
          </p:nvPr>
        </p:nvSpPr>
        <p:spPr>
          <a:xfrm>
            <a:off x="496358" y="1499083"/>
            <a:ext cx="8151284" cy="4351338"/>
          </a:xfrm>
        </p:spPr>
        <p:txBody>
          <a:bodyPr>
            <a:normAutofit/>
          </a:bodyPr>
          <a:lstStyle/>
          <a:p>
            <a:pPr marL="0" indent="0">
              <a:buNone/>
            </a:pPr>
            <a:r>
              <a:rPr lang="nl-NL" sz="2000" dirty="0" smtClean="0">
                <a:latin typeface="Perpetua" panose="02020502060401020303" pitchFamily="18" charset="0"/>
              </a:rPr>
              <a:t>Ervaring met besluitvorming, discussie en praten over nieuws/politiek</a:t>
            </a:r>
          </a:p>
          <a:p>
            <a:pPr marL="0" indent="0">
              <a:buNone/>
            </a:pPr>
            <a:r>
              <a:rPr lang="nl-NL" sz="2000" dirty="0" smtClean="0">
                <a:latin typeface="Perpetua" panose="02020502060401020303" pitchFamily="18" charset="0"/>
              </a:rPr>
              <a:t>Vwo: (vooral in vierde klas) relatief ruime ervaringen</a:t>
            </a:r>
          </a:p>
          <a:p>
            <a:r>
              <a:rPr lang="nl-NL" sz="2000" dirty="0" smtClean="0">
                <a:latin typeface="Perpetua" panose="02020502060401020303" pitchFamily="18" charset="0"/>
              </a:rPr>
              <a:t>Regelmatig discussie</a:t>
            </a:r>
          </a:p>
          <a:p>
            <a:r>
              <a:rPr lang="nl-NL" sz="2000" dirty="0" smtClean="0">
                <a:latin typeface="Perpetua" panose="02020502060401020303" pitchFamily="18" charset="0"/>
              </a:rPr>
              <a:t>Veel gesprekken over maatschappelijke en politieke onderwerpen: bijv. verkiezingen</a:t>
            </a:r>
          </a:p>
          <a:p>
            <a:endParaRPr lang="nl-NL" sz="2000" dirty="0">
              <a:latin typeface="Perpetua" panose="02020502060401020303" pitchFamily="18" charset="0"/>
            </a:endParaRPr>
          </a:p>
          <a:p>
            <a:pPr marL="0" indent="0">
              <a:buNone/>
            </a:pPr>
            <a:r>
              <a:rPr lang="nl-NL" sz="2000" dirty="0" smtClean="0">
                <a:latin typeface="Perpetua" panose="02020502060401020303" pitchFamily="18" charset="0"/>
              </a:rPr>
              <a:t>Vmbo: beperkte ervaringen</a:t>
            </a:r>
          </a:p>
          <a:p>
            <a:r>
              <a:rPr lang="nl-NL" sz="2000" dirty="0" smtClean="0">
                <a:latin typeface="Perpetua" panose="02020502060401020303" pitchFamily="18" charset="0"/>
              </a:rPr>
              <a:t>Beperkte discussies</a:t>
            </a:r>
          </a:p>
          <a:p>
            <a:r>
              <a:rPr lang="nl-NL" sz="2000" dirty="0" smtClean="0">
                <a:latin typeface="Perpetua" panose="02020502060401020303" pitchFamily="18" charset="0"/>
              </a:rPr>
              <a:t>Weinig gesprek over samenleving en politiek: bijv. verkiezingen </a:t>
            </a:r>
          </a:p>
          <a:p>
            <a:pPr marL="0" indent="0">
              <a:buNone/>
            </a:pPr>
            <a:endParaRPr lang="nl-NL" dirty="0" smtClean="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91199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latin typeface="Perpetua" panose="02020502060401020303" pitchFamily="18" charset="0"/>
              </a:rPr>
              <a:t>Implicaties van onderzoek</a:t>
            </a:r>
            <a:endParaRPr lang="en-US" dirty="0">
              <a:latin typeface="Perpetua" panose="02020502060401020303" pitchFamily="18" charset="0"/>
            </a:endParaRPr>
          </a:p>
        </p:txBody>
      </p:sp>
      <p:sp>
        <p:nvSpPr>
          <p:cNvPr id="3" name="Content Placeholder 2"/>
          <p:cNvSpPr>
            <a:spLocks noGrp="1"/>
          </p:cNvSpPr>
          <p:nvPr>
            <p:ph idx="1"/>
          </p:nvPr>
        </p:nvSpPr>
        <p:spPr/>
        <p:txBody>
          <a:bodyPr/>
          <a:lstStyle/>
          <a:p>
            <a:endParaRPr lang="nl-NL" dirty="0" smtClean="0">
              <a:latin typeface="Perpetua" panose="02020502060401020303" pitchFamily="18" charset="0"/>
            </a:endParaRPr>
          </a:p>
          <a:p>
            <a:r>
              <a:rPr lang="nl-NL" dirty="0" smtClean="0">
                <a:latin typeface="Perpetua" panose="02020502060401020303" pitchFamily="18" charset="0"/>
              </a:rPr>
              <a:t>Jongeren hebben relevante denkbeelden over democratisch burgerschap: onderwijs meer daarbij aansluiten</a:t>
            </a:r>
          </a:p>
          <a:p>
            <a:r>
              <a:rPr lang="nl-NL" dirty="0" smtClean="0">
                <a:latin typeface="Perpetua" panose="02020502060401020303" pitchFamily="18" charset="0"/>
              </a:rPr>
              <a:t>Goed burgerschap is niet exclusief voor vwo’ers</a:t>
            </a:r>
          </a:p>
          <a:p>
            <a:r>
              <a:rPr lang="nl-NL" dirty="0" smtClean="0">
                <a:latin typeface="Perpetua" panose="02020502060401020303" pitchFamily="18" charset="0"/>
              </a:rPr>
              <a:t>In onderwijs systematisch aandacht voor democratie en burgerschap nodig</a:t>
            </a:r>
          </a:p>
          <a:p>
            <a:endParaRPr lang="nl-NL" dirty="0" smtClean="0">
              <a:latin typeface="Perpetua" panose="02020502060401020303" pitchFamily="18" charset="0"/>
            </a:endParaRPr>
          </a:p>
          <a:p>
            <a:pPr marL="0" indent="0">
              <a:buNone/>
            </a:pPr>
            <a:endParaRPr lang="nl-NL" dirty="0" smtClean="0">
              <a:latin typeface="Perpetua" panose="02020502060401020303" pitchFamily="18" charset="0"/>
            </a:endParaRPr>
          </a:p>
          <a:p>
            <a:endParaRPr lang="en-US"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134765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nl-NL" dirty="0" smtClean="0">
              <a:latin typeface="Perpetua" panose="02020502060401020303" pitchFamily="18" charset="0"/>
            </a:endParaRPr>
          </a:p>
          <a:p>
            <a:endParaRPr lang="en-US"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43" y="999067"/>
            <a:ext cx="9184643" cy="5740401"/>
          </a:xfrm>
          <a:prstGeom prst="rect">
            <a:avLst/>
          </a:prstGeom>
        </p:spPr>
      </p:pic>
    </p:spTree>
    <p:extLst>
      <p:ext uri="{BB962C8B-B14F-4D97-AF65-F5344CB8AC3E}">
        <p14:creationId xmlns:p14="http://schemas.microsoft.com/office/powerpoint/2010/main" val="24531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3753"/>
            <a:ext cx="7886700" cy="1008529"/>
          </a:xfrm>
        </p:spPr>
        <p:txBody>
          <a:bodyPr>
            <a:normAutofit/>
          </a:bodyPr>
          <a:lstStyle/>
          <a:p>
            <a:pPr algn="ctr"/>
            <a:r>
              <a:rPr lang="nl-NL" dirty="0" smtClean="0">
                <a:latin typeface="Perpetua" panose="02020502060401020303" pitchFamily="18" charset="0"/>
              </a:rPr>
              <a:t>Achtergrond van de studie</a:t>
            </a:r>
            <a:endParaRPr lang="en-US" dirty="0">
              <a:latin typeface="Perpetua" panose="02020502060401020303" pitchFamily="18" charset="0"/>
            </a:endParaRPr>
          </a:p>
        </p:txBody>
      </p:sp>
      <p:sp>
        <p:nvSpPr>
          <p:cNvPr id="3" name="Content Placeholder 2"/>
          <p:cNvSpPr>
            <a:spLocks noGrp="1"/>
          </p:cNvSpPr>
          <p:nvPr>
            <p:ph idx="1"/>
          </p:nvPr>
        </p:nvSpPr>
        <p:spPr>
          <a:xfrm>
            <a:off x="628650" y="1801376"/>
            <a:ext cx="8244417" cy="4351338"/>
          </a:xfrm>
        </p:spPr>
        <p:txBody>
          <a:bodyPr>
            <a:normAutofit fontScale="92500" lnSpcReduction="10000"/>
          </a:bodyPr>
          <a:lstStyle/>
          <a:p>
            <a:r>
              <a:rPr lang="nl-NL" sz="2400" dirty="0" smtClean="0">
                <a:latin typeface="Perpetua" panose="02020502060401020303" pitchFamily="18" charset="0"/>
              </a:rPr>
              <a:t>Twijfel over democratisch burgerschap van jongeren:</a:t>
            </a:r>
          </a:p>
          <a:p>
            <a:pPr lvl="1"/>
            <a:r>
              <a:rPr lang="nl-NL" dirty="0" smtClean="0">
                <a:latin typeface="Perpetua" panose="02020502060401020303" pitchFamily="18" charset="0"/>
              </a:rPr>
              <a:t>“Op zichzelf gericht”</a:t>
            </a:r>
          </a:p>
          <a:p>
            <a:pPr lvl="1"/>
            <a:r>
              <a:rPr lang="nl-NL" dirty="0" smtClean="0">
                <a:latin typeface="Perpetua" panose="02020502060401020303" pitchFamily="18" charset="0"/>
              </a:rPr>
              <a:t>“Niet politiek geïnteresseerd”</a:t>
            </a:r>
          </a:p>
          <a:p>
            <a:pPr lvl="1"/>
            <a:r>
              <a:rPr lang="nl-NL" dirty="0" smtClean="0">
                <a:latin typeface="Perpetua" panose="02020502060401020303" pitchFamily="18" charset="0"/>
              </a:rPr>
              <a:t>“Niet geïnteresseerd in publiek belang”</a:t>
            </a:r>
          </a:p>
          <a:p>
            <a:r>
              <a:rPr lang="nl-NL" sz="2400" dirty="0" smtClean="0">
                <a:latin typeface="Perpetua" panose="02020502060401020303" pitchFamily="18" charset="0"/>
              </a:rPr>
              <a:t>Grote verschillen tussen jongeren (en volwassenen) voor opleidingsniveau</a:t>
            </a:r>
          </a:p>
          <a:p>
            <a:pPr lvl="1"/>
            <a:r>
              <a:rPr lang="nl-NL" dirty="0" smtClean="0">
                <a:latin typeface="Perpetua" panose="02020502060401020303" pitchFamily="18" charset="0"/>
              </a:rPr>
              <a:t>Hoger opgeleiden hebben positievere houdingen </a:t>
            </a:r>
            <a:r>
              <a:rPr lang="nl-NL" dirty="0" err="1" smtClean="0">
                <a:latin typeface="Perpetua" panose="02020502060401020303" pitchFamily="18" charset="0"/>
              </a:rPr>
              <a:t>tov</a:t>
            </a:r>
            <a:r>
              <a:rPr lang="nl-NL" dirty="0" smtClean="0">
                <a:latin typeface="Perpetua" panose="02020502060401020303" pitchFamily="18" charset="0"/>
              </a:rPr>
              <a:t> democratie en burgerschap</a:t>
            </a:r>
          </a:p>
          <a:p>
            <a:pPr marL="0" indent="0">
              <a:buNone/>
            </a:pPr>
            <a:endParaRPr lang="nl-NL" sz="2400" dirty="0" smtClean="0">
              <a:latin typeface="Perpetua" panose="02020502060401020303" pitchFamily="18" charset="0"/>
            </a:endParaRPr>
          </a:p>
          <a:p>
            <a:pPr marL="0" indent="0">
              <a:buNone/>
            </a:pPr>
            <a:r>
              <a:rPr lang="nl-NL" sz="2400" dirty="0" smtClean="0">
                <a:latin typeface="Perpetua" panose="02020502060401020303" pitchFamily="18" charset="0"/>
              </a:rPr>
              <a:t>Maar: </a:t>
            </a:r>
          </a:p>
          <a:p>
            <a:r>
              <a:rPr lang="nl-NL" sz="2400" dirty="0" smtClean="0">
                <a:latin typeface="Perpetua" panose="02020502060401020303" pitchFamily="18" charset="0"/>
              </a:rPr>
              <a:t>Weinig diepgaand inzicht in democratiebegrip </a:t>
            </a:r>
          </a:p>
          <a:p>
            <a:pPr marL="0" indent="0">
              <a:buNone/>
            </a:pPr>
            <a:r>
              <a:rPr lang="nl-NL" sz="2400" dirty="0" smtClean="0">
                <a:latin typeface="Perpetua" panose="02020502060401020303" pitchFamily="18" charset="0"/>
              </a:rPr>
              <a:t>van jongeren</a:t>
            </a:r>
          </a:p>
          <a:p>
            <a:r>
              <a:rPr lang="nl-NL" sz="2400" dirty="0" smtClean="0">
                <a:latin typeface="Perpetua" panose="02020502060401020303" pitchFamily="18" charset="0"/>
              </a:rPr>
              <a:t>Weinig zicht op ontwikkelingspatronen</a:t>
            </a:r>
          </a:p>
          <a:p>
            <a:endParaRPr lang="nl-NL" sz="2000" dirty="0" smtClean="0">
              <a:latin typeface="Perpetua" panose="02020502060401020303" pitchFamily="18" charset="0"/>
            </a:endParaRPr>
          </a:p>
          <a:p>
            <a:endParaRPr lang="nl-NL" sz="2400" dirty="0" smtClean="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407255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660"/>
            <a:ext cx="7886700" cy="1325563"/>
          </a:xfrm>
        </p:spPr>
        <p:txBody>
          <a:bodyPr/>
          <a:lstStyle/>
          <a:p>
            <a:pPr algn="ctr"/>
            <a:r>
              <a:rPr lang="nl-NL" dirty="0" smtClean="0">
                <a:latin typeface="Perpetua" panose="02020502060401020303" pitchFamily="18" charset="0"/>
              </a:rPr>
              <a:t>Vraagstelling en opzet van de studie</a:t>
            </a:r>
            <a:endParaRPr lang="en-US" dirty="0">
              <a:latin typeface="Perpetua" panose="02020502060401020303" pitchFamily="18" charset="0"/>
            </a:endParaRPr>
          </a:p>
        </p:txBody>
      </p:sp>
      <p:sp>
        <p:nvSpPr>
          <p:cNvPr id="3" name="Content Placeholder 2"/>
          <p:cNvSpPr>
            <a:spLocks noGrp="1"/>
          </p:cNvSpPr>
          <p:nvPr>
            <p:ph idx="1"/>
          </p:nvPr>
        </p:nvSpPr>
        <p:spPr>
          <a:xfrm>
            <a:off x="628650" y="1428223"/>
            <a:ext cx="7886700" cy="4576763"/>
          </a:xfrm>
        </p:spPr>
        <p:txBody>
          <a:bodyPr>
            <a:normAutofit/>
          </a:bodyPr>
          <a:lstStyle/>
          <a:p>
            <a:pPr marL="0" indent="0">
              <a:buNone/>
            </a:pPr>
            <a:r>
              <a:rPr lang="nl-NL" sz="2400" i="1" dirty="0" smtClean="0">
                <a:latin typeface="Perpetua" panose="02020502060401020303" pitchFamily="18" charset="0"/>
              </a:rPr>
              <a:t>Wat </a:t>
            </a:r>
            <a:r>
              <a:rPr lang="nl-NL" sz="2400" i="1" dirty="0">
                <a:latin typeface="Perpetua" panose="02020502060401020303" pitchFamily="18" charset="0"/>
              </a:rPr>
              <a:t>zijn de denkbeelden </a:t>
            </a:r>
            <a:r>
              <a:rPr lang="nl-NL" sz="2400" i="1" dirty="0" smtClean="0">
                <a:latin typeface="Perpetua" panose="02020502060401020303" pitchFamily="18" charset="0"/>
              </a:rPr>
              <a:t>en ervaringen </a:t>
            </a:r>
            <a:r>
              <a:rPr lang="nl-NL" sz="2400" i="1" dirty="0">
                <a:latin typeface="Perpetua" panose="02020502060401020303" pitchFamily="18" charset="0"/>
              </a:rPr>
              <a:t>van jongeren met betrekking tot </a:t>
            </a:r>
            <a:r>
              <a:rPr lang="nl-NL" sz="2400" i="1" dirty="0" smtClean="0">
                <a:latin typeface="Perpetua" panose="02020502060401020303" pitchFamily="18" charset="0"/>
              </a:rPr>
              <a:t>democratie </a:t>
            </a:r>
            <a:r>
              <a:rPr lang="nl-NL" sz="2400" i="1" dirty="0">
                <a:latin typeface="Perpetua" panose="02020502060401020303" pitchFamily="18" charset="0"/>
              </a:rPr>
              <a:t>en hoe ontwikkelen deze zich in de tijd</a:t>
            </a:r>
            <a:r>
              <a:rPr lang="nl-NL" sz="2400" i="1" dirty="0" smtClean="0">
                <a:latin typeface="Perpetua" panose="02020502060401020303" pitchFamily="18" charset="0"/>
              </a:rPr>
              <a:t>?</a:t>
            </a:r>
          </a:p>
          <a:p>
            <a:pPr marL="0" indent="0">
              <a:buNone/>
            </a:pPr>
            <a:endParaRPr lang="nl-NL" sz="1100" i="1" dirty="0">
              <a:latin typeface="Perpetua" panose="02020502060401020303" pitchFamily="18" charset="0"/>
            </a:endParaRPr>
          </a:p>
          <a:p>
            <a:pPr marL="0" indent="0">
              <a:buNone/>
            </a:pPr>
            <a:r>
              <a:rPr lang="nl-NL" sz="2400" dirty="0" smtClean="0">
                <a:latin typeface="Perpetua" panose="02020502060401020303" pitchFamily="18" charset="0"/>
              </a:rPr>
              <a:t>Longitudinale, kwalitatieve studie</a:t>
            </a:r>
          </a:p>
          <a:p>
            <a:pPr>
              <a:buFontTx/>
              <a:buChar char="-"/>
            </a:pPr>
            <a:r>
              <a:rPr lang="nl-NL" sz="2400" dirty="0" smtClean="0">
                <a:latin typeface="Perpetua" panose="02020502060401020303" pitchFamily="18" charset="0"/>
              </a:rPr>
              <a:t>40 jongeren 2 maal geïnterviewd: 2</a:t>
            </a:r>
            <a:r>
              <a:rPr lang="nl-NL" sz="2400" baseline="30000" dirty="0" smtClean="0">
                <a:latin typeface="Perpetua" panose="02020502060401020303" pitchFamily="18" charset="0"/>
              </a:rPr>
              <a:t>e</a:t>
            </a:r>
            <a:r>
              <a:rPr lang="nl-NL" sz="2400" dirty="0" smtClean="0">
                <a:latin typeface="Perpetua" panose="02020502060401020303" pitchFamily="18" charset="0"/>
              </a:rPr>
              <a:t> klas en 4</a:t>
            </a:r>
            <a:r>
              <a:rPr lang="nl-NL" sz="2400" baseline="30000" dirty="0" smtClean="0">
                <a:latin typeface="Perpetua" panose="02020502060401020303" pitchFamily="18" charset="0"/>
              </a:rPr>
              <a:t>e</a:t>
            </a:r>
            <a:r>
              <a:rPr lang="nl-NL" sz="2400" dirty="0" smtClean="0">
                <a:latin typeface="Perpetua" panose="02020502060401020303" pitchFamily="18" charset="0"/>
              </a:rPr>
              <a:t> klas</a:t>
            </a:r>
          </a:p>
          <a:p>
            <a:pPr>
              <a:buFontTx/>
              <a:buChar char="-"/>
            </a:pPr>
            <a:r>
              <a:rPr lang="nl-NL" sz="2400" dirty="0" smtClean="0">
                <a:latin typeface="Perpetua" panose="02020502060401020303" pitchFamily="18" charset="0"/>
              </a:rPr>
              <a:t>Vwo &amp; vmbo b/k | geografische spreiding</a:t>
            </a:r>
            <a:endParaRPr lang="nl-NL" sz="100" dirty="0" smtClean="0">
              <a:latin typeface="Perpetua" panose="02020502060401020303" pitchFamily="18" charset="0"/>
            </a:endParaRPr>
          </a:p>
          <a:p>
            <a:pPr marL="0" indent="0">
              <a:buNone/>
            </a:pPr>
            <a:r>
              <a:rPr lang="nl-NL" sz="2400" dirty="0" smtClean="0">
                <a:latin typeface="Perpetua" panose="02020502060401020303" pitchFamily="18" charset="0"/>
              </a:rPr>
              <a:t>Benadering van democratisch burgerschap:</a:t>
            </a:r>
          </a:p>
          <a:p>
            <a:pPr>
              <a:buFontTx/>
              <a:buChar char="-"/>
            </a:pPr>
            <a:r>
              <a:rPr lang="nl-NL" sz="2400" dirty="0" smtClean="0">
                <a:latin typeface="Perpetua" panose="02020502060401020303" pitchFamily="18" charset="0"/>
              </a:rPr>
              <a:t>Belevingswereld centraal (politiek is erg abstract) </a:t>
            </a:r>
          </a:p>
          <a:p>
            <a:pPr>
              <a:buFontTx/>
              <a:buChar char="-"/>
            </a:pPr>
            <a:r>
              <a:rPr lang="nl-NL" sz="2400" dirty="0" smtClean="0">
                <a:latin typeface="Perpetua" panose="02020502060401020303" pitchFamily="18" charset="0"/>
              </a:rPr>
              <a:t>Besluitvorming, betrokkenheid en </a:t>
            </a:r>
          </a:p>
          <a:p>
            <a:pPr marL="0" indent="0">
              <a:buNone/>
            </a:pPr>
            <a:r>
              <a:rPr lang="nl-NL" sz="2400" dirty="0" smtClean="0">
                <a:latin typeface="Perpetua" panose="02020502060401020303" pitchFamily="18" charset="0"/>
              </a:rPr>
              <a:t>vrijheid van meningsuiting</a:t>
            </a:r>
            <a:endParaRPr lang="en-US" sz="2400"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374612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660"/>
            <a:ext cx="7886700" cy="1325563"/>
          </a:xfrm>
        </p:spPr>
        <p:txBody>
          <a:bodyPr/>
          <a:lstStyle/>
          <a:p>
            <a:pPr algn="ctr"/>
            <a:r>
              <a:rPr lang="nl-NL" dirty="0" smtClean="0">
                <a:latin typeface="Perpetua" panose="02020502060401020303" pitchFamily="18" charset="0"/>
              </a:rPr>
              <a:t>Opzet interviews</a:t>
            </a:r>
            <a:endParaRPr lang="en-US" dirty="0">
              <a:latin typeface="Perpetua" panose="02020502060401020303" pitchFamily="18" charset="0"/>
            </a:endParaRPr>
          </a:p>
        </p:txBody>
      </p:sp>
      <p:sp>
        <p:nvSpPr>
          <p:cNvPr id="3" name="Content Placeholder 2"/>
          <p:cNvSpPr>
            <a:spLocks noGrp="1"/>
          </p:cNvSpPr>
          <p:nvPr>
            <p:ph idx="1"/>
          </p:nvPr>
        </p:nvSpPr>
        <p:spPr>
          <a:xfrm>
            <a:off x="628650" y="1843090"/>
            <a:ext cx="7886700" cy="4576763"/>
          </a:xfrm>
        </p:spPr>
        <p:txBody>
          <a:bodyPr>
            <a:normAutofit/>
          </a:bodyPr>
          <a:lstStyle/>
          <a:p>
            <a:pPr marL="0" indent="0">
              <a:buFont typeface="Wingdings 2" pitchFamily="18" charset="2"/>
              <a:buNone/>
            </a:pPr>
            <a:r>
              <a:rPr lang="nl-NL" sz="2400" dirty="0" smtClean="0">
                <a:latin typeface="Perpetua" panose="02020502060401020303" pitchFamily="18" charset="0"/>
              </a:rPr>
              <a:t>1. </a:t>
            </a:r>
            <a:r>
              <a:rPr lang="nl-NL" sz="2400" dirty="0">
                <a:latin typeface="Perpetua" panose="02020502060401020303" pitchFamily="18" charset="0"/>
              </a:rPr>
              <a:t>Twee casussen:</a:t>
            </a:r>
          </a:p>
          <a:p>
            <a:pPr marL="0" indent="0">
              <a:buNone/>
            </a:pPr>
            <a:r>
              <a:rPr lang="nl-NL" sz="2400" i="1" dirty="0">
                <a:latin typeface="Perpetua" panose="02020502060401020303" pitchFamily="18" charset="0"/>
              </a:rPr>
              <a:t>a</a:t>
            </a:r>
            <a:r>
              <a:rPr lang="nl-NL" sz="2400" i="1" dirty="0" smtClean="0">
                <a:latin typeface="Perpetua" panose="02020502060401020303" pitchFamily="18" charset="0"/>
              </a:rPr>
              <a:t>. Verplaatsen </a:t>
            </a:r>
            <a:r>
              <a:rPr lang="nl-NL" sz="2400" i="1" dirty="0">
                <a:latin typeface="Perpetua" panose="02020502060401020303" pitchFamily="18" charset="0"/>
              </a:rPr>
              <a:t>van een </a:t>
            </a:r>
            <a:r>
              <a:rPr lang="nl-NL" sz="2400" i="1" dirty="0" smtClean="0">
                <a:latin typeface="Perpetua" panose="02020502060401020303" pitchFamily="18" charset="0"/>
              </a:rPr>
              <a:t>les</a:t>
            </a:r>
          </a:p>
          <a:p>
            <a:pPr marL="0" indent="0">
              <a:buNone/>
            </a:pPr>
            <a:r>
              <a:rPr lang="nl-NL" sz="2400" i="1" dirty="0">
                <a:latin typeface="Perpetua" panose="02020502060401020303" pitchFamily="18" charset="0"/>
              </a:rPr>
              <a:t>b</a:t>
            </a:r>
            <a:r>
              <a:rPr lang="nl-NL" sz="2400" i="1" dirty="0" smtClean="0">
                <a:latin typeface="Perpetua" panose="02020502060401020303" pitchFamily="18" charset="0"/>
              </a:rPr>
              <a:t>. </a:t>
            </a:r>
            <a:r>
              <a:rPr lang="nl-NL" sz="2400" i="1" dirty="0">
                <a:latin typeface="Perpetua" panose="02020502060401020303" pitchFamily="18" charset="0"/>
              </a:rPr>
              <a:t>‘Verwerpelijke groepen</a:t>
            </a:r>
            <a:r>
              <a:rPr lang="nl-NL" sz="2400" i="1" dirty="0" smtClean="0">
                <a:latin typeface="Perpetua" panose="02020502060401020303" pitchFamily="18" charset="0"/>
              </a:rPr>
              <a:t>’</a:t>
            </a:r>
          </a:p>
          <a:p>
            <a:pPr marL="0" indent="0">
              <a:buNone/>
            </a:pPr>
            <a:r>
              <a:rPr lang="nl-NL" sz="2400" dirty="0">
                <a:latin typeface="Perpetua" panose="02020502060401020303" pitchFamily="18" charset="0"/>
              </a:rPr>
              <a:t>2</a:t>
            </a:r>
            <a:r>
              <a:rPr lang="nl-NL" sz="2400" dirty="0" smtClean="0">
                <a:latin typeface="Perpetua" panose="02020502060401020303" pitchFamily="18" charset="0"/>
              </a:rPr>
              <a:t>. Ervaringen met besluiten en discussie</a:t>
            </a:r>
            <a:endParaRPr lang="nl-NL" sz="2400" dirty="0">
              <a:latin typeface="Perpetua" panose="02020502060401020303" pitchFamily="18" charset="0"/>
            </a:endParaRPr>
          </a:p>
          <a:p>
            <a:pPr marL="0" indent="0">
              <a:buFont typeface="Wingdings 2" pitchFamily="18" charset="2"/>
              <a:buNone/>
            </a:pPr>
            <a:r>
              <a:rPr lang="nl-NL" sz="2400" dirty="0">
                <a:latin typeface="Perpetua" panose="02020502060401020303" pitchFamily="18" charset="0"/>
              </a:rPr>
              <a:t>3</a:t>
            </a:r>
            <a:r>
              <a:rPr lang="nl-NL" sz="2400" dirty="0" smtClean="0">
                <a:latin typeface="Perpetua" panose="02020502060401020303" pitchFamily="18" charset="0"/>
              </a:rPr>
              <a:t>. </a:t>
            </a:r>
            <a:r>
              <a:rPr lang="nl-NL" sz="2400" dirty="0">
                <a:latin typeface="Perpetua" panose="02020502060401020303" pitchFamily="18" charset="0"/>
              </a:rPr>
              <a:t>Omschrijving </a:t>
            </a:r>
            <a:r>
              <a:rPr lang="nl-NL" sz="2400" dirty="0" smtClean="0">
                <a:latin typeface="Perpetua" panose="02020502060401020303" pitchFamily="18" charset="0"/>
              </a:rPr>
              <a:t>democratie</a:t>
            </a:r>
            <a:endParaRPr lang="nl-NL" sz="2400" dirty="0">
              <a:latin typeface="Perpetua" panose="02020502060401020303" pitchFamily="18" charset="0"/>
            </a:endParaRPr>
          </a:p>
          <a:p>
            <a:pPr marL="0" indent="0">
              <a:buFont typeface="Wingdings 2" pitchFamily="18" charset="2"/>
              <a:buNone/>
            </a:pPr>
            <a:r>
              <a:rPr lang="nl-NL" sz="2400" dirty="0">
                <a:latin typeface="Perpetua" panose="02020502060401020303" pitchFamily="18" charset="0"/>
              </a:rPr>
              <a:t>4</a:t>
            </a:r>
            <a:r>
              <a:rPr lang="nl-NL" sz="2400" dirty="0" smtClean="0">
                <a:latin typeface="Perpetua" panose="02020502060401020303" pitchFamily="18" charset="0"/>
              </a:rPr>
              <a:t>. </a:t>
            </a:r>
            <a:r>
              <a:rPr lang="nl-NL" sz="2400" dirty="0">
                <a:latin typeface="Perpetua" panose="02020502060401020303" pitchFamily="18" charset="0"/>
              </a:rPr>
              <a:t>Hardop denkend stellingen </a:t>
            </a:r>
            <a:r>
              <a:rPr lang="nl-NL" sz="2400" dirty="0" smtClean="0">
                <a:latin typeface="Perpetua" panose="02020502060401020303" pitchFamily="18" charset="0"/>
              </a:rPr>
              <a:t>beoordelen</a:t>
            </a:r>
          </a:p>
          <a:p>
            <a:pPr marL="0" indent="0">
              <a:buFont typeface="Wingdings 2" pitchFamily="18" charset="2"/>
              <a:buNone/>
            </a:pPr>
            <a:r>
              <a:rPr lang="nl-NL" sz="2400" dirty="0">
                <a:latin typeface="Perpetua" panose="02020502060401020303" pitchFamily="18" charset="0"/>
              </a:rPr>
              <a:t>5</a:t>
            </a:r>
            <a:r>
              <a:rPr lang="nl-NL" sz="2400" dirty="0" smtClean="0">
                <a:latin typeface="Perpetua" panose="02020502060401020303" pitchFamily="18" charset="0"/>
              </a:rPr>
              <a:t>. Politiek in de klas</a:t>
            </a:r>
            <a:endParaRPr lang="nl-NL" sz="2400"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113109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latin typeface="Perpetua" panose="02020502060401020303" pitchFamily="18" charset="0"/>
              </a:rPr>
              <a:t>Resultaten</a:t>
            </a:r>
            <a:endParaRPr lang="en-US" dirty="0">
              <a:latin typeface="Perpetua" panose="02020502060401020303" pitchFamily="18" charset="0"/>
            </a:endParaRPr>
          </a:p>
        </p:txBody>
      </p:sp>
      <p:sp>
        <p:nvSpPr>
          <p:cNvPr id="3" name="Content Placeholder 2"/>
          <p:cNvSpPr>
            <a:spLocks noGrp="1"/>
          </p:cNvSpPr>
          <p:nvPr>
            <p:ph idx="1"/>
          </p:nvPr>
        </p:nvSpPr>
        <p:spPr/>
        <p:txBody>
          <a:bodyPr/>
          <a:lstStyle/>
          <a:p>
            <a:pPr marL="0" indent="0">
              <a:buNone/>
            </a:pPr>
            <a:endParaRPr lang="nl-NL" dirty="0" smtClean="0">
              <a:latin typeface="Perpetua" panose="02020502060401020303" pitchFamily="18" charset="0"/>
            </a:endParaRPr>
          </a:p>
          <a:p>
            <a:pPr marL="514350" indent="-514350">
              <a:buFont typeface="+mj-lt"/>
              <a:buAutoNum type="arabicPeriod"/>
            </a:pPr>
            <a:r>
              <a:rPr lang="nl-NL" dirty="0" smtClean="0">
                <a:latin typeface="Perpetua" panose="02020502060401020303" pitchFamily="18" charset="0"/>
              </a:rPr>
              <a:t>Denkbeelden over democratische besluitvorming</a:t>
            </a:r>
          </a:p>
          <a:p>
            <a:pPr marL="514350" indent="-514350">
              <a:buFont typeface="+mj-lt"/>
              <a:buAutoNum type="arabicPeriod"/>
            </a:pPr>
            <a:r>
              <a:rPr lang="nl-NL" dirty="0" smtClean="0">
                <a:latin typeface="Perpetua" panose="02020502060401020303" pitchFamily="18" charset="0"/>
              </a:rPr>
              <a:t>Patronen in ontwikkeling van denkbeelden </a:t>
            </a:r>
          </a:p>
          <a:p>
            <a:pPr marL="514350" indent="-514350">
              <a:buFont typeface="+mj-lt"/>
              <a:buAutoNum type="arabicPeriod"/>
            </a:pPr>
            <a:r>
              <a:rPr lang="nl-NL" dirty="0" smtClean="0">
                <a:latin typeface="Perpetua" panose="02020502060401020303" pitchFamily="18" charset="0"/>
              </a:rPr>
              <a:t>Ervaringen van jongeren met democratie op school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1090407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nl-NL" dirty="0" smtClean="0">
                <a:latin typeface="Perpetua" panose="02020502060401020303" pitchFamily="18" charset="0"/>
              </a:rPr>
              <a:t>1. Denkbeelden over democratie</a:t>
            </a:r>
            <a:endParaRPr lang="en-US" dirty="0">
              <a:latin typeface="Perpetua" panose="02020502060401020303" pitchFamily="18" charset="0"/>
            </a:endParaRPr>
          </a:p>
        </p:txBody>
      </p:sp>
      <p:sp>
        <p:nvSpPr>
          <p:cNvPr id="3" name="Content Placeholder 2"/>
          <p:cNvSpPr>
            <a:spLocks noGrp="1"/>
          </p:cNvSpPr>
          <p:nvPr>
            <p:ph idx="1"/>
          </p:nvPr>
        </p:nvSpPr>
        <p:spPr>
          <a:xfrm>
            <a:off x="364067" y="1722390"/>
            <a:ext cx="8151283" cy="4686830"/>
          </a:xfrm>
        </p:spPr>
        <p:txBody>
          <a:bodyPr>
            <a:normAutofit/>
          </a:bodyPr>
          <a:lstStyle/>
          <a:p>
            <a:pPr marL="0" indent="0">
              <a:buFont typeface="Wingdings 2" pitchFamily="18" charset="2"/>
              <a:buNone/>
            </a:pPr>
            <a:r>
              <a:rPr lang="nl-NL" sz="2000" dirty="0" smtClean="0">
                <a:latin typeface="Perpetua" panose="02020502060401020303" pitchFamily="18" charset="0"/>
              </a:rPr>
              <a:t>Betekenis democratie?</a:t>
            </a:r>
          </a:p>
          <a:p>
            <a:pPr marL="0" indent="0">
              <a:buFont typeface="Wingdings 2" pitchFamily="18" charset="2"/>
              <a:buNone/>
            </a:pPr>
            <a:r>
              <a:rPr lang="nl-NL" sz="2000" dirty="0" smtClean="0">
                <a:latin typeface="Perpetua" panose="02020502060401020303" pitchFamily="18" charset="0"/>
              </a:rPr>
              <a:t>Vinden </a:t>
            </a:r>
            <a:r>
              <a:rPr lang="nl-NL" sz="2000" dirty="0">
                <a:latin typeface="Perpetua" panose="02020502060401020303" pitchFamily="18" charset="0"/>
              </a:rPr>
              <a:t>veel jongeren moeilijk om te </a:t>
            </a:r>
            <a:r>
              <a:rPr lang="nl-NL" sz="2000" dirty="0" smtClean="0">
                <a:latin typeface="Perpetua" panose="02020502060401020303" pitchFamily="18" charset="0"/>
              </a:rPr>
              <a:t>geven, </a:t>
            </a:r>
            <a:r>
              <a:rPr lang="nl-NL" sz="2000" dirty="0">
                <a:latin typeface="Perpetua" panose="02020502060401020303" pitchFamily="18" charset="0"/>
              </a:rPr>
              <a:t>vooral </a:t>
            </a:r>
            <a:r>
              <a:rPr lang="nl-NL" sz="2000" dirty="0" err="1">
                <a:latin typeface="Perpetua" panose="02020502060401020303" pitchFamily="18" charset="0"/>
              </a:rPr>
              <a:t>vmbo’ers</a:t>
            </a:r>
            <a:endParaRPr lang="nl-NL" sz="2000" dirty="0">
              <a:latin typeface="Perpetua" panose="02020502060401020303" pitchFamily="18" charset="0"/>
            </a:endParaRPr>
          </a:p>
          <a:p>
            <a:r>
              <a:rPr lang="nl-NL" sz="2000" i="1" dirty="0">
                <a:latin typeface="Perpetua" panose="02020502060401020303" pitchFamily="18" charset="0"/>
              </a:rPr>
              <a:t>“Daar heb ik geen idee van.”</a:t>
            </a:r>
          </a:p>
          <a:p>
            <a:r>
              <a:rPr lang="nl-NL" sz="2000" i="1" dirty="0">
                <a:latin typeface="Perpetua" panose="02020502060401020303" pitchFamily="18" charset="0"/>
              </a:rPr>
              <a:t>“Dat niet iedereen gelijk is. […] ik vind het boos klinken op de een of andere manier. Net als discriminatie</a:t>
            </a:r>
            <a:r>
              <a:rPr lang="nl-NL" sz="2000" i="1" dirty="0" smtClean="0">
                <a:latin typeface="Perpetua" panose="02020502060401020303" pitchFamily="18" charset="0"/>
              </a:rPr>
              <a:t>.”</a:t>
            </a:r>
            <a:endParaRPr lang="nl-NL" sz="2000" i="1" dirty="0">
              <a:latin typeface="Perpetua" panose="02020502060401020303" pitchFamily="18" charset="0"/>
            </a:endParaRPr>
          </a:p>
          <a:p>
            <a:pPr marL="0" indent="0">
              <a:buNone/>
            </a:pPr>
            <a:r>
              <a:rPr lang="nl-NL" sz="2000" dirty="0" smtClean="0">
                <a:latin typeface="Perpetua" panose="02020502060401020303" pitchFamily="18" charset="0"/>
              </a:rPr>
              <a:t>Anderen zeer </a:t>
            </a:r>
            <a:r>
              <a:rPr lang="nl-NL" sz="2000" dirty="0">
                <a:latin typeface="Perpetua" panose="02020502060401020303" pitchFamily="18" charset="0"/>
              </a:rPr>
              <a:t>uiteenlopende denkbeelden: vrijheid, meerderheidsbesluiten of houden van verkiezingen</a:t>
            </a:r>
          </a:p>
          <a:p>
            <a:r>
              <a:rPr lang="nl-NL" sz="2000" i="1" dirty="0">
                <a:latin typeface="Perpetua" panose="02020502060401020303" pitchFamily="18" charset="0"/>
              </a:rPr>
              <a:t>“Het proces waarbij mensen gewoon eerlijk kunnen stemmen en dat in de meeste, alle gevallen, de meerderheid wint.”</a:t>
            </a:r>
            <a:endParaRPr lang="nl-NL" sz="2000" dirty="0">
              <a:latin typeface="Perpetua" panose="02020502060401020303" pitchFamily="18" charset="0"/>
            </a:endParaRPr>
          </a:p>
          <a:p>
            <a:pPr marL="0" indent="0">
              <a:buNone/>
            </a:pPr>
            <a:r>
              <a:rPr lang="nl-NL" sz="2000" dirty="0">
                <a:latin typeface="Perpetua" panose="02020502060401020303" pitchFamily="18" charset="0"/>
              </a:rPr>
              <a:t>Maar ook deze omschrijvingen zijn veelal niet gelaagd: </a:t>
            </a:r>
            <a:endParaRPr lang="nl-NL" sz="2000" dirty="0" smtClean="0">
              <a:latin typeface="Perpetua" panose="02020502060401020303" pitchFamily="18" charset="0"/>
            </a:endParaRPr>
          </a:p>
          <a:p>
            <a:pPr marL="0" indent="0">
              <a:buNone/>
            </a:pPr>
            <a:r>
              <a:rPr lang="nl-NL" sz="2000" dirty="0" smtClean="0">
                <a:latin typeface="Perpetua" panose="02020502060401020303" pitchFamily="18" charset="0"/>
              </a:rPr>
              <a:t>Noemen meestal </a:t>
            </a:r>
            <a:r>
              <a:rPr lang="nl-NL" sz="2000" dirty="0">
                <a:latin typeface="Perpetua" panose="02020502060401020303" pitchFamily="18" charset="0"/>
              </a:rPr>
              <a:t>één </a:t>
            </a:r>
            <a:r>
              <a:rPr lang="nl-NL" sz="2000" dirty="0" smtClean="0">
                <a:latin typeface="Perpetua" panose="02020502060401020303" pitchFamily="18" charset="0"/>
              </a:rPr>
              <a:t>aspect</a:t>
            </a:r>
            <a:endParaRPr lang="nl-NL" sz="2000" dirty="0">
              <a:solidFill>
                <a:srgbClr val="FF0000"/>
              </a:solidFill>
              <a:latin typeface="Perpetua" panose="02020502060401020303" pitchFamily="18" charset="0"/>
            </a:endParaRPr>
          </a:p>
          <a:p>
            <a:pPr marL="0" indent="0">
              <a:buNone/>
            </a:pPr>
            <a:endParaRPr lang="nl-NL" sz="2000"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101368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nl-NL" dirty="0" smtClean="0">
                <a:latin typeface="Perpetua" panose="02020502060401020303" pitchFamily="18" charset="0"/>
              </a:rPr>
              <a:t>1. Denkbeelden over besluitvorming</a:t>
            </a:r>
            <a:endParaRPr lang="en-US" dirty="0">
              <a:latin typeface="Perpetua" panose="02020502060401020303" pitchFamily="18" charset="0"/>
            </a:endParaRPr>
          </a:p>
        </p:txBody>
      </p:sp>
      <p:sp>
        <p:nvSpPr>
          <p:cNvPr id="3" name="Content Placeholder 2"/>
          <p:cNvSpPr>
            <a:spLocks noGrp="1"/>
          </p:cNvSpPr>
          <p:nvPr>
            <p:ph idx="1"/>
          </p:nvPr>
        </p:nvSpPr>
        <p:spPr>
          <a:xfrm>
            <a:off x="364067" y="1490133"/>
            <a:ext cx="8151283" cy="4686830"/>
          </a:xfrm>
        </p:spPr>
        <p:txBody>
          <a:bodyPr>
            <a:normAutofit/>
          </a:bodyPr>
          <a:lstStyle/>
          <a:p>
            <a:pPr marL="0" indent="0">
              <a:buFont typeface="Wingdings 2" pitchFamily="18" charset="2"/>
              <a:buNone/>
            </a:pPr>
            <a:endParaRPr lang="nl-NL" sz="1600" dirty="0"/>
          </a:p>
          <a:p>
            <a:pPr marL="0" indent="0">
              <a:buFont typeface="Wingdings 2" pitchFamily="18" charset="2"/>
              <a:buNone/>
            </a:pPr>
            <a:r>
              <a:rPr lang="nl-NL" sz="2000" b="1" dirty="0">
                <a:latin typeface="Perpetua" panose="02020502060401020303" pitchFamily="18" charset="0"/>
              </a:rPr>
              <a:t>Algemeen</a:t>
            </a:r>
          </a:p>
          <a:p>
            <a:pPr marL="0" indent="0">
              <a:buFont typeface="Wingdings 2" pitchFamily="18" charset="2"/>
              <a:buNone/>
            </a:pPr>
            <a:r>
              <a:rPr lang="nl-NL" sz="2000" dirty="0">
                <a:latin typeface="Perpetua" panose="02020502060401020303" pitchFamily="18" charset="0"/>
              </a:rPr>
              <a:t>- </a:t>
            </a:r>
            <a:r>
              <a:rPr lang="nl-NL" sz="2000" dirty="0" smtClean="0">
                <a:latin typeface="Perpetua" panose="02020502060401020303" pitchFamily="18" charset="0"/>
              </a:rPr>
              <a:t>Groep als uitgangspunt;</a:t>
            </a:r>
            <a:endParaRPr lang="nl-NL" sz="2000" dirty="0">
              <a:latin typeface="Perpetua" panose="02020502060401020303" pitchFamily="18" charset="0"/>
            </a:endParaRPr>
          </a:p>
          <a:p>
            <a:pPr marL="0" indent="0">
              <a:buFont typeface="Wingdings 2" pitchFamily="18" charset="2"/>
              <a:buNone/>
            </a:pPr>
            <a:r>
              <a:rPr lang="nl-NL" sz="2000" dirty="0">
                <a:latin typeface="Perpetua" panose="02020502060401020303" pitchFamily="18" charset="0"/>
              </a:rPr>
              <a:t>- </a:t>
            </a:r>
            <a:r>
              <a:rPr lang="nl-NL" sz="2000" dirty="0" smtClean="0">
                <a:latin typeface="Perpetua" panose="02020502060401020303" pitchFamily="18" charset="0"/>
              </a:rPr>
              <a:t>Nadruk meerderheidsbesluitvorming;</a:t>
            </a:r>
            <a:endParaRPr lang="nl-NL" sz="2000" dirty="0">
              <a:latin typeface="Perpetua" panose="02020502060401020303" pitchFamily="18" charset="0"/>
            </a:endParaRPr>
          </a:p>
          <a:p>
            <a:pPr marL="0" indent="0">
              <a:buFont typeface="Wingdings 2" pitchFamily="18" charset="2"/>
              <a:buNone/>
            </a:pPr>
            <a:r>
              <a:rPr lang="nl-NL" sz="2000" dirty="0">
                <a:latin typeface="Perpetua" panose="02020502060401020303" pitchFamily="18" charset="0"/>
              </a:rPr>
              <a:t>-  </a:t>
            </a:r>
            <a:r>
              <a:rPr lang="nl-NL" sz="2000" dirty="0" smtClean="0">
                <a:latin typeface="Perpetua" panose="02020502060401020303" pitchFamily="18" charset="0"/>
              </a:rPr>
              <a:t>Verschillende benaderingen van democratische besluitvorming herkenbaar (</a:t>
            </a:r>
            <a:r>
              <a:rPr lang="nl-NL" sz="2000" dirty="0">
                <a:latin typeface="Perpetua" panose="02020502060401020303" pitchFamily="18" charset="0"/>
              </a:rPr>
              <a:t>i.e. meerderheidsdemocratie, consensusdemocratie, deliberatieve democratie);</a:t>
            </a:r>
          </a:p>
          <a:p>
            <a:pPr marL="0" indent="0">
              <a:buFont typeface="Wingdings 2" pitchFamily="18" charset="2"/>
              <a:buNone/>
            </a:pPr>
            <a:r>
              <a:rPr lang="en-US" sz="2000" dirty="0">
                <a:latin typeface="Perpetua" panose="02020502060401020303" pitchFamily="18" charset="0"/>
              </a:rPr>
              <a:t>- </a:t>
            </a:r>
            <a:r>
              <a:rPr lang="en-US" sz="2000" dirty="0" err="1">
                <a:latin typeface="Perpetua" panose="02020502060401020303" pitchFamily="18" charset="0"/>
              </a:rPr>
              <a:t>Dit</a:t>
            </a:r>
            <a:r>
              <a:rPr lang="en-US" sz="2000" dirty="0">
                <a:latin typeface="Perpetua" panose="02020502060401020303" pitchFamily="18" charset="0"/>
              </a:rPr>
              <a:t> </a:t>
            </a:r>
            <a:r>
              <a:rPr lang="en-US" sz="2000" dirty="0" err="1">
                <a:latin typeface="Perpetua" panose="02020502060401020303" pitchFamily="18" charset="0"/>
              </a:rPr>
              <a:t>geldt</a:t>
            </a:r>
            <a:r>
              <a:rPr lang="en-US" sz="2000" dirty="0">
                <a:latin typeface="Perpetua" panose="02020502060401020303" pitchFamily="18" charset="0"/>
              </a:rPr>
              <a:t> </a:t>
            </a:r>
            <a:r>
              <a:rPr lang="en-US" sz="2000" dirty="0" err="1">
                <a:latin typeface="Perpetua" panose="02020502060401020303" pitchFamily="18" charset="0"/>
              </a:rPr>
              <a:t>zowel</a:t>
            </a:r>
            <a:r>
              <a:rPr lang="en-US" sz="2000" dirty="0">
                <a:latin typeface="Perpetua" panose="02020502060401020303" pitchFamily="18" charset="0"/>
              </a:rPr>
              <a:t> </a:t>
            </a:r>
            <a:r>
              <a:rPr lang="en-US" sz="2000" dirty="0" err="1">
                <a:latin typeface="Perpetua" panose="02020502060401020303" pitchFamily="18" charset="0"/>
              </a:rPr>
              <a:t>voor</a:t>
            </a:r>
            <a:r>
              <a:rPr lang="en-US" sz="2000" dirty="0">
                <a:latin typeface="Perpetua" panose="02020502060401020303" pitchFamily="18" charset="0"/>
              </a:rPr>
              <a:t> interview in 2011 (2e </a:t>
            </a:r>
            <a:r>
              <a:rPr lang="en-US" sz="2000" dirty="0" err="1">
                <a:latin typeface="Perpetua" panose="02020502060401020303" pitchFamily="18" charset="0"/>
              </a:rPr>
              <a:t>klas</a:t>
            </a:r>
            <a:r>
              <a:rPr lang="en-US" sz="2000" dirty="0">
                <a:latin typeface="Perpetua" panose="02020502060401020303" pitchFamily="18" charset="0"/>
              </a:rPr>
              <a:t>) </a:t>
            </a:r>
            <a:r>
              <a:rPr lang="en-US" sz="2000" dirty="0" err="1">
                <a:latin typeface="Perpetua" panose="02020502060401020303" pitchFamily="18" charset="0"/>
              </a:rPr>
              <a:t>als</a:t>
            </a:r>
            <a:r>
              <a:rPr lang="en-US" sz="2000" dirty="0">
                <a:latin typeface="Perpetua" panose="02020502060401020303" pitchFamily="18" charset="0"/>
              </a:rPr>
              <a:t> 2013 (4e </a:t>
            </a:r>
            <a:r>
              <a:rPr lang="en-US" sz="2000" dirty="0" err="1">
                <a:latin typeface="Perpetua" panose="02020502060401020303" pitchFamily="18" charset="0"/>
              </a:rPr>
              <a:t>klas</a:t>
            </a:r>
            <a:r>
              <a:rPr lang="en-US" sz="2000" dirty="0">
                <a:latin typeface="Perpetua" panose="02020502060401020303" pitchFamily="18" charset="0"/>
              </a:rPr>
              <a:t>) </a:t>
            </a:r>
          </a:p>
          <a:p>
            <a:pPr marL="0" indent="0">
              <a:buNone/>
            </a:pPr>
            <a:endParaRPr lang="nl-NL" sz="2000"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336055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r>
              <a:rPr lang="nl-NL" dirty="0" smtClean="0">
                <a:latin typeface="Perpetua" panose="02020502060401020303" pitchFamily="18" charset="0"/>
              </a:rPr>
              <a:t>1. Denkbeelden over besluitvorming</a:t>
            </a:r>
            <a:endParaRPr lang="en-US" dirty="0">
              <a:latin typeface="Perpetua" panose="02020502060401020303" pitchFamily="18" charset="0"/>
            </a:endParaRPr>
          </a:p>
        </p:txBody>
      </p:sp>
      <p:sp>
        <p:nvSpPr>
          <p:cNvPr id="3" name="Content Placeholder 2"/>
          <p:cNvSpPr>
            <a:spLocks noGrp="1"/>
          </p:cNvSpPr>
          <p:nvPr>
            <p:ph idx="1"/>
          </p:nvPr>
        </p:nvSpPr>
        <p:spPr>
          <a:xfrm>
            <a:off x="364067" y="1490133"/>
            <a:ext cx="8151283" cy="4686830"/>
          </a:xfrm>
        </p:spPr>
        <p:txBody>
          <a:bodyPr>
            <a:normAutofit fontScale="92500"/>
          </a:bodyPr>
          <a:lstStyle/>
          <a:p>
            <a:pPr marL="0" indent="0">
              <a:buNone/>
            </a:pPr>
            <a:r>
              <a:rPr lang="nl-NL" sz="2400" dirty="0" smtClean="0">
                <a:latin typeface="Perpetua" panose="02020502060401020303" pitchFamily="18" charset="0"/>
              </a:rPr>
              <a:t>Besluiten in alledaagse situaties</a:t>
            </a:r>
          </a:p>
          <a:p>
            <a:r>
              <a:rPr lang="nl-NL" sz="2400" dirty="0" smtClean="0">
                <a:latin typeface="Perpetua" panose="02020502060401020303" pitchFamily="18" charset="0"/>
              </a:rPr>
              <a:t>Grote en toenemende voorkeur: meerderheidsbesluitvorming</a:t>
            </a:r>
          </a:p>
          <a:p>
            <a:pPr marL="631825" indent="0">
              <a:buNone/>
            </a:pPr>
            <a:r>
              <a:rPr lang="nl-NL" sz="2400" dirty="0" smtClean="0">
                <a:latin typeface="Perpetua" panose="02020502060401020303" pitchFamily="18" charset="0"/>
              </a:rPr>
              <a:t>“Dan </a:t>
            </a:r>
            <a:r>
              <a:rPr lang="nl-NL" sz="2400" dirty="0">
                <a:latin typeface="Perpetua" panose="02020502060401020303" pitchFamily="18" charset="0"/>
              </a:rPr>
              <a:t>zou ik gewoon ‘meeste stemmen gelden’ doen en dan hebben die leerlingen gewoon pech, de volgende keer hebben zij misschien geluk</a:t>
            </a:r>
            <a:r>
              <a:rPr lang="nl-NL" sz="2400" dirty="0" smtClean="0">
                <a:latin typeface="Perpetua" panose="02020502060401020303" pitchFamily="18" charset="0"/>
              </a:rPr>
              <a:t>”.</a:t>
            </a:r>
            <a:endParaRPr lang="nl-NL" sz="2400" dirty="0" smtClean="0">
              <a:solidFill>
                <a:srgbClr val="FF0000"/>
              </a:solidFill>
              <a:latin typeface="Perpetua" panose="02020502060401020303" pitchFamily="18" charset="0"/>
            </a:endParaRPr>
          </a:p>
          <a:p>
            <a:r>
              <a:rPr lang="nl-NL" sz="2400" dirty="0" smtClean="0">
                <a:latin typeface="Perpetua" panose="02020502060401020303" pitchFamily="18" charset="0"/>
              </a:rPr>
              <a:t>Andere jongeren: consensusbesluitvorming of deliberatieve besluitvorming</a:t>
            </a:r>
            <a:endParaRPr lang="nl-NL" sz="2400" dirty="0">
              <a:latin typeface="Perpetua" panose="02020502060401020303" pitchFamily="18" charset="0"/>
            </a:endParaRPr>
          </a:p>
          <a:p>
            <a:pPr marL="631825" indent="0">
              <a:buNone/>
            </a:pPr>
            <a:r>
              <a:rPr lang="nl-NL" sz="2400" dirty="0">
                <a:latin typeface="Perpetua" panose="02020502060401020303" pitchFamily="18" charset="0"/>
              </a:rPr>
              <a:t>“Als je met meer bent, hoef je niet altijd gelijk te hebben. Het gaat om de beste argumenten. [...] Ik zou dan proberen hen over te halen”.</a:t>
            </a:r>
          </a:p>
          <a:p>
            <a:pPr marL="0" indent="0">
              <a:buNone/>
            </a:pPr>
            <a:endParaRPr lang="nl-NL" sz="2400" dirty="0">
              <a:solidFill>
                <a:srgbClr val="FF0000"/>
              </a:solidFill>
              <a:latin typeface="Perpetua" panose="02020502060401020303" pitchFamily="18" charset="0"/>
            </a:endParaRPr>
          </a:p>
          <a:p>
            <a:pPr marL="0" indent="0">
              <a:buNone/>
            </a:pPr>
            <a:r>
              <a:rPr lang="nl-NL" sz="2400" dirty="0" smtClean="0">
                <a:latin typeface="Perpetua" panose="02020502060401020303" pitchFamily="18" charset="0"/>
              </a:rPr>
              <a:t>Politieke democratie</a:t>
            </a:r>
          </a:p>
          <a:p>
            <a:r>
              <a:rPr lang="nl-NL" sz="2400" dirty="0" smtClean="0">
                <a:latin typeface="Perpetua" panose="02020502060401020303" pitchFamily="18" charset="0"/>
              </a:rPr>
              <a:t>Denkbeelden daar beperkter, is abstract</a:t>
            </a:r>
          </a:p>
          <a:p>
            <a:r>
              <a:rPr lang="nl-NL" sz="2400" dirty="0" smtClean="0">
                <a:latin typeface="Perpetua" panose="02020502060401020303" pitchFamily="18" charset="0"/>
              </a:rPr>
              <a:t>Vooral voor </a:t>
            </a:r>
            <a:r>
              <a:rPr lang="nl-NL" sz="2400" dirty="0" err="1" smtClean="0">
                <a:latin typeface="Perpetua" panose="02020502060401020303" pitchFamily="18" charset="0"/>
              </a:rPr>
              <a:t>vmbo’ers</a:t>
            </a:r>
            <a:endParaRPr lang="nl-NL" sz="2400" dirty="0" smtClean="0">
              <a:latin typeface="Perpetua" panose="02020502060401020303" pitchFamily="18" charset="0"/>
            </a:endParaRPr>
          </a:p>
          <a:p>
            <a:pPr marL="0" indent="0">
              <a:buNone/>
            </a:pPr>
            <a:endParaRPr lang="nl-NL" sz="2000"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p:spPr>
      </p:pic>
    </p:spTree>
    <p:extLst>
      <p:ext uri="{BB962C8B-B14F-4D97-AF65-F5344CB8AC3E}">
        <p14:creationId xmlns:p14="http://schemas.microsoft.com/office/powerpoint/2010/main" val="375321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98883" cy="897995"/>
          </a:xfrm>
        </p:spPr>
        <p:txBody>
          <a:bodyPr>
            <a:normAutofit fontScale="90000"/>
          </a:bodyPr>
          <a:lstStyle/>
          <a:p>
            <a:r>
              <a:rPr lang="nl-NL" dirty="0" smtClean="0">
                <a:latin typeface="Perpetua" panose="02020502060401020303" pitchFamily="18" charset="0"/>
              </a:rPr>
              <a:t>2. Patronen in ontwikkeling denkbeelden</a:t>
            </a:r>
            <a:endParaRPr lang="en-US" dirty="0">
              <a:latin typeface="Perpetua" panose="02020502060401020303" pitchFamily="18" charset="0"/>
            </a:endParaRPr>
          </a:p>
        </p:txBody>
      </p:sp>
      <p:sp>
        <p:nvSpPr>
          <p:cNvPr id="3" name="Content Placeholder 2"/>
          <p:cNvSpPr>
            <a:spLocks noGrp="1"/>
          </p:cNvSpPr>
          <p:nvPr>
            <p:ph idx="1"/>
          </p:nvPr>
        </p:nvSpPr>
        <p:spPr>
          <a:xfrm>
            <a:off x="482474" y="1583749"/>
            <a:ext cx="7363884" cy="4351338"/>
          </a:xfrm>
        </p:spPr>
        <p:txBody>
          <a:bodyPr>
            <a:normAutofit/>
          </a:bodyPr>
          <a:lstStyle/>
          <a:p>
            <a:pPr marL="0" indent="0">
              <a:buNone/>
            </a:pPr>
            <a:r>
              <a:rPr lang="nl-NL" sz="2400" dirty="0" smtClean="0">
                <a:latin typeface="Perpetua" panose="02020502060401020303" pitchFamily="18" charset="0"/>
              </a:rPr>
              <a:t>Politieke betrokkenheid</a:t>
            </a:r>
          </a:p>
          <a:p>
            <a:r>
              <a:rPr lang="nl-NL" sz="2400" dirty="0" smtClean="0">
                <a:latin typeface="Perpetua" panose="02020502060401020303" pitchFamily="18" charset="0"/>
              </a:rPr>
              <a:t>Vwo: aanzienlijk en toename </a:t>
            </a:r>
          </a:p>
          <a:p>
            <a:pPr>
              <a:buFontTx/>
              <a:buChar char="-"/>
            </a:pPr>
            <a:r>
              <a:rPr lang="nl-NL" sz="2400" dirty="0" smtClean="0">
                <a:latin typeface="Perpetua" panose="02020502060401020303" pitchFamily="18" charset="0"/>
              </a:rPr>
              <a:t>Wereld via politiek beter maken</a:t>
            </a:r>
          </a:p>
          <a:p>
            <a:pPr>
              <a:buFontTx/>
              <a:buChar char="-"/>
            </a:pPr>
            <a:r>
              <a:rPr lang="nl-NL" sz="2400" dirty="0" smtClean="0">
                <a:latin typeface="Perpetua" panose="02020502060401020303" pitchFamily="18" charset="0"/>
              </a:rPr>
              <a:t>Elitaire nadruk</a:t>
            </a:r>
          </a:p>
          <a:p>
            <a:r>
              <a:rPr lang="nl-NL" sz="2400" dirty="0" smtClean="0">
                <a:latin typeface="Perpetua" panose="02020502060401020303" pitchFamily="18" charset="0"/>
              </a:rPr>
              <a:t>Vmbo: Beperkt en wordt minder</a:t>
            </a:r>
          </a:p>
          <a:p>
            <a:pPr>
              <a:buFontTx/>
              <a:buChar char="-"/>
            </a:pPr>
            <a:r>
              <a:rPr lang="nl-NL" sz="2400" dirty="0" smtClean="0">
                <a:latin typeface="Perpetua" panose="02020502060401020303" pitchFamily="18" charset="0"/>
              </a:rPr>
              <a:t>Vooral via naaste omgeving</a:t>
            </a:r>
          </a:p>
          <a:p>
            <a:pPr>
              <a:buFontTx/>
              <a:buChar char="-"/>
            </a:pPr>
            <a:r>
              <a:rPr lang="nl-NL" sz="2400" dirty="0" smtClean="0">
                <a:latin typeface="Perpetua" panose="02020502060401020303" pitchFamily="18" charset="0"/>
              </a:rPr>
              <a:t>Iedereen kan participeren</a:t>
            </a:r>
          </a:p>
          <a:p>
            <a:pPr>
              <a:buFontTx/>
              <a:buChar char="-"/>
            </a:pPr>
            <a:r>
              <a:rPr lang="nl-NL" sz="2400" dirty="0" smtClean="0">
                <a:latin typeface="Perpetua" panose="02020502060401020303" pitchFamily="18" charset="0"/>
              </a:rPr>
              <a:t>Geen plicht</a:t>
            </a:r>
          </a:p>
          <a:p>
            <a:pPr marL="0" indent="0">
              <a:buNone/>
            </a:pPr>
            <a:endParaRPr lang="nl-NL" sz="2400" dirty="0">
              <a:solidFill>
                <a:srgbClr val="FF0000"/>
              </a:solidFill>
              <a:latin typeface="Perpetua" panose="02020502060401020303" pitchFamily="18" charset="0"/>
            </a:endParaRPr>
          </a:p>
          <a:p>
            <a:endParaRPr lang="en-US" dirty="0">
              <a:latin typeface="Perpetua" panose="02020502060401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0091" y="4605774"/>
            <a:ext cx="3413909" cy="2133693"/>
          </a:xfrm>
          <a:prstGeom prst="rect">
            <a:avLst/>
          </a:prstGeom>
          <a:noFill/>
        </p:spPr>
      </p:pic>
    </p:spTree>
    <p:extLst>
      <p:ext uri="{BB962C8B-B14F-4D97-AF65-F5344CB8AC3E}">
        <p14:creationId xmlns:p14="http://schemas.microsoft.com/office/powerpoint/2010/main" val="244783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2854694664375418C0DFD97ECA4320E" ma:contentTypeVersion="30" ma:contentTypeDescription="Een nieuw document maken." ma:contentTypeScope="" ma:versionID="deebfdf51245d71492e9f55ee35e9d79">
  <xsd:schema xmlns:xsd="http://www.w3.org/2001/XMLSchema" xmlns:xs="http://www.w3.org/2001/XMLSchema" xmlns:p="http://schemas.microsoft.com/office/2006/metadata/properties" xmlns:ns1="http://schemas.microsoft.com/sharepoint/v3" xmlns:ns2="7106a2ac-038a-457f-8b58-ec67130d9d6d" targetNamespace="http://schemas.microsoft.com/office/2006/metadata/properties" ma:root="true" ma:fieldsID="cd6365111a56e2db6761eb0a3e30232b" ns1:_="" ns2:_="">
    <xsd:import namespace="http://schemas.microsoft.com/sharepoint/v3"/>
    <xsd:import namespace="7106a2ac-038a-457f-8b58-ec67130d9d6d"/>
    <xsd:element name="properties">
      <xsd:complexType>
        <xsd:sequence>
          <xsd:element name="documentManagement">
            <xsd:complexType>
              <xsd:all>
                <xsd:element ref="ns2:_dlc_DocId" minOccurs="0"/>
                <xsd:element ref="ns2:_dlc_DocIdUrl" minOccurs="0"/>
                <xsd:element ref="ns2:_dlc_DocIdPersistId" minOccurs="0"/>
                <xsd:element ref="ns1:RepSummary" minOccurs="0"/>
                <xsd:element ref="ns1:RepAuthorInternal" minOccurs="0"/>
                <xsd:element ref="ns1:RepAuthor_0" minOccurs="0"/>
                <xsd:element ref="ns2:TaxCatchAll" minOccurs="0"/>
                <xsd:element ref="ns1:RepYear_0" minOccurs="0"/>
                <xsd:element ref="ns1:RepApaNotation" minOccurs="0"/>
                <xsd:element ref="ns1:RepIsbn" minOccurs="0"/>
                <xsd:element ref="ns1:RepAN" minOccurs="0"/>
                <xsd:element ref="ns1:RepANNumber" minOccurs="0"/>
                <xsd:element ref="ns1:RepProjectManager" minOccurs="0"/>
                <xsd:element ref="ns1:RepProjectName" minOccurs="0"/>
                <xsd:element ref="ns1:RepSector_0" minOccurs="0"/>
                <xsd:element ref="ns1:RepCurricularTheme_0" minOccurs="0"/>
                <xsd:element ref="ns1:RepSectionSpecificTheme_0" minOccurs="0"/>
                <xsd:element ref="ns1:RepSection_0" minOccurs="0"/>
                <xsd:element ref="ns1:RepAreasOfExpertise_0" minOccurs="0"/>
                <xsd:element ref="ns1:RepSubjectContent_0" minOccurs="0"/>
                <xsd:element ref="ns1:RepDocumentType_0" minOccurs="0"/>
                <xsd:element ref="ns1:RepRelationOtherSloProjects" minOccurs="0"/>
                <xsd:element ref="ns1:RepFileFormat_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Summary" ma:index="11" nillable="true" ma:displayName="Samenvatting" ma:internalName="RepSummary">
      <xsd:simpleType>
        <xsd:restriction base="dms:Unknown"/>
      </xsd:simpleType>
    </xsd:element>
    <xsd:element name="RepAuthorInternal" ma:index="12" nillable="true" ma:displayName="Interne auteur" ma:internalName="RepAuthorInterna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pAuthor_0" ma:index="14" nillable="true" ma:taxonomy="true" ma:internalName="RepAuthor_0" ma:taxonomyFieldName="RepAuthor" ma:displayName="Externe auteur" ma:fieldId="{41811730-f000-45b3-bd8b-16482267924b}" ma:sspId="65bb9fad-8ecd-4e58-b951-1b0a685157da" ma:termSetId="ba36eed1-563e-4e70-a8a2-c86cb59a995a" ma:anchorId="00000000-0000-0000-0000-000000000000" ma:open="true" ma:isKeyword="false">
      <xsd:complexType>
        <xsd:sequence>
          <xsd:element ref="pc:Terms" minOccurs="0" maxOccurs="1"/>
        </xsd:sequence>
      </xsd:complexType>
    </xsd:element>
    <xsd:element name="RepYear_0" ma:index="17" nillable="true" ma:taxonomy="true" ma:internalName="RepYear_0" ma:taxonomyFieldName="RepYear" ma:displayName="Jaar van uitgave" ma:fieldId="{41811730-f000-48c8-bfe2-0d366b82495f}" ma:sspId="65bb9fad-8ecd-4e58-b951-1b0a685157da" ma:termSetId="d63ed34c-aaa4-4b39-8e2b-bccf6e3349f5" ma:anchorId="00000000-0000-0000-0000-000000000000" ma:open="false" ma:isKeyword="false">
      <xsd:complexType>
        <xsd:sequence>
          <xsd:element ref="pc:Terms" minOccurs="0" maxOccurs="1"/>
        </xsd:sequence>
      </xsd:complexType>
    </xsd:element>
    <xsd:element name="RepApaNotation" ma:index="18" nillable="true" ma:displayName="APA-notatie" ma:internalName="RepApaNotation">
      <xsd:simpleType>
        <xsd:restriction base="dms:Unknown"/>
      </xsd:simpleType>
    </xsd:element>
    <xsd:element name="RepIsbn" ma:index="19" nillable="true" ma:displayName="ISBN" ma:internalName="RepIsbn">
      <xsd:simpleType>
        <xsd:restriction base="dms:Text"/>
      </xsd:simpleType>
    </xsd:element>
    <xsd:element name="RepAN" ma:index="20" nillable="true" ma:displayName="AN" ma:default="FALSE" ma:internalName="RepAN">
      <xsd:simpleType>
        <xsd:restriction base="dms:Boolean"/>
      </xsd:simpleType>
    </xsd:element>
    <xsd:element name="RepANNumber" ma:index="21" nillable="true" ma:displayName="AN Nummer" ma:internalName="RepANNumber">
      <xsd:simpleType>
        <xsd:restriction base="dms:Text"/>
      </xsd:simpleType>
    </xsd:element>
    <xsd:element name="RepProjectManager" ma:index="22" nillable="true" ma:displayName="Projectleider" ma:internalName="RepProjectManager">
      <xsd:simpleType>
        <xsd:restriction base="dms:Text"/>
      </xsd:simpleType>
    </xsd:element>
    <xsd:element name="RepProjectName" ma:index="23" nillable="true" ma:displayName="Projectnaam" ma:internalName="RepProjectName">
      <xsd:simpleType>
        <xsd:restriction base="dms:Text"/>
      </xsd:simpleType>
    </xsd:element>
    <xsd:element name="RepSector_0" ma:index="25" nillable="true" ma:taxonomy="true" ma:internalName="RepSector_0" ma:taxonomyFieldName="RepSector" ma:displayName="Sector" ma:default="" ma:fieldId="{41811730-f000-4dc0-a699-476cd67ba1ec}" ma:taxonomyMulti="true" ma:sspId="65bb9fad-8ecd-4e58-b951-1b0a685157da" ma:termSetId="f094b31b-0180-4851-9ebd-5c7d9552b19c" ma:anchorId="00000000-0000-0000-0000-000000000000" ma:open="false" ma:isKeyword="false">
      <xsd:complexType>
        <xsd:sequence>
          <xsd:element ref="pc:Terms" minOccurs="0" maxOccurs="1"/>
        </xsd:sequence>
      </xsd:complexType>
    </xsd:element>
    <xsd:element name="RepCurricularTheme_0" ma:index="27" nillable="true" ma:taxonomy="true" ma:internalName="RepCurricularTheme_0" ma:taxonomyFieldName="RepCurricularTheme" ma:displayName="Leerplankundig thema" ma:fieldId="{41811730-f000-49a6-962c-7d5942b261fc}" ma:sspId="65bb9fad-8ecd-4e58-b951-1b0a685157da" ma:termSetId="c46f7ee8-50c4-42e2-9209-7c6adacde0a9" ma:anchorId="00000000-0000-0000-0000-000000000000" ma:open="false" ma:isKeyword="false">
      <xsd:complexType>
        <xsd:sequence>
          <xsd:element ref="pc:Terms" minOccurs="0" maxOccurs="1"/>
        </xsd:sequence>
      </xsd:complexType>
    </xsd:element>
    <xsd:element name="RepSectionSpecificTheme_0" ma:index="29" nillable="true" ma:taxonomy="true" ma:internalName="RepSectionSpecificTheme_0" ma:taxonomyFieldName="RepSectionSpecificTheme" ma:displayName="Vakspecifiek thema" ma:fieldId="{41811730-f000-47c9-8a06-df9868361aab}" ma:sspId="65bb9fad-8ecd-4e58-b951-1b0a685157da" ma:termSetId="d6eaa525-a5d0-4a07-b890-e9233743789f" ma:anchorId="00000000-0000-0000-0000-000000000000" ma:open="false" ma:isKeyword="false">
      <xsd:complexType>
        <xsd:sequence>
          <xsd:element ref="pc:Terms" minOccurs="0" maxOccurs="1"/>
        </xsd:sequence>
      </xsd:complexType>
    </xsd:element>
    <xsd:element name="RepSection_0" ma:index="31" nillable="true" ma:taxonomy="true" ma:internalName="RepSection_0" ma:taxonomyFieldName="RepSection" ma:displayName="Vaksectie" ma:fieldId="{41811730-f000-4881-8daa-6e8dd38b1ab1}" ma:sspId="65bb9fad-8ecd-4e58-b951-1b0a685157da" ma:termSetId="c6f33e55-e762-4fa4-8346-db1fc1809b2d" ma:anchorId="00000000-0000-0000-0000-000000000000" ma:open="false" ma:isKeyword="false">
      <xsd:complexType>
        <xsd:sequence>
          <xsd:element ref="pc:Terms" minOccurs="0" maxOccurs="1"/>
        </xsd:sequence>
      </xsd:complexType>
    </xsd:element>
    <xsd:element name="RepAreasOfExpertise_0" ma:index="33" nillable="true" ma:taxonomy="true" ma:internalName="RepAreasOfExpertise_0" ma:taxonomyFieldName="RepAreasOfExpertise" ma:displayName="Vakgebied" ma:fieldId="{41811730-f000-41a6-9b8a-29f77b277b4a}" ma:sspId="65bb9fad-8ecd-4e58-b951-1b0a685157da" ma:termSetId="53b2aeb1-af69-41af-ab5c-dcba5f532adf" ma:anchorId="00000000-0000-0000-0000-000000000000" ma:open="true" ma:isKeyword="false">
      <xsd:complexType>
        <xsd:sequence>
          <xsd:element ref="pc:Terms" minOccurs="0" maxOccurs="1"/>
        </xsd:sequence>
      </xsd:complexType>
    </xsd:element>
    <xsd:element name="RepSubjectContent_0" ma:index="35" nillable="true" ma:taxonomy="true" ma:internalName="RepSubjectContent_0" ma:taxonomyFieldName="RepSubjectContent" ma:displayName="Vakinhoud" ma:fieldId="{41811730-f000-43d1-9a5c-533514ab0582}" ma:sspId="65bb9fad-8ecd-4e58-b951-1b0a685157da" ma:termSetId="3eef768d-4fe2-4c08-af8a-4dfaa4cac8a4" ma:anchorId="00000000-0000-0000-0000-000000000000" ma:open="false" ma:isKeyword="false">
      <xsd:complexType>
        <xsd:sequence>
          <xsd:element ref="pc:Terms" minOccurs="0" maxOccurs="1"/>
        </xsd:sequence>
      </xsd:complexType>
    </xsd:element>
    <xsd:element name="RepDocumentType_0" ma:index="37" nillable="true" ma:taxonomy="true" ma:internalName="RepDocumentType_0" ma:taxonomyFieldName="RepDocumentType" ma:displayName="Documenttypering" ma:fieldId="{41811730-f000-4c72-b54d-df109a5aaa00}" ma:sspId="65bb9fad-8ecd-4e58-b951-1b0a685157da" ma:termSetId="54bd4068-eea5-4eb8-b4d4-e740f64d998f" ma:anchorId="00000000-0000-0000-0000-000000000000" ma:open="true" ma:isKeyword="false">
      <xsd:complexType>
        <xsd:sequence>
          <xsd:element ref="pc:Terms" minOccurs="0" maxOccurs="1"/>
        </xsd:sequence>
      </xsd:complexType>
    </xsd:element>
    <xsd:element name="RepRelationOtherSloProjects" ma:index="38" nillable="true" ma:displayName="Relatie met andere projecten" ma:internalName="RepRelationOtherSloProjects">
      <xsd:simpleType>
        <xsd:restriction base="dms:Unknown"/>
      </xsd:simpleType>
    </xsd:element>
    <xsd:element name="RepFileFormat_0" ma:index="40" nillable="true" ma:taxonomy="true" ma:internalName="RepFileFormat_0" ma:taxonomyFieldName="RepFileFormat" ma:displayName="Bestandsformaat" ma:fieldId="{41811730-f000-458e-badf-a33146a595e3}" ma:sspId="65bb9fad-8ecd-4e58-b951-1b0a685157da" ma:termSetId="5467ae8d-8919-4592-b5d8-720a7073244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06a2ac-038a-457f-8b58-ec67130d9d6d"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38f83059-1491-4012-b4c3-84f3b7dad14e}" ma:internalName="TaxCatchAll" ma:showField="CatchAllData" ma:web="7106a2ac-038a-457f-8b58-ec67130d9d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RepAN xmlns="http://schemas.microsoft.com/sharepoint/v3">false</RepAN>
    <RepSector_0 xmlns="http://schemas.microsoft.com/sharepoint/v3">
      <Terms xmlns="http://schemas.microsoft.com/office/infopath/2007/PartnerControls"/>
    </RepSector_0>
    <RepDocumentType_0 xmlns="http://schemas.microsoft.com/sharepoint/v3">
      <Terms xmlns="http://schemas.microsoft.com/office/infopath/2007/PartnerControls"/>
    </RepDocumentType_0>
    <RepSectionSpecificTheme_0 xmlns="http://schemas.microsoft.com/sharepoint/v3">
      <Terms xmlns="http://schemas.microsoft.com/office/infopath/2007/PartnerControls"/>
    </RepSectionSpecificTheme_0>
    <RepProjectManager xmlns="http://schemas.microsoft.com/sharepoint/v3">Jeroen Bron</RepProjectManager>
    <RepAuthor_0 xmlns="http://schemas.microsoft.com/sharepoint/v3">
      <Terms xmlns="http://schemas.microsoft.com/office/infopath/2007/PartnerControls"/>
    </RepAuthor_0>
    <RepCurricularTheme_0 xmlns="http://schemas.microsoft.com/sharepoint/v3">
      <Terms xmlns="http://schemas.microsoft.com/office/infopath/2007/PartnerControls"/>
    </RepCurricularTheme_0>
    <RepSection_0 xmlns="http://schemas.microsoft.com/sharepoint/v3">
      <Terms xmlns="http://schemas.microsoft.com/office/infopath/2007/PartnerControls"/>
    </RepSection_0>
    <RepSummary xmlns="http://schemas.microsoft.com/sharepoint/v3" xsi:nil="true"/>
    <RepRelationOtherSloProjects xmlns="http://schemas.microsoft.com/sharepoint/v3" xsi:nil="true"/>
    <TaxCatchAll xmlns="7106a2ac-038a-457f-8b58-ec67130d9d6d">
      <Value>551</Value>
      <Value>385</Value>
    </TaxCatchAll>
    <RepFileFormat_0 xmlns="http://schemas.microsoft.com/sharepoint/v3">
      <Terms xmlns="http://schemas.microsoft.com/office/infopath/2007/PartnerControls">
        <TermInfo xmlns="http://schemas.microsoft.com/office/infopath/2007/PartnerControls">
          <TermName xmlns="http://schemas.microsoft.com/office/infopath/2007/PartnerControls">Presentatie</TermName>
          <TermId xmlns="http://schemas.microsoft.com/office/infopath/2007/PartnerControls">83d52ad2-ad71-4b98-9fd1-722fc488217f</TermId>
        </TermInfo>
      </Terms>
    </RepFileFormat_0>
    <RepYear_0 xmlns="http://schemas.microsoft.com/sharepoint/v3">
      <Terms xmlns="http://schemas.microsoft.com/office/infopath/2007/PartnerControls">
        <TermInfo xmlns="http://schemas.microsoft.com/office/infopath/2007/PartnerControls">
          <TermName xmlns="http://schemas.microsoft.com/office/infopath/2007/PartnerControls">2016</TermName>
          <TermId xmlns="http://schemas.microsoft.com/office/infopath/2007/PartnerControls">f54bdad4-7ead-4e5c-81eb-6f934a456232</TermId>
        </TermInfo>
      </Terms>
    </RepYear_0>
    <RepANNumber xmlns="http://schemas.microsoft.com/sharepoint/v3" xsi:nil="true"/>
    <RepAreasOfExpertise_0 xmlns="http://schemas.microsoft.com/sharepoint/v3">
      <Terms xmlns="http://schemas.microsoft.com/office/infopath/2007/PartnerControls"/>
    </RepAreasOfExpertise_0>
    <RepSubjectContent_0 xmlns="http://schemas.microsoft.com/sharepoint/v3">
      <Terms xmlns="http://schemas.microsoft.com/office/infopath/2007/PartnerControls"/>
    </RepSubjectContent_0>
    <RepIsbn xmlns="http://schemas.microsoft.com/sharepoint/v3" xsi:nil="true"/>
    <RepAuthorInternal xmlns="http://schemas.microsoft.com/sharepoint/v3">
      <UserInfo>
        <DisplayName/>
        <AccountId xsi:nil="true"/>
        <AccountType/>
      </UserInfo>
    </RepAuthorInternal>
    <RepProjectName xmlns="http://schemas.microsoft.com/sharepoint/v3">Burgerschap in de school</RepProjectName>
    <RepApaNotation xmlns="http://schemas.microsoft.com/sharepoint/v3" xsi:nil="true"/>
    <_dlc_DocId xmlns="7106a2ac-038a-457f-8b58-ec67130d9d6d">47XQ5P3E4USX-10-3327</_dlc_DocId>
    <_dlc_DocIdUrl xmlns="7106a2ac-038a-457f-8b58-ec67130d9d6d">
      <Url>http://downloads.slo.nl/_layouts/15/DocIdRedir.aspx?ID=47XQ5P3E4USX-10-3327</Url>
      <Description>47XQ5P3E4USX-10-3327</Description>
    </_dlc_DocIdUrl>
  </documentManagement>
</p:properties>
</file>

<file path=customXml/itemProps1.xml><?xml version="1.0" encoding="utf-8"?>
<ds:datastoreItem xmlns:ds="http://schemas.openxmlformats.org/officeDocument/2006/customXml" ds:itemID="{B91DBBE1-B911-4824-ACD5-8B406788D620}"/>
</file>

<file path=customXml/itemProps2.xml><?xml version="1.0" encoding="utf-8"?>
<ds:datastoreItem xmlns:ds="http://schemas.openxmlformats.org/officeDocument/2006/customXml" ds:itemID="{04ED44C9-FD0A-47F0-8F44-501391CEB74D}"/>
</file>

<file path=customXml/itemProps3.xml><?xml version="1.0" encoding="utf-8"?>
<ds:datastoreItem xmlns:ds="http://schemas.openxmlformats.org/officeDocument/2006/customXml" ds:itemID="{12E141D7-B138-4E8C-8784-FBD267C78774}"/>
</file>

<file path=customXml/itemProps4.xml><?xml version="1.0" encoding="utf-8"?>
<ds:datastoreItem xmlns:ds="http://schemas.openxmlformats.org/officeDocument/2006/customXml" ds:itemID="{5D46FBAE-D189-4C5C-B284-38D1B693D9EF}"/>
</file>

<file path=docProps/app.xml><?xml version="1.0" encoding="utf-8"?>
<Properties xmlns="http://schemas.openxmlformats.org/officeDocument/2006/extended-properties" xmlns:vt="http://schemas.openxmlformats.org/officeDocument/2006/docPropsVTypes">
  <TotalTime>1971</TotalTime>
  <Words>685</Words>
  <Application>Microsoft Office PowerPoint</Application>
  <PresentationFormat>Diavoorstelling (4:3)</PresentationFormat>
  <Paragraphs>103</Paragraphs>
  <Slides>14</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14</vt:i4>
      </vt:variant>
    </vt:vector>
  </HeadingPairs>
  <TitlesOfParts>
    <vt:vector size="21" baseType="lpstr">
      <vt:lpstr>Arial</vt:lpstr>
      <vt:lpstr>Calibri</vt:lpstr>
      <vt:lpstr>Calibri Light</vt:lpstr>
      <vt:lpstr>Courier New</vt:lpstr>
      <vt:lpstr>Perpetua</vt:lpstr>
      <vt:lpstr>Wingdings 2</vt:lpstr>
      <vt:lpstr>Office Theme</vt:lpstr>
      <vt:lpstr>Denkbeelden van jongeren over democratie  </vt:lpstr>
      <vt:lpstr>Achtergrond van de studie</vt:lpstr>
      <vt:lpstr>Vraagstelling en opzet van de studie</vt:lpstr>
      <vt:lpstr>Opzet interviews</vt:lpstr>
      <vt:lpstr>Resultaten</vt:lpstr>
      <vt:lpstr>1. Denkbeelden over democratie</vt:lpstr>
      <vt:lpstr>1. Denkbeelden over besluitvorming</vt:lpstr>
      <vt:lpstr>1. Denkbeelden over besluitvorming</vt:lpstr>
      <vt:lpstr>2. Patronen in ontwikkeling denkbeelden</vt:lpstr>
      <vt:lpstr>2. Patronen in ontwikkeling denkbeelden</vt:lpstr>
      <vt:lpstr>2. Patronen in ontwikkeling denkbeelden</vt:lpstr>
      <vt:lpstr>3. Ervaringen met democratie op school</vt:lpstr>
      <vt:lpstr>Implicaties van onderzoek</vt:lpstr>
      <vt:lpstr>PowerPoint-presentatie</vt:lpstr>
    </vt:vector>
  </TitlesOfParts>
  <Company>Hogeschool van Amsterdam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Democratic Citizen</dc:title>
  <dc:creator>H. Nieuwelink</dc:creator>
  <cp:lastModifiedBy>Irma Munters</cp:lastModifiedBy>
  <cp:revision>44</cp:revision>
  <cp:lastPrinted>2016-10-05T10:20:20Z</cp:lastPrinted>
  <dcterms:created xsi:type="dcterms:W3CDTF">2016-05-24T14:53:33Z</dcterms:created>
  <dcterms:modified xsi:type="dcterms:W3CDTF">2016-11-03T15:43:14Z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0x010100D2854694664375418C0DFD97ECA4320E</vt:lpwstr>
  </property>
  <property fmtid="{D5CDD505-2E9C-101B-9397-08002B2CF9AE}" pid="3" name="_dlc_DocIdItemGuid">
    <vt:lpwstr>67b1e360-5285-43bc-ac30-d2057fa8bf71</vt:lpwstr>
  </property>
  <property fmtid="{D5CDD505-2E9C-101B-9397-08002B2CF9AE}" pid="4" name="RepAreasOfExpertise">
    <vt:lpwstr/>
  </property>
  <property fmtid="{D5CDD505-2E9C-101B-9397-08002B2CF9AE}" pid="5" name="TaxKeyword">
    <vt:lpwstr/>
  </property>
  <property fmtid="{D5CDD505-2E9C-101B-9397-08002B2CF9AE}" pid="6" name="RepDocumentType">
    <vt:lpwstr/>
  </property>
  <property fmtid="{D5CDD505-2E9C-101B-9397-08002B2CF9AE}" pid="7" name="RepSectionSpecificTheme">
    <vt:lpwstr/>
  </property>
  <property fmtid="{D5CDD505-2E9C-101B-9397-08002B2CF9AE}" pid="8" name="RepCurricularTheme">
    <vt:lpwstr/>
  </property>
  <property fmtid="{D5CDD505-2E9C-101B-9397-08002B2CF9AE}" pid="9" name="TaxKeywordTaxHTField">
    <vt:lpwstr/>
  </property>
  <property fmtid="{D5CDD505-2E9C-101B-9397-08002B2CF9AE}" pid="10" name="RepSection">
    <vt:lpwstr/>
  </property>
  <property fmtid="{D5CDD505-2E9C-101B-9397-08002B2CF9AE}" pid="11" name="RepAuthor">
    <vt:lpwstr/>
  </property>
  <property fmtid="{D5CDD505-2E9C-101B-9397-08002B2CF9AE}" pid="12" name="RepSubjectContent">
    <vt:lpwstr/>
  </property>
  <property fmtid="{D5CDD505-2E9C-101B-9397-08002B2CF9AE}" pid="13" name="RepSector">
    <vt:lpwstr/>
  </property>
  <property fmtid="{D5CDD505-2E9C-101B-9397-08002B2CF9AE}" pid="14" name="RepFileFormat">
    <vt:lpwstr>385;#Presentatie|83d52ad2-ad71-4b98-9fd1-722fc488217f</vt:lpwstr>
  </property>
  <property fmtid="{D5CDD505-2E9C-101B-9397-08002B2CF9AE}" pid="15" name="RepYear">
    <vt:lpwstr>551;#2016|f54bdad4-7ead-4e5c-81eb-6f934a456232</vt:lpwstr>
  </property>
</Properties>
</file>