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28" r:id="rId1"/>
  </p:sldMasterIdLst>
  <p:notesMasterIdLst>
    <p:notesMasterId r:id="rId20"/>
  </p:notesMasterIdLst>
  <p:handoutMasterIdLst>
    <p:handoutMasterId r:id="rId21"/>
  </p:handoutMasterIdLst>
  <p:sldIdLst>
    <p:sldId id="258" r:id="rId2"/>
    <p:sldId id="310" r:id="rId3"/>
    <p:sldId id="311" r:id="rId4"/>
    <p:sldId id="340" r:id="rId5"/>
    <p:sldId id="325" r:id="rId6"/>
    <p:sldId id="302" r:id="rId7"/>
    <p:sldId id="320" r:id="rId8"/>
    <p:sldId id="304" r:id="rId9"/>
    <p:sldId id="315" r:id="rId10"/>
    <p:sldId id="317" r:id="rId11"/>
    <p:sldId id="336" r:id="rId12"/>
    <p:sldId id="316" r:id="rId13"/>
    <p:sldId id="334" r:id="rId14"/>
    <p:sldId id="326" r:id="rId15"/>
    <p:sldId id="337" r:id="rId16"/>
    <p:sldId id="307" r:id="rId17"/>
    <p:sldId id="339" r:id="rId18"/>
    <p:sldId id="319" r:id="rId19"/>
  </p:sldIdLst>
  <p:sldSz cx="9144000" cy="6858000" type="screen4x3"/>
  <p:notesSz cx="6877050" cy="10002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300"/>
    <a:srgbClr val="751B68"/>
    <a:srgbClr val="004E92"/>
    <a:srgbClr val="257835"/>
    <a:srgbClr val="90003E"/>
    <a:srgbClr val="BEB511"/>
    <a:srgbClr val="BC0031"/>
    <a:srgbClr val="00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3" autoAdjust="0"/>
    <p:restoredTop sz="95394" autoAdjust="0"/>
  </p:normalViewPr>
  <p:slideViewPr>
    <p:cSldViewPr>
      <p:cViewPr varScale="1">
        <p:scale>
          <a:sx n="100" d="100"/>
          <a:sy n="100" d="100"/>
        </p:scale>
        <p:origin x="6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33C4DE-D6B8-4983-913D-B7AC958BA20D}" type="datetimeFigureOut">
              <a:rPr lang="nl-NL" altLang="en-US"/>
              <a:pPr>
                <a:defRPr/>
              </a:pPr>
              <a:t>3-11-2016</a:t>
            </a:fld>
            <a:endParaRPr lang="nl-NL" alt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C3CBDD-F1EB-4F2F-8521-12A96E0FB2D5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040667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9738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51388"/>
            <a:ext cx="5502275" cy="4500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Klik om de opmaakprofielen van de modeltekst te bewerken</a:t>
            </a:r>
          </a:p>
          <a:p>
            <a:pPr lvl="1"/>
            <a:r>
              <a:rPr lang="en-US" altLang="nl-NL" noProof="0"/>
              <a:t>Tweede niveau</a:t>
            </a:r>
          </a:p>
          <a:p>
            <a:pPr lvl="2"/>
            <a:r>
              <a:rPr lang="en-US" altLang="nl-NL" noProof="0"/>
              <a:t>Derde niveau</a:t>
            </a:r>
          </a:p>
          <a:p>
            <a:pPr lvl="3"/>
            <a:r>
              <a:rPr lang="en-US" altLang="nl-NL" noProof="0"/>
              <a:t>Vierde niveau</a:t>
            </a:r>
          </a:p>
          <a:p>
            <a:pPr lvl="4"/>
            <a:r>
              <a:rPr lang="en-US" alt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1188"/>
            <a:ext cx="2979738" cy="500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501188"/>
            <a:ext cx="2979738" cy="500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0B2AFD-4719-402D-AB77-7F0D45DF1D9F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822301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605290-0EB8-4AF6-A169-92974177DD88}" type="slidenum">
              <a:rPr lang="en-US" altLang="nl-NL" smtClean="0"/>
              <a:pPr/>
              <a:t>1</a:t>
            </a:fld>
            <a:endParaRPr lang="en-US" altLang="nl-NL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8394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27652" name="Tijdelijke aanduiding voor datum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A6F2E6-72BB-4551-A21C-1BA0BA169C3E}" type="datetime1">
              <a:rPr lang="nl-NL" altLang="nl-NL" smtClean="0"/>
              <a:pPr/>
              <a:t>3-11-2016</a:t>
            </a:fld>
            <a:endParaRPr lang="en-US" altLang="nl-NL" smtClean="0"/>
          </a:p>
        </p:txBody>
      </p:sp>
      <p:sp>
        <p:nvSpPr>
          <p:cNvPr id="27653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6790EC-933B-4412-94F3-D9DC95745B79}" type="slidenum">
              <a:rPr lang="en-US" altLang="nl-NL" smtClean="0"/>
              <a:pPr/>
              <a:t>11</a:t>
            </a:fld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363638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smtClean="0"/>
              <a:t>Deze werkplaats is gestart met als doel een instrument te ontwikkelen waarmee scholen </a:t>
            </a:r>
            <a:r>
              <a:rPr lang="nl-NL" altLang="nl-NL" i="1" smtClean="0"/>
              <a:t>zelf</a:t>
            </a:r>
            <a:r>
              <a:rPr lang="nl-NL" altLang="nl-NL" smtClean="0"/>
              <a:t> de 'sociale kwaliteit' van de school in kaart kunnen brengen, evalueren en verbeteren.</a:t>
            </a:r>
          </a:p>
          <a:p>
            <a:r>
              <a:rPr lang="nl-NL" altLang="nl-NL" smtClean="0"/>
              <a:t>Geschikt voor interne en externe verantwoording. </a:t>
            </a:r>
          </a:p>
          <a:p>
            <a:r>
              <a:rPr lang="nl-NL" altLang="nl-NL" smtClean="0"/>
              <a:t>Voorlopig wordt er nog hard gewerkt in de werkplaats. Scholen bezoeken en bevragen elkaar.</a:t>
            </a:r>
          </a:p>
          <a:p>
            <a:r>
              <a:rPr lang="nl-NL" altLang="nl-NL" smtClean="0"/>
              <a:t>Bijvoorbeeld: hebben we op onze school een aanbod op het gebied van sociale kwaliteit? Wat doen we dan eigenlijk? Is dat incidenteel of structureel? Hoe bewaken we de kwaliteit daarvan?</a:t>
            </a:r>
          </a:p>
          <a:p>
            <a:endParaRPr lang="nl-NL" altLang="nl-NL" smtClean="0"/>
          </a:p>
        </p:txBody>
      </p:sp>
      <p:sp>
        <p:nvSpPr>
          <p:cNvPr id="30724" name="Tijdelijke aanduiding voor datum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D097A7-2382-48F1-80E8-5FCDB7F07805}" type="datetime1">
              <a:rPr lang="nl-NL" altLang="nl-NL" smtClean="0"/>
              <a:pPr/>
              <a:t>3-11-2016</a:t>
            </a:fld>
            <a:endParaRPr lang="en-US" altLang="nl-NL" smtClean="0"/>
          </a:p>
        </p:txBody>
      </p:sp>
      <p:sp>
        <p:nvSpPr>
          <p:cNvPr id="30725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973FC5-1489-4263-8FC9-A6B0A50C0C62}" type="slidenum">
              <a:rPr lang="en-US" altLang="nl-NL" smtClean="0"/>
              <a:pPr/>
              <a:t>13</a:t>
            </a:fld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409255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33796" name="Tijdelijke aanduiding voor datum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BF2BFB-44A2-4F29-9A74-BEEBB2BE8634}" type="datetime1">
              <a:rPr lang="nl-NL" altLang="nl-NL" smtClean="0"/>
              <a:pPr/>
              <a:t>3-11-2016</a:t>
            </a:fld>
            <a:endParaRPr lang="en-US" altLang="nl-NL" smtClean="0"/>
          </a:p>
        </p:txBody>
      </p:sp>
      <p:sp>
        <p:nvSpPr>
          <p:cNvPr id="33797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4FCAA5-DECA-4DF4-B2BF-01BBB0529751}" type="slidenum">
              <a:rPr lang="en-US" altLang="nl-NL" smtClean="0"/>
              <a:pPr/>
              <a:t>15</a:t>
            </a:fld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422323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smtClean="0"/>
              <a:t>Deze werkplaats is gestart met als doel een instrument te ontwikkelen waarmee scholen </a:t>
            </a:r>
            <a:r>
              <a:rPr lang="nl-NL" altLang="nl-NL" i="1" smtClean="0"/>
              <a:t>zelf</a:t>
            </a:r>
            <a:r>
              <a:rPr lang="nl-NL" altLang="nl-NL" smtClean="0"/>
              <a:t> de 'sociale kwaliteit' van de school in kaart kunnen brengen, evalueren en verbeteren.</a:t>
            </a:r>
          </a:p>
          <a:p>
            <a:r>
              <a:rPr lang="nl-NL" altLang="nl-NL" smtClean="0"/>
              <a:t>Geschikt voor interne en externe verantwoording. </a:t>
            </a:r>
          </a:p>
          <a:p>
            <a:r>
              <a:rPr lang="nl-NL" altLang="nl-NL" smtClean="0"/>
              <a:t>Voorlopig wordt er nog hard gewerkt in de werkplaats. Scholen bezoeken en bevragen elkaar.</a:t>
            </a:r>
          </a:p>
          <a:p>
            <a:r>
              <a:rPr lang="nl-NL" altLang="nl-NL" smtClean="0"/>
              <a:t>Bijvoorbeeld: hebben we op onze school een aanbod op het gebied van sociale kwaliteit? Wat doen we dan eigenlijk? Is dat incidenteel of structureel? Hoe bewaken we de kwaliteit daarvan?</a:t>
            </a:r>
          </a:p>
          <a:p>
            <a:endParaRPr lang="nl-NL" altLang="nl-NL" smtClean="0"/>
          </a:p>
        </p:txBody>
      </p:sp>
      <p:sp>
        <p:nvSpPr>
          <p:cNvPr id="36868" name="Tijdelijke aanduiding voor datum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AEA5E5-AEE4-4FC1-A021-B67AE5A1D034}" type="datetime1">
              <a:rPr lang="nl-NL" altLang="nl-NL" smtClean="0"/>
              <a:pPr/>
              <a:t>3-11-2016</a:t>
            </a:fld>
            <a:endParaRPr lang="en-US" altLang="nl-NL" smtClean="0"/>
          </a:p>
        </p:txBody>
      </p:sp>
      <p:sp>
        <p:nvSpPr>
          <p:cNvPr id="36869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94D63B-5ACA-453B-A566-F9A753FABDA6}" type="slidenum">
              <a:rPr lang="en-US" altLang="nl-NL" smtClean="0"/>
              <a:pPr/>
              <a:t>17</a:t>
            </a:fld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39040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AWP|  Conferentie Burgerschap 5 oktober 2016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8C76B8-33C4-4CDA-ABEC-5C42E7C6471E}" type="slidenum">
              <a:rPr lang="en-US" altLang="nl-NL"/>
              <a:pPr>
                <a:defRPr/>
              </a:pPr>
              <a:t>‹nr.›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12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AWP|  Conferentie Burgerschap 5 oktober 2016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CB26-B0C0-4BCB-9628-6C1BFF6F07B6}" type="slidenum">
              <a:rPr lang="en-US" altLang="nl-NL"/>
              <a:pPr>
                <a:defRPr/>
              </a:pPr>
              <a:t>‹nr.›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5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AWP|  Conferentie Burgerschap 5 oktober 2016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EEE53-5739-4DB8-A42B-1D979AD3E739}" type="slidenum">
              <a:rPr lang="en-US" altLang="nl-NL"/>
              <a:pPr>
                <a:defRPr/>
              </a:pPr>
              <a:t>‹nr.›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17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AWP|  Conferentie Burgerschap 5 oktober 2016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EE4E-A775-478E-B31D-71617BB0326A}" type="slidenum">
              <a:rPr lang="en-US" altLang="nl-NL"/>
              <a:pPr>
                <a:defRPr/>
              </a:pPr>
              <a:t>‹nr.›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3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FB5DE74-AC3A-4EBB-B6A9-F029C58E26B0}" type="slidenum">
              <a:rPr lang="en-US" altLang="nl-NL"/>
              <a:pPr>
                <a:defRPr/>
              </a:pPr>
              <a:t>‹nr.›</a:t>
            </a:fld>
            <a:endParaRPr lang="en-US" altLang="nl-NL" dirty="0">
              <a:solidFill>
                <a:schemeClr val="tx1"/>
              </a:solidFill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AWP|  Conferentie Burgerschap 5 oktober 2016</a:t>
            </a:r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59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AWP|  Conferentie Burgerschap 5 oktober 2016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26C5-901E-4731-A1FB-B238530F3022}" type="slidenum">
              <a:rPr lang="en-US" altLang="nl-NL"/>
              <a:pPr>
                <a:defRPr/>
              </a:pPr>
              <a:t>‹nr.›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9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AWP|  Conferentie Burgerschap 5 oktober 2016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9642-5507-42D0-B631-43F622E20A48}" type="slidenum">
              <a:rPr lang="en-US" altLang="nl-NL"/>
              <a:pPr>
                <a:defRPr/>
              </a:pPr>
              <a:t>‹nr.›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4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AWP|  Conferentie Burgerschap 5 oktober 2016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9E0A-5BB3-4C9C-B9DE-A5E8A3ACC346}" type="slidenum">
              <a:rPr lang="en-US" altLang="nl-NL"/>
              <a:pPr>
                <a:defRPr/>
              </a:pPr>
              <a:t>‹nr.›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7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AWP|  Conferentie Burgerschap 5 oktober 2016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B7C3282-ED86-4BF0-863A-8E53D5F5BB09}" type="slidenum">
              <a:rPr lang="en-US" altLang="nl-NL"/>
              <a:pPr>
                <a:defRPr/>
              </a:pPr>
              <a:t>‹nr.›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AWP|  Conferentie Burgerschap 5 oktober 2016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65A83-0198-492D-810C-07277A7D9E23}" type="slidenum">
              <a:rPr lang="en-US" altLang="nl-NL"/>
              <a:pPr>
                <a:defRPr/>
              </a:pPr>
              <a:t>‹nr.›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A3CE5B1-3A30-410C-88CD-174B184212FA}" type="slidenum">
              <a:rPr lang="en-US" altLang="nl-NL"/>
              <a:pPr>
                <a:defRPr/>
              </a:pPr>
              <a:t>‹nr.›</a:t>
            </a:fld>
            <a:endParaRPr lang="en-US" altLang="nl-NL" dirty="0">
              <a:solidFill>
                <a:schemeClr val="tx1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AWP|  Conferentie Burgerschap 5 oktober 2016</a:t>
            </a:r>
            <a:endParaRPr lang="en-US" alt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80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AWP|  Conferentie Burgerschap 5 oktober 2016</a:t>
            </a:r>
            <a:endParaRPr lang="en-US" altLang="nl-NL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5FC20F-D8AD-4F7A-8F65-17D77E6C86EA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geboer1\Documents\AWP project\Website\foto's\MartijnScholtens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 b="4695"/>
          <a:stretch>
            <a:fillRect/>
          </a:stretch>
        </p:blipFill>
        <p:spPr bwMode="auto">
          <a:xfrm>
            <a:off x="323850" y="1655763"/>
            <a:ext cx="846931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7038" y="744538"/>
            <a:ext cx="8153400" cy="4581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altLang="nl-NL" sz="4000" cap="none" dirty="0"/>
              <a:t/>
            </a:r>
            <a:br>
              <a:rPr lang="nl-NL" altLang="nl-NL" sz="4000" cap="none" dirty="0"/>
            </a:br>
            <a:r>
              <a:rPr lang="nl-NL" altLang="nl-NL" sz="4000" cap="none" dirty="0"/>
              <a:t/>
            </a:r>
            <a:br>
              <a:rPr lang="nl-NL" altLang="nl-NL" sz="4000" cap="none" dirty="0"/>
            </a:br>
            <a:r>
              <a:rPr lang="nl-NL" altLang="nl-NL" sz="4000" cap="none" dirty="0"/>
              <a:t/>
            </a:r>
            <a:br>
              <a:rPr lang="nl-NL" altLang="nl-NL" sz="4000" cap="none" dirty="0"/>
            </a:br>
            <a:r>
              <a:rPr lang="nl-NL" altLang="nl-NL" sz="4000" cap="none" dirty="0"/>
              <a:t/>
            </a:r>
            <a:br>
              <a:rPr lang="nl-NL" altLang="nl-NL" sz="4000" cap="none" dirty="0"/>
            </a:br>
            <a:r>
              <a:rPr lang="nl-NL" altLang="nl-NL" sz="4000" cap="none" dirty="0"/>
              <a:t/>
            </a:r>
            <a:br>
              <a:rPr lang="nl-NL" altLang="nl-NL" sz="4000" cap="none" dirty="0"/>
            </a:br>
            <a:r>
              <a:rPr lang="nl-NL" altLang="nl-NL" sz="4000" cap="none" dirty="0"/>
              <a:t/>
            </a:r>
            <a:br>
              <a:rPr lang="nl-NL" altLang="nl-NL" sz="4000" cap="none" dirty="0"/>
            </a:br>
            <a:r>
              <a:rPr lang="nl-NL" altLang="nl-NL" sz="4000" cap="none" dirty="0"/>
              <a:t/>
            </a:r>
            <a:br>
              <a:rPr lang="nl-NL" altLang="nl-NL" sz="4000" cap="none" dirty="0"/>
            </a:br>
            <a:r>
              <a:rPr lang="nl-NL" altLang="nl-NL" sz="4000" cap="none" dirty="0"/>
              <a:t/>
            </a:r>
            <a:br>
              <a:rPr lang="nl-NL" altLang="nl-NL" sz="4000" cap="none" dirty="0"/>
            </a:br>
            <a:r>
              <a:rPr lang="nl-NL" altLang="nl-NL" sz="4000" cap="none" dirty="0"/>
              <a:t/>
            </a:r>
            <a:br>
              <a:rPr lang="nl-NL" altLang="nl-NL" sz="4000" cap="none" dirty="0"/>
            </a:br>
            <a:r>
              <a:rPr lang="nl-NL" altLang="nl-NL" sz="4000" b="1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UPC" pitchFamily="18" charset="-34"/>
              </a:rPr>
              <a:t>Zelfevaluatie burgerschapsonderwijs</a:t>
            </a:r>
            <a:br>
              <a:rPr lang="nl-NL" altLang="nl-NL" sz="4000" b="1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UPC" pitchFamily="18" charset="-34"/>
              </a:rPr>
            </a:br>
            <a:r>
              <a:rPr lang="nl-NL" altLang="nl-NL" sz="4000" b="1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UPC" pitchFamily="18" charset="-34"/>
              </a:rPr>
              <a:t>			door en voor de school</a:t>
            </a:r>
            <a:br>
              <a:rPr lang="nl-NL" altLang="nl-NL" sz="4000" b="1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UPC" pitchFamily="18" charset="-34"/>
              </a:rPr>
            </a:br>
            <a:r>
              <a:rPr lang="nl-NL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ontwikkelen door denken en doen!</a:t>
            </a:r>
            <a:r>
              <a:rPr lang="nl-NL" sz="2400" b="1" dirty="0"/>
              <a:t/>
            </a:r>
            <a:br>
              <a:rPr lang="nl-NL" sz="2400" b="1" dirty="0"/>
            </a:br>
            <a:r>
              <a:rPr lang="en-GB" altLang="nl-NL" sz="2500" b="1" cap="none" dirty="0">
                <a:solidFill>
                  <a:schemeClr val="bg1"/>
                </a:solidFill>
                <a:latin typeface="Calibri" pitchFamily="34" charset="0"/>
                <a:cs typeface="AngsanaUPC" pitchFamily="18" charset="-34"/>
              </a:rPr>
              <a:t/>
            </a:r>
            <a:br>
              <a:rPr lang="en-GB" altLang="nl-NL" sz="2500" b="1" cap="none" dirty="0">
                <a:solidFill>
                  <a:schemeClr val="bg1"/>
                </a:solidFill>
                <a:latin typeface="Calibri" pitchFamily="34" charset="0"/>
                <a:cs typeface="AngsanaUPC" pitchFamily="18" charset="-34"/>
              </a:rPr>
            </a:br>
            <a:r>
              <a:rPr lang="en-GB" altLang="nl-NL" sz="2500" b="1" cap="none" dirty="0">
                <a:solidFill>
                  <a:schemeClr val="bg1"/>
                </a:solidFill>
                <a:latin typeface="Calibri" pitchFamily="34" charset="0"/>
                <a:cs typeface="AngsanaUPC" pitchFamily="18" charset="-34"/>
              </a:rPr>
              <a:t/>
            </a:r>
            <a:br>
              <a:rPr lang="en-GB" altLang="nl-NL" sz="2500" b="1" cap="none" dirty="0">
                <a:solidFill>
                  <a:schemeClr val="bg1"/>
                </a:solidFill>
                <a:latin typeface="Calibri" pitchFamily="34" charset="0"/>
                <a:cs typeface="AngsanaUPC" pitchFamily="18" charset="-34"/>
              </a:rPr>
            </a:br>
            <a:r>
              <a:rPr lang="en-GB" altLang="nl-NL" sz="2900" b="1" cap="none" dirty="0">
                <a:solidFill>
                  <a:schemeClr val="bg1"/>
                </a:solidFill>
                <a:latin typeface="Calibri" pitchFamily="34" charset="0"/>
                <a:cs typeface="AngsanaUPC" pitchFamily="18" charset="-34"/>
              </a:rPr>
              <a:t/>
            </a:r>
            <a:br>
              <a:rPr lang="en-GB" altLang="nl-NL" sz="2900" b="1" cap="none" dirty="0">
                <a:solidFill>
                  <a:schemeClr val="bg1"/>
                </a:solidFill>
                <a:latin typeface="Calibri" pitchFamily="34" charset="0"/>
                <a:cs typeface="AngsanaUPC" pitchFamily="18" charset="-34"/>
              </a:rPr>
            </a:br>
            <a:r>
              <a:rPr lang="nl-NL" altLang="nl-NL" sz="2200" b="1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UPC" pitchFamily="18" charset="-34"/>
              </a:rPr>
              <a:t>ACADEMISCHE</a:t>
            </a:r>
            <a:r>
              <a:rPr lang="en-GB" altLang="nl-NL" sz="2200" b="1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UPC" pitchFamily="18" charset="-34"/>
              </a:rPr>
              <a:t> </a:t>
            </a:r>
            <a:r>
              <a:rPr lang="nl-NL" altLang="nl-NL" sz="2200" b="1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UPC" pitchFamily="18" charset="-34"/>
              </a:rPr>
              <a:t>WERKPLAATS</a:t>
            </a:r>
            <a:r>
              <a:rPr lang="en-GB" altLang="nl-NL" sz="2200" b="1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UPC" pitchFamily="18" charset="-34"/>
              </a:rPr>
              <a:t/>
            </a:r>
            <a:br>
              <a:rPr lang="en-GB" altLang="nl-NL" sz="2200" b="1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UPC" pitchFamily="18" charset="-34"/>
              </a:rPr>
            </a:br>
            <a:r>
              <a:rPr lang="en-GB" altLang="nl-NL" sz="2200" b="1" i="1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UPC" pitchFamily="18" charset="-34"/>
              </a:rPr>
              <a:t>SOCIALE KWALITEIT VAN ONDERWIJS</a:t>
            </a:r>
            <a:r>
              <a:rPr lang="en-GB" altLang="nl-NL" sz="2200" b="1" cap="none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UPC" pitchFamily="18" charset="-34"/>
              </a:rPr>
              <a:t> </a:t>
            </a:r>
            <a:endParaRPr lang="en-US" altLang="nl-NL" sz="2200" b="1" cap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ngsanaUPC" pitchFamily="18" charset="-34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5949950"/>
            <a:ext cx="3600450" cy="719138"/>
          </a:xfrm>
        </p:spPr>
        <p:txBody>
          <a:bodyPr/>
          <a:lstStyle/>
          <a:p>
            <a:pPr eaLnBrk="1" hangingPunct="1"/>
            <a:endParaRPr lang="nl-NL" altLang="nl-NL" sz="1600" smtClean="0">
              <a:solidFill>
                <a:srgbClr val="8E8D8C"/>
              </a:solidFill>
            </a:endParaRPr>
          </a:p>
          <a:p>
            <a:pPr eaLnBrk="1" hangingPunct="1"/>
            <a:r>
              <a:rPr lang="nl-NL" altLang="nl-NL" sz="1600" smtClean="0">
                <a:solidFill>
                  <a:schemeClr val="bg1"/>
                </a:solidFill>
                <a:latin typeface="Calibri" panose="020F0502020204030204" pitchFamily="34" charset="0"/>
              </a:rPr>
              <a:t>Almere, 5 oktober 2016</a:t>
            </a:r>
          </a:p>
          <a:p>
            <a:pPr eaLnBrk="1" hangingPunct="1"/>
            <a:endParaRPr lang="en-US" altLang="nl-NL" sz="1400" smtClean="0">
              <a:solidFill>
                <a:srgbClr val="8E8D8C"/>
              </a:solidFill>
            </a:endParaRPr>
          </a:p>
        </p:txBody>
      </p:sp>
      <p:pic>
        <p:nvPicPr>
          <p:cNvPr id="15365" name="Picture 5" descr="C:\Users\egeboer1\Documents\AWP project\Website\logo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21983" r="6987" b="27538"/>
          <a:stretch>
            <a:fillRect/>
          </a:stretch>
        </p:blipFill>
        <p:spPr bwMode="auto">
          <a:xfrm>
            <a:off x="468313" y="0"/>
            <a:ext cx="24574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nl-NL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Schoolervaringen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800100" lvl="1" indent="-342900" eaLnBrk="1" hangingPunct="1">
              <a:lnSpc>
                <a:spcPct val="150000"/>
              </a:lnSpc>
              <a:buSzPct val="60000"/>
              <a:buFont typeface="Wingdings 2" panose="05020102010507070707" pitchFamily="18" charset="2"/>
              <a:buChar char="£"/>
            </a:pPr>
            <a:r>
              <a:rPr lang="nl-NL" altLang="nl-NL" sz="2400" smtClean="0">
                <a:solidFill>
                  <a:srgbClr val="000000"/>
                </a:solidFill>
              </a:rPr>
              <a:t>2014-2015: 	kennismaken met de schoolpraktijk in een 			andere sector</a:t>
            </a:r>
          </a:p>
          <a:p>
            <a:pPr marL="800100" lvl="1" indent="-342900" eaLnBrk="1" hangingPunct="1">
              <a:lnSpc>
                <a:spcPct val="150000"/>
              </a:lnSpc>
              <a:buSzPct val="60000"/>
              <a:buFont typeface="Wingdings 2" panose="05020102010507070707" pitchFamily="18" charset="2"/>
              <a:buChar char="£"/>
            </a:pPr>
            <a:r>
              <a:rPr lang="nl-NL" altLang="nl-NL" sz="2400" smtClean="0">
                <a:solidFill>
                  <a:srgbClr val="000000"/>
                </a:solidFill>
              </a:rPr>
              <a:t>2015-2016:	onderlinge visitaties: evaluatie van één 			aspect van de onderwijskwaliteit</a:t>
            </a:r>
          </a:p>
          <a:p>
            <a:pPr marL="800100" lvl="1" indent="-342900" eaLnBrk="1" hangingPunct="1">
              <a:lnSpc>
                <a:spcPct val="150000"/>
              </a:lnSpc>
              <a:buSzPct val="60000"/>
              <a:buFont typeface="Wingdings 2" panose="05020102010507070707" pitchFamily="18" charset="2"/>
              <a:buChar char="£"/>
            </a:pPr>
            <a:r>
              <a:rPr lang="nl-NL" altLang="nl-NL" sz="2400" smtClean="0">
                <a:solidFill>
                  <a:srgbClr val="000000"/>
                </a:solidFill>
              </a:rPr>
              <a:t>2016-2017: 	evaluatie op de eigen school aan de hand van de proefversie van het schoolzelfevaluatieinstrument Sociale Kwaliteit door ongeveer 40 scholen</a:t>
            </a:r>
            <a:endParaRPr lang="en-US" altLang="nl-NL" sz="2400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chemeClr val="tx2"/>
                </a:solidFill>
              </a:rPr>
              <a:t>AWP|  Conferentie Burgerschap 5 oktober 2016</a:t>
            </a:r>
            <a:endParaRPr lang="en-US" altLang="nl-NL" smtClean="0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2ACD79B3-07F9-4ABB-A385-D9977958D2A7}" type="slidenum">
              <a:rPr lang="en-US" altLang="nl-NL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10</a:t>
            </a:fld>
            <a:endParaRPr lang="en-US" altLang="nl-NL" sz="120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11188" y="6308725"/>
            <a:ext cx="54213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nl-NL" dirty="0">
                <a:solidFill>
                  <a:schemeClr val="accent3"/>
                </a:solidFill>
                <a:latin typeface="Calibri" panose="020F0502020204030204" pitchFamily="34" charset="0"/>
              </a:rPr>
              <a:t>AWP| Conferentie Burgerschap 5 oktober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nl-NL" altLang="nl-NL" smtClean="0"/>
              <a:t>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73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nl-NL" sz="2800" i="1" dirty="0">
                <a:solidFill>
                  <a:srgbClr val="00B0F0"/>
                </a:solidFill>
              </a:rPr>
              <a:t>Schoolvoorbeeld: bs. De Griffioen: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nl-NL" sz="3300" dirty="0">
                <a:solidFill>
                  <a:srgbClr val="00B0F0"/>
                </a:solidFill>
              </a:rPr>
              <a:t>Waaruit blijkt dat je als school succesvol bent in het </a:t>
            </a:r>
            <a:r>
              <a:rPr lang="nl-NL" sz="3300" i="1" dirty="0">
                <a:solidFill>
                  <a:srgbClr val="00B0F0"/>
                </a:solidFill>
              </a:rPr>
              <a:t>uitvoeren van je missie en visie </a:t>
            </a:r>
            <a:r>
              <a:rPr lang="nl-NL" sz="3300" dirty="0">
                <a:solidFill>
                  <a:srgbClr val="00B0F0"/>
                </a:solidFill>
              </a:rPr>
              <a:t>in relatie tot </a:t>
            </a:r>
            <a:r>
              <a:rPr lang="nl-NL" sz="3300" i="1" dirty="0">
                <a:solidFill>
                  <a:srgbClr val="00B0F0"/>
                </a:solidFill>
              </a:rPr>
              <a:t>sociale en maatschappelijke vorming van leerlingen</a:t>
            </a:r>
            <a:r>
              <a:rPr lang="nl-NL" sz="3300" dirty="0">
                <a:solidFill>
                  <a:srgbClr val="00B0F0"/>
                </a:solidFill>
              </a:rPr>
              <a:t>?</a:t>
            </a:r>
            <a:r>
              <a:rPr lang="nl-NL" sz="3300" dirty="0"/>
              <a:t>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nl-NL" sz="2800" dirty="0"/>
              <a:t> </a:t>
            </a:r>
          </a:p>
        </p:txBody>
      </p:sp>
      <p:pic>
        <p:nvPicPr>
          <p:cNvPr id="26628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881438"/>
            <a:ext cx="80486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ijdelijke aanduiding voor datum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 smtClean="0">
              <a:solidFill>
                <a:schemeClr val="tx2"/>
              </a:solidFill>
            </a:endParaRPr>
          </a:p>
        </p:txBody>
      </p:sp>
      <p:sp>
        <p:nvSpPr>
          <p:cNvPr id="26630" name="Tijdelijke aanduiding voor voettekst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chemeClr val="tx2"/>
                </a:solidFill>
              </a:rPr>
              <a:t>AWP|  Conferentie Burgerschap 5 oktober 2016</a:t>
            </a:r>
            <a:endParaRPr lang="en-US" altLang="nl-NL" smtClean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B425966-A878-4A25-A7DF-A215784E5F23}" type="slidenum">
              <a:rPr lang="en-US" altLang="nl-NL" smtClean="0"/>
              <a:pPr>
                <a:defRPr/>
              </a:pPr>
              <a:t>11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nl-NL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Schoolervaringen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66713" lvl="1" indent="0">
              <a:buFont typeface="Wingdings 2" panose="05020102010507070707" pitchFamily="18" charset="2"/>
              <a:buNone/>
              <a:defRPr/>
            </a:pPr>
            <a:endParaRPr lang="nl-NL" sz="2400" dirty="0">
              <a:solidFill>
                <a:schemeClr val="accent3"/>
              </a:solidFill>
              <a:latin typeface="Arial" charset="0"/>
            </a:endParaRP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nl-NL" dirty="0"/>
              <a:t>RIm</a:t>
            </a:r>
            <a:r>
              <a:rPr lang="nl-NL" sz="2400" u="sng" dirty="0">
                <a:solidFill>
                  <a:schemeClr val="accent3"/>
                </a:solidFill>
                <a:latin typeface="Arial" charset="0"/>
              </a:rPr>
              <a:t>Impact op de eigen houding als evaluator</a:t>
            </a:r>
            <a:r>
              <a:rPr lang="nl-NL" sz="2400" dirty="0">
                <a:solidFill>
                  <a:schemeClr val="accent3"/>
                </a:solidFill>
                <a:latin typeface="Arial" charset="0"/>
              </a:rPr>
              <a:t>:</a:t>
            </a:r>
          </a:p>
          <a:p>
            <a:pPr lvl="2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3"/>
                </a:solidFill>
                <a:latin typeface="Arial" charset="0"/>
              </a:rPr>
              <a:t>Kijken naar de eigen schoolpraktijk vraagt afstand nemen van het hier en nu.</a:t>
            </a:r>
          </a:p>
          <a:p>
            <a:pPr lvl="2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3"/>
                </a:solidFill>
                <a:latin typeface="Arial" charset="0"/>
              </a:rPr>
              <a:t>Dóórvragen op wat vanzelfsprekend is / lijkt.</a:t>
            </a:r>
          </a:p>
          <a:p>
            <a:pPr lvl="2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3"/>
                </a:solidFill>
                <a:latin typeface="Arial" charset="0"/>
              </a:rPr>
              <a:t>Je waarneming onderbouwen met meerdere ‘bronnnen’</a:t>
            </a:r>
          </a:p>
          <a:p>
            <a:pPr lvl="2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3"/>
                </a:solidFill>
                <a:latin typeface="Arial" charset="0"/>
              </a:rPr>
              <a:t>Op zoek naar onderbouwende documentatie.</a:t>
            </a:r>
          </a:p>
          <a:p>
            <a:pPr lvl="2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3"/>
                </a:solidFill>
                <a:latin typeface="Arial" charset="0"/>
              </a:rPr>
              <a:t>Analyse van de inhoud en de kwaliteit van die</a:t>
            </a:r>
            <a:endParaRPr lang="en-US" dirty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chemeClr val="tx2"/>
                </a:solidFill>
              </a:rPr>
              <a:t>AWP|  Conferentie Burgerschap 5 oktober 2016</a:t>
            </a:r>
            <a:endParaRPr lang="en-US" altLang="nl-NL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22A5934-81A0-4596-874F-DE0DF1B6C94F}" type="slidenum">
              <a:rPr lang="en-US" altLang="nl-NL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12</a:t>
            </a:fld>
            <a:endParaRPr lang="en-US" altLang="nl-NL" sz="120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11188" y="6308725"/>
            <a:ext cx="54213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nl-NL" dirty="0">
                <a:solidFill>
                  <a:schemeClr val="accent3"/>
                </a:solidFill>
                <a:latin typeface="Calibri" panose="020F0502020204030204" pitchFamily="34" charset="0"/>
              </a:rPr>
              <a:t>AWP| Conferentie Burgerschap 5 oktober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nl-NL" altLang="nl-NL" smtClean="0"/>
              <a:t>Doel van de Werkplaats: 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2160588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nl-NL" altLang="nl-NL" smtClean="0"/>
              <a:t>Ee</a:t>
            </a:r>
            <a:r>
              <a:rPr lang="nl-NL" altLang="nl-NL" sz="2400" i="1" smtClean="0">
                <a:solidFill>
                  <a:srgbClr val="00B0F0"/>
                </a:solidFill>
              </a:rPr>
              <a:t>Schoolvoorbeeld: bs. De Griffioen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nl-NL" altLang="nl-NL" sz="2800" b="1" smtClean="0">
              <a:solidFill>
                <a:srgbClr val="00B0F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nl-NL" altLang="nl-NL" sz="2800" b="1" smtClean="0">
                <a:solidFill>
                  <a:srgbClr val="00B0F0"/>
                </a:solidFill>
              </a:rPr>
              <a:t>zelfevaluatie</a:t>
            </a:r>
            <a:r>
              <a:rPr lang="nl-NL" altLang="nl-NL" sz="2800" smtClean="0">
                <a:solidFill>
                  <a:srgbClr val="00B0F0"/>
                </a:solidFill>
              </a:rPr>
              <a:t> </a:t>
            </a:r>
            <a:r>
              <a:rPr lang="nl-NL" altLang="nl-NL" sz="2800" b="1" smtClean="0">
                <a:solidFill>
                  <a:srgbClr val="00B0F0"/>
                </a:solidFill>
              </a:rPr>
              <a:t>sociale kwaliteit </a:t>
            </a:r>
            <a:r>
              <a:rPr lang="nl-NL" altLang="nl-NL" sz="2800" smtClean="0"/>
              <a:t>ontwikkelen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nl-NL" altLang="nl-NL" sz="2800" b="1" smtClean="0">
                <a:solidFill>
                  <a:srgbClr val="00B0F0"/>
                </a:solidFill>
                <a:cs typeface="Arial" panose="020B0604020202020204" pitchFamily="34" charset="0"/>
              </a:rPr>
              <a:t>interne en externe verantwoording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altLang="nl-NL" smtClean="0"/>
          </a:p>
        </p:txBody>
      </p:sp>
      <p:pic>
        <p:nvPicPr>
          <p:cNvPr id="29700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881438"/>
            <a:ext cx="80486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ijdelijke aanduiding voor datum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 smtClean="0">
              <a:solidFill>
                <a:schemeClr val="tx2"/>
              </a:solidFill>
            </a:endParaRPr>
          </a:p>
        </p:txBody>
      </p:sp>
      <p:sp>
        <p:nvSpPr>
          <p:cNvPr id="29702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chemeClr val="tx2"/>
                </a:solidFill>
              </a:rPr>
              <a:t>AWP|  Conferentie Burgerschap 5 oktober 2016</a:t>
            </a:r>
            <a:endParaRPr lang="en-US" altLang="nl-NL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8F90295-3928-4C04-84D4-1482102EA7D6}" type="slidenum">
              <a:rPr lang="en-US" altLang="nl-NL" smtClean="0"/>
              <a:pPr>
                <a:defRPr/>
              </a:pPr>
              <a:t>13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nl-NL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Schoolervaringen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66713" lvl="1" indent="0">
              <a:buFont typeface="Wingdings 2" panose="05020102010507070707" pitchFamily="18" charset="2"/>
              <a:buNone/>
              <a:defRPr/>
            </a:pPr>
            <a:endParaRPr lang="nl-NL" sz="2400" dirty="0">
              <a:solidFill>
                <a:schemeClr val="accent3"/>
              </a:solidFill>
              <a:latin typeface="Arial" charset="0"/>
            </a:endParaRPr>
          </a:p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nl-NL" dirty="0"/>
              <a:t>RIm</a:t>
            </a:r>
            <a:r>
              <a:rPr lang="nl-NL" sz="2400" u="sng" dirty="0">
                <a:solidFill>
                  <a:schemeClr val="accent3"/>
                </a:solidFill>
                <a:latin typeface="Arial" charset="0"/>
              </a:rPr>
              <a:t>Dwars door de schoolpraktijk gaan</a:t>
            </a:r>
            <a:r>
              <a:rPr lang="nl-NL" sz="2400" dirty="0">
                <a:solidFill>
                  <a:schemeClr val="accent3"/>
                </a:solidFill>
                <a:latin typeface="Arial" charset="0"/>
              </a:rPr>
              <a:t>:</a:t>
            </a:r>
          </a:p>
          <a:p>
            <a:pPr lvl="2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3"/>
                </a:solidFill>
                <a:latin typeface="Arial" charset="0"/>
              </a:rPr>
              <a:t>Verbinden van losse elementen in het onderwijsaanbod.</a:t>
            </a:r>
          </a:p>
          <a:p>
            <a:pPr lvl="2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3"/>
                </a:solidFill>
                <a:latin typeface="Arial" charset="0"/>
              </a:rPr>
              <a:t>Op zoek naar de doorgaande lijn in wat we bieden aan sociale kwaliteit.</a:t>
            </a:r>
          </a:p>
          <a:p>
            <a:pPr lvl="2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3"/>
                </a:solidFill>
                <a:latin typeface="Arial" charset="0"/>
              </a:rPr>
              <a:t>Kijken naar de eigen schoolpraktijk vraagt afstand nemen van het hier en nu.</a:t>
            </a:r>
          </a:p>
          <a:p>
            <a:pPr lvl="2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nl-NL" sz="1800" dirty="0">
                <a:solidFill>
                  <a:schemeClr val="accent3"/>
                </a:solidFill>
                <a:latin typeface="Arial" charset="0"/>
              </a:rPr>
              <a:t>Hoe onderbouw je de eigen bewering over de mate van sociale kwaliteit van de school en de samenhang tussen de elementen die daaraan bijdragen?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chemeClr val="tx2"/>
                </a:solidFill>
              </a:rPr>
              <a:t>AWP|  Conferentie Burgerschap 5 oktober 2016</a:t>
            </a:r>
            <a:endParaRPr lang="en-US" altLang="nl-NL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D08C9F5C-7FD8-4325-8CDC-419688BE1A7C}" type="slidenum">
              <a:rPr lang="en-US" altLang="nl-NL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14</a:t>
            </a:fld>
            <a:endParaRPr lang="en-US" altLang="nl-NL" sz="120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11188" y="6308725"/>
            <a:ext cx="54213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nl-NL" dirty="0">
                <a:solidFill>
                  <a:schemeClr val="accent3"/>
                </a:solidFill>
                <a:latin typeface="Calibri" panose="020F0502020204030204" pitchFamily="34" charset="0"/>
              </a:rPr>
              <a:t>AWP| Conferentie Burgerschap 5 oktober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nl-NL" altLang="nl-NL" smtClean="0"/>
              <a:t>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6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nl-NL" sz="2800" i="1" dirty="0">
                <a:solidFill>
                  <a:srgbClr val="00B0F0"/>
                </a:solidFill>
              </a:rPr>
              <a:t>Schoolvoorbeeld: bs. De Griffioen: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nl-NL" sz="5100" dirty="0">
                <a:solidFill>
                  <a:srgbClr val="FF0000"/>
                </a:solidFill>
              </a:rPr>
              <a:t>Opbrengsten voor de school tot nu toe:</a:t>
            </a:r>
          </a:p>
          <a:p>
            <a:pPr>
              <a:defRPr/>
            </a:pPr>
            <a:r>
              <a:rPr lang="nl-NL" sz="4200" dirty="0">
                <a:solidFill>
                  <a:srgbClr val="00B0F0"/>
                </a:solidFill>
              </a:rPr>
              <a:t>Grote mate van bewustwording thematiek</a:t>
            </a:r>
          </a:p>
          <a:p>
            <a:pPr>
              <a:defRPr/>
            </a:pPr>
            <a:r>
              <a:rPr lang="nl-NL" sz="4200" dirty="0">
                <a:solidFill>
                  <a:srgbClr val="00B0F0"/>
                </a:solidFill>
              </a:rPr>
              <a:t>Ontwikkeling expertise door masterclasses en toepassing</a:t>
            </a:r>
          </a:p>
          <a:p>
            <a:pPr>
              <a:defRPr/>
            </a:pPr>
            <a:r>
              <a:rPr lang="nl-NL" sz="4200" dirty="0">
                <a:solidFill>
                  <a:srgbClr val="00B0F0"/>
                </a:solidFill>
              </a:rPr>
              <a:t>Gestart met schooleigen monitoring van de sociale ontwikkeling van de leerlingen</a:t>
            </a:r>
          </a:p>
          <a:p>
            <a:pPr>
              <a:defRPr/>
            </a:pPr>
            <a:r>
              <a:rPr lang="nl-NL" sz="4200" dirty="0">
                <a:solidFill>
                  <a:srgbClr val="00B0F0"/>
                </a:solidFill>
              </a:rPr>
              <a:t>Meting burgerschapscompetenties</a:t>
            </a:r>
            <a:r>
              <a:rPr lang="nl-NL" sz="4200" dirty="0"/>
              <a:t> </a:t>
            </a:r>
          </a:p>
        </p:txBody>
      </p:sp>
      <p:pic>
        <p:nvPicPr>
          <p:cNvPr id="32772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881438"/>
            <a:ext cx="80486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ijdelijke aanduiding voor datum 8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 smtClean="0">
              <a:solidFill>
                <a:schemeClr val="tx2"/>
              </a:solidFill>
            </a:endParaRPr>
          </a:p>
        </p:txBody>
      </p:sp>
      <p:sp>
        <p:nvSpPr>
          <p:cNvPr id="32774" name="Tijdelijke aanduiding voor voettekst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chemeClr val="tx2"/>
                </a:solidFill>
              </a:rPr>
              <a:t>AWP|  Conferentie Burgerschap 5 oktober 2016</a:t>
            </a:r>
            <a:endParaRPr lang="en-US" altLang="nl-NL" smtClean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F5D69E-29D6-4941-8329-CB89C2635327}" type="slidenum">
              <a:rPr lang="en-US" altLang="nl-NL" smtClean="0"/>
              <a:pPr>
                <a:defRPr/>
              </a:pPr>
              <a:t>15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5759450" cy="990600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en-US" dirty="0">
                <a:solidFill>
                  <a:srgbClr val="000000"/>
                </a:solidFill>
              </a:rPr>
              <a:t/>
            </a:r>
            <a:br>
              <a:rPr lang="nl-NL" altLang="en-US" dirty="0">
                <a:solidFill>
                  <a:srgbClr val="000000"/>
                </a:solidFill>
              </a:rPr>
            </a:br>
            <a:r>
              <a:rPr lang="nl-NL" altLang="en-US" dirty="0">
                <a:solidFill>
                  <a:srgbClr val="000000"/>
                </a:solidFill>
              </a:rPr>
              <a:t/>
            </a:r>
            <a:br>
              <a:rPr lang="nl-NL" altLang="en-US" dirty="0">
                <a:solidFill>
                  <a:srgbClr val="000000"/>
                </a:solidFill>
              </a:rPr>
            </a:br>
            <a:r>
              <a:rPr lang="nl-NL" altLang="en-US" dirty="0">
                <a:solidFill>
                  <a:srgbClr val="000000"/>
                </a:solidFill>
              </a:rPr>
              <a:t/>
            </a:r>
            <a:br>
              <a:rPr lang="nl-NL" altLang="en-US" dirty="0">
                <a:solidFill>
                  <a:srgbClr val="000000"/>
                </a:solidFill>
              </a:rPr>
            </a:br>
            <a:r>
              <a:rPr lang="nl-NL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Schoolervaringen</a:t>
            </a:r>
            <a:r>
              <a:rPr lang="nl-NL" altLang="en-US" dirty="0">
                <a:solidFill>
                  <a:srgbClr val="000000"/>
                </a:solidFill>
              </a:rPr>
              <a:t/>
            </a:r>
            <a:br>
              <a:rPr lang="nl-NL" altLang="en-US" dirty="0">
                <a:solidFill>
                  <a:srgbClr val="000000"/>
                </a:solidFill>
              </a:rPr>
            </a:br>
            <a:r>
              <a:rPr lang="nl-NL" altLang="en-US" dirty="0">
                <a:solidFill>
                  <a:srgbClr val="000000"/>
                </a:solidFill>
              </a:rPr>
              <a:t/>
            </a:r>
            <a:br>
              <a:rPr lang="nl-NL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1700213"/>
            <a:ext cx="8153400" cy="4465637"/>
          </a:xfrm>
        </p:spPr>
        <p:txBody>
          <a:bodyPr/>
          <a:lstStyle/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nl-NL" sz="2000" dirty="0">
                <a:solidFill>
                  <a:schemeClr val="accent3"/>
                </a:solidFill>
              </a:rPr>
              <a:t>De schoolzelfevaluatie moet door de school (evaluatieteam) in de praktijk toegepast  kunnen worden, zonder (veel) specifieke voorkennis; 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nl-NL" sz="2000" dirty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nl-NL" sz="2000" dirty="0">
                <a:solidFill>
                  <a:schemeClr val="accent3"/>
                </a:solidFill>
              </a:rPr>
              <a:t>De schoolzelfevaluatie moet in een beperkt aantal dagen uitgevoerd kunnen worden door een beperkt team (afhankelijk van de omvang van de school en organisatorische complexiteit);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nl-NL" sz="2000" dirty="0">
              <a:solidFill>
                <a:schemeClr val="accent3"/>
              </a:solidFill>
            </a:endParaRPr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nl-NL" sz="2000" dirty="0">
                <a:solidFill>
                  <a:schemeClr val="accent3"/>
                </a:solidFill>
              </a:rPr>
              <a:t>Het evaluatieteam moet zich goed kunnen voorbereiden op de schoolzelfevaluatie en toegang hebben tot alle relevante schooldocumenten;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nl-NL" sz="2000" dirty="0">
                <a:solidFill>
                  <a:schemeClr val="accent3"/>
                </a:solidFill>
              </a:rPr>
              <a:t>  </a:t>
            </a:r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r>
              <a:rPr lang="nl-NL" sz="2000" dirty="0">
                <a:solidFill>
                  <a:schemeClr val="accent3"/>
                </a:solidFill>
              </a:rPr>
              <a:t>Het belang en nut van de schoolzelfevaluatie dient door bestuur en schoolleiding ondersteund te worden, ook is aanzienlijk draagvlak in het personeelsteam van belang.</a:t>
            </a:r>
          </a:p>
          <a:p>
            <a:pPr>
              <a:spcBef>
                <a:spcPts val="0"/>
              </a:spcBef>
              <a:buFont typeface="Wingdings"/>
              <a:buChar char="Ø"/>
              <a:defRPr/>
            </a:pPr>
            <a:endParaRPr lang="nl-NL" sz="1800" dirty="0">
              <a:solidFill>
                <a:schemeClr val="accent3"/>
              </a:solidFill>
            </a:endParaRPr>
          </a:p>
          <a:p>
            <a:pPr marL="0" indent="0" eaLnBrk="1" hangingPunct="1"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188" y="6308725"/>
            <a:ext cx="5421312" cy="365125"/>
          </a:xfrm>
        </p:spPr>
        <p:txBody>
          <a:bodyPr/>
          <a:lstStyle/>
          <a:p>
            <a:pPr algn="ctr">
              <a:defRPr/>
            </a:pPr>
            <a:r>
              <a:rPr lang="nl-NL" altLang="nl-NL">
                <a:solidFill>
                  <a:schemeClr val="accent3"/>
                </a:solidFill>
                <a:latin typeface="Calibri" panose="020F0502020204030204" pitchFamily="34" charset="0"/>
              </a:rPr>
              <a:t>AWP|  Conferentie Burgerschap 5 oktober 2016</a:t>
            </a:r>
            <a:endParaRPr lang="en-US" altLang="nl-NL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DC16E73-F65D-4BE7-A1E9-3CC32A683A4E}" type="slidenum">
              <a:rPr lang="en-US" altLang="nl-NL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16</a:t>
            </a:fld>
            <a:endParaRPr lang="en-US" altLang="nl-NL" sz="1200" smtClean="0"/>
          </a:p>
        </p:txBody>
      </p:sp>
      <p:pic>
        <p:nvPicPr>
          <p:cNvPr id="34822" name="Picture 5" descr="C:\Users\egeboer1\Documents\AWP project\Website\logo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28352" r="6987" b="27538"/>
          <a:stretch>
            <a:fillRect/>
          </a:stretch>
        </p:blipFill>
        <p:spPr bwMode="auto">
          <a:xfrm>
            <a:off x="6516688" y="47625"/>
            <a:ext cx="20399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nl-NL" altLang="nl-NL" smtClean="0"/>
              <a:t>Doel van de Werkplaats: </a:t>
            </a:r>
          </a:p>
        </p:txBody>
      </p:sp>
      <p:sp>
        <p:nvSpPr>
          <p:cNvPr id="3584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2160588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nl-NL" altLang="nl-NL" sz="1800" smtClean="0"/>
              <a:t>Ee</a:t>
            </a:r>
            <a:r>
              <a:rPr lang="nl-NL" altLang="nl-NL" sz="1800" i="1" smtClean="0">
                <a:solidFill>
                  <a:srgbClr val="00B0F0"/>
                </a:solidFill>
              </a:rPr>
              <a:t>Schoolvoorbeeld: bs. De Griffioen</a:t>
            </a:r>
            <a:endParaRPr lang="nl-NL" altLang="nl-NL" sz="1800" b="1" smtClean="0">
              <a:solidFill>
                <a:srgbClr val="00B0F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nl-NL" altLang="nl-NL" sz="2400" b="1" smtClean="0">
                <a:solidFill>
                  <a:srgbClr val="00B0F0"/>
                </a:solidFill>
              </a:rPr>
              <a:t>Uiteindelijke opbrengsten voor de school: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nl-NL" altLang="nl-NL" sz="2000" smtClean="0">
                <a:solidFill>
                  <a:srgbClr val="00B0F0"/>
                </a:solidFill>
              </a:rPr>
              <a:t>Handleiding voor planmatige zelfevaluatie voor de sociale kwaliteit van de eigen school </a:t>
            </a:r>
            <a:r>
              <a:rPr lang="nl-NL" altLang="nl-NL" sz="2000" smtClean="0">
                <a:solidFill>
                  <a:srgbClr val="FF0000"/>
                </a:solidFill>
              </a:rPr>
              <a:t>#</a:t>
            </a:r>
            <a:r>
              <a:rPr lang="nl-NL" altLang="nl-NL" sz="2000" smtClean="0">
                <a:solidFill>
                  <a:srgbClr val="00B0F0"/>
                </a:solidFill>
              </a:rPr>
              <a:t> Procesbeschrijving van de zelfevaluatie </a:t>
            </a:r>
            <a:r>
              <a:rPr lang="nl-NL" altLang="nl-NL" sz="2000" smtClean="0">
                <a:solidFill>
                  <a:srgbClr val="FF0000"/>
                </a:solidFill>
              </a:rPr>
              <a:t>#  </a:t>
            </a:r>
            <a:r>
              <a:rPr lang="nl-NL" altLang="nl-NL" sz="2000" smtClean="0">
                <a:solidFill>
                  <a:srgbClr val="00B0F0"/>
                </a:solidFill>
              </a:rPr>
              <a:t>Eigen rapportage over de vastgestelde sociale kwaliteit van de school </a:t>
            </a:r>
            <a:r>
              <a:rPr lang="nl-NL" altLang="nl-NL" sz="2000" smtClean="0">
                <a:solidFill>
                  <a:srgbClr val="FF0000"/>
                </a:solidFill>
              </a:rPr>
              <a:t>#</a:t>
            </a:r>
            <a:r>
              <a:rPr lang="nl-NL" altLang="nl-NL" sz="2000" smtClean="0">
                <a:solidFill>
                  <a:srgbClr val="00B0F0"/>
                </a:solidFill>
              </a:rPr>
              <a:t> Resultaatgegevens over de leerlingen op basis van de  Burgerschapsmeting, met landelijke benchmark.</a:t>
            </a:r>
            <a:endParaRPr lang="nl-NL" altLang="nl-NL" sz="2000" smtClean="0"/>
          </a:p>
          <a:p>
            <a:pPr marL="0" indent="0">
              <a:buFont typeface="Wingdings" panose="05000000000000000000" pitchFamily="2" charset="2"/>
              <a:buNone/>
            </a:pPr>
            <a:endParaRPr lang="nl-NL" altLang="nl-NL" sz="2000" smtClean="0"/>
          </a:p>
          <a:p>
            <a:pPr marL="0" indent="0">
              <a:buFont typeface="Wingdings" panose="05000000000000000000" pitchFamily="2" charset="2"/>
              <a:buNone/>
            </a:pPr>
            <a:endParaRPr lang="nl-NL" altLang="nl-NL" smtClean="0"/>
          </a:p>
        </p:txBody>
      </p:sp>
      <p:pic>
        <p:nvPicPr>
          <p:cNvPr id="3584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881438"/>
            <a:ext cx="80486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ijdelijke aanduiding voor datum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 smtClean="0">
              <a:solidFill>
                <a:schemeClr val="tx2"/>
              </a:solidFill>
            </a:endParaRPr>
          </a:p>
        </p:txBody>
      </p:sp>
      <p:sp>
        <p:nvSpPr>
          <p:cNvPr id="35846" name="Tijdelijke aanduiding voor voettekst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chemeClr val="tx2"/>
                </a:solidFill>
              </a:rPr>
              <a:t>AWP|  Conferentie Burgerschap 5 oktober 2016</a:t>
            </a:r>
            <a:endParaRPr lang="en-US" altLang="nl-NL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9996816-85C5-427D-AB99-475C1E354E70}" type="slidenum">
              <a:rPr lang="en-US" altLang="nl-NL" smtClean="0"/>
              <a:pPr>
                <a:defRPr/>
              </a:pPr>
              <a:t>17</a:t>
            </a:fld>
            <a:endParaRPr lang="en-US" alt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413" y="2420938"/>
            <a:ext cx="6477000" cy="1828800"/>
          </a:xfrm>
        </p:spPr>
        <p:txBody>
          <a:bodyPr/>
          <a:lstStyle/>
          <a:p>
            <a:pPr>
              <a:defRPr/>
            </a:pPr>
            <a:r>
              <a:rPr lang="nl-NL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Vragen?</a:t>
            </a:r>
            <a:endParaRPr lang="en-US" sz="36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AWP| Conferentie Burgerschap  5 oktober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625"/>
            <a:ext cx="6046788" cy="990600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en-US" dirty="0">
                <a:solidFill>
                  <a:srgbClr val="000000"/>
                </a:solidFill>
              </a:rPr>
              <a:t/>
            </a:r>
            <a:br>
              <a:rPr lang="nl-NL" altLang="en-US" dirty="0">
                <a:solidFill>
                  <a:srgbClr val="000000"/>
                </a:solidFill>
              </a:rPr>
            </a:br>
            <a:r>
              <a:rPr lang="nl-NL" altLang="en-US" dirty="0">
                <a:solidFill>
                  <a:srgbClr val="000000"/>
                </a:solidFill>
              </a:rPr>
              <a:t/>
            </a:r>
            <a:br>
              <a:rPr lang="nl-NL" altLang="en-US" dirty="0">
                <a:solidFill>
                  <a:srgbClr val="000000"/>
                </a:solidFill>
              </a:rPr>
            </a:br>
            <a:r>
              <a:rPr lang="nl-NL" altLang="en-US" dirty="0">
                <a:solidFill>
                  <a:srgbClr val="000000"/>
                </a:solidFill>
              </a:rPr>
              <a:t/>
            </a:r>
            <a:br>
              <a:rPr lang="nl-NL" altLang="en-US" dirty="0">
                <a:solidFill>
                  <a:srgbClr val="000000"/>
                </a:solidFill>
              </a:rPr>
            </a:br>
            <a:r>
              <a:rPr lang="nl-NL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AWP &amp; </a:t>
            </a:r>
            <a:br>
              <a:rPr lang="nl-NL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nl-NL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Zelfevaluatie sociale kwaliteit</a:t>
            </a:r>
            <a:r>
              <a:rPr lang="nl-NL" altLang="en-US" dirty="0">
                <a:solidFill>
                  <a:srgbClr val="000000"/>
                </a:solidFill>
              </a:rPr>
              <a:t/>
            </a:r>
            <a:br>
              <a:rPr lang="nl-NL" altLang="en-US" dirty="0">
                <a:solidFill>
                  <a:srgbClr val="000000"/>
                </a:solidFill>
              </a:rPr>
            </a:br>
            <a:r>
              <a:rPr lang="nl-NL" altLang="en-US" dirty="0">
                <a:solidFill>
                  <a:srgbClr val="000000"/>
                </a:solidFill>
              </a:rPr>
              <a:t/>
            </a:r>
            <a:br>
              <a:rPr lang="nl-NL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188" y="1700213"/>
            <a:ext cx="8153400" cy="4465637"/>
          </a:xfrm>
        </p:spPr>
        <p:txBody>
          <a:bodyPr/>
          <a:lstStyle/>
          <a:p>
            <a:pPr marL="800100" lvl="1" indent="-342900" eaLnBrk="1" hangingPunct="1">
              <a:lnSpc>
                <a:spcPct val="150000"/>
              </a:lnSpc>
              <a:buSzPct val="60000"/>
              <a:buFont typeface="Wingdings 2" panose="05020102010507070707" pitchFamily="18" charset="2"/>
              <a:buChar char="£"/>
              <a:defRPr/>
            </a:pPr>
            <a:r>
              <a:rPr lang="nl-NL" altLang="nl-NL" sz="2800" dirty="0">
                <a:solidFill>
                  <a:schemeClr val="accent2"/>
                </a:solidFill>
              </a:rPr>
              <a:t>Academische Werkplaats</a:t>
            </a:r>
          </a:p>
          <a:p>
            <a:pPr marL="742950" lvl="1" indent="-285750" eaLnBrk="1" hangingPunct="1">
              <a:lnSpc>
                <a:spcPct val="150000"/>
              </a:lnSpc>
              <a:buSzPct val="60000"/>
              <a:buFontTx/>
              <a:buChar char="-"/>
              <a:defRPr/>
            </a:pPr>
            <a:r>
              <a:rPr lang="nl-NL" altLang="nl-NL" sz="2400" dirty="0">
                <a:solidFill>
                  <a:srgbClr val="000000"/>
                </a:solidFill>
              </a:rPr>
              <a:t>Gericht op kennis over en ontwikkeling van onderwijs</a:t>
            </a:r>
          </a:p>
          <a:p>
            <a:pPr marL="366713" lvl="1" indent="0" eaLnBrk="1" hangingPunct="1">
              <a:lnSpc>
                <a:spcPct val="150000"/>
              </a:lnSpc>
              <a:buSzPct val="60000"/>
              <a:buFont typeface="Wingdings 2" panose="05020102010507070707" pitchFamily="18" charset="2"/>
              <a:buNone/>
              <a:defRPr/>
            </a:pPr>
            <a:r>
              <a:rPr lang="nl-NL" altLang="nl-NL" sz="2400" dirty="0">
                <a:solidFill>
                  <a:srgbClr val="000000"/>
                </a:solidFill>
              </a:rPr>
              <a:t>	</a:t>
            </a:r>
            <a:r>
              <a:rPr lang="nl-NL" altLang="nl-NL" sz="2000" i="1" dirty="0">
                <a:solidFill>
                  <a:srgbClr val="000000"/>
                </a:solidFill>
              </a:rPr>
              <a:t>gebaseerd op praktijkkennis, evaluatie en reflectie,</a:t>
            </a:r>
          </a:p>
          <a:p>
            <a:pPr marL="366713" lvl="1" indent="0" eaLnBrk="1" hangingPunct="1">
              <a:lnSpc>
                <a:spcPct val="150000"/>
              </a:lnSpc>
              <a:buSzPct val="60000"/>
              <a:buFont typeface="Wingdings 2" panose="05020102010507070707" pitchFamily="18" charset="2"/>
              <a:buNone/>
              <a:defRPr/>
            </a:pPr>
            <a:r>
              <a:rPr lang="nl-NL" altLang="nl-NL" sz="2000" i="1" dirty="0">
                <a:solidFill>
                  <a:srgbClr val="000000"/>
                </a:solidFill>
              </a:rPr>
              <a:t>					wetenschappelijk onderzoek</a:t>
            </a:r>
          </a:p>
          <a:p>
            <a:pPr marL="742950" lvl="1" indent="-285750" eaLnBrk="1" hangingPunct="1">
              <a:lnSpc>
                <a:spcPct val="150000"/>
              </a:lnSpc>
              <a:buSzPct val="60000"/>
              <a:buFontTx/>
              <a:buChar char="-"/>
              <a:defRPr/>
            </a:pPr>
            <a:r>
              <a:rPr lang="nl-NL" altLang="nl-NL" sz="2400" dirty="0">
                <a:solidFill>
                  <a:srgbClr val="000000"/>
                </a:solidFill>
              </a:rPr>
              <a:t>Samenwerking scholen, onderzoekers en inspecteurs</a:t>
            </a:r>
          </a:p>
          <a:p>
            <a:pPr marL="366713" lvl="1" indent="0" eaLnBrk="1" hangingPunct="1">
              <a:lnSpc>
                <a:spcPct val="150000"/>
              </a:lnSpc>
              <a:buSzPct val="60000"/>
              <a:buFont typeface="Wingdings 2" panose="05020102010507070707" pitchFamily="18" charset="2"/>
              <a:buNone/>
              <a:defRPr/>
            </a:pPr>
            <a:r>
              <a:rPr lang="nl-NL" altLang="nl-NL" sz="2400" dirty="0">
                <a:solidFill>
                  <a:srgbClr val="000000"/>
                </a:solidFill>
              </a:rPr>
              <a:t>	</a:t>
            </a:r>
            <a:r>
              <a:rPr lang="nl-NL" altLang="nl-NL" sz="2000" i="1" dirty="0">
                <a:solidFill>
                  <a:srgbClr val="000000"/>
                </a:solidFill>
              </a:rPr>
              <a:t>verbinding expertise; “rol-overstijgend” resultaat</a:t>
            </a:r>
          </a:p>
          <a:p>
            <a:pPr lvl="1" eaLnBrk="1" hangingPunct="1">
              <a:lnSpc>
                <a:spcPct val="150000"/>
              </a:lnSpc>
              <a:buSzPct val="60000"/>
              <a:defRPr/>
            </a:pPr>
            <a:endParaRPr lang="nl-NL" altLang="nl-NL" sz="2400" dirty="0">
              <a:solidFill>
                <a:srgbClr val="0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nl-NL" sz="2400" dirty="0">
                <a:solidFill>
                  <a:schemeClr val="accent3"/>
                </a:solidFill>
              </a:rPr>
              <a:t>			</a:t>
            </a:r>
            <a:endParaRPr lang="nl-NL" sz="1600" dirty="0">
              <a:solidFill>
                <a:schemeClr val="accent3"/>
              </a:solidFill>
            </a:endParaRPr>
          </a:p>
          <a:p>
            <a:pPr marL="0" indent="0" eaLnBrk="1" hangingPunct="1">
              <a:defRPr/>
            </a:pP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1188" y="6308725"/>
            <a:ext cx="5421312" cy="365125"/>
          </a:xfrm>
        </p:spPr>
        <p:txBody>
          <a:bodyPr/>
          <a:lstStyle/>
          <a:p>
            <a:pPr algn="ctr">
              <a:defRPr/>
            </a:pPr>
            <a:r>
              <a:rPr lang="nl-NL" altLang="nl-NL">
                <a:solidFill>
                  <a:schemeClr val="accent3"/>
                </a:solidFill>
                <a:latin typeface="Calibri" panose="020F0502020204030204" pitchFamily="34" charset="0"/>
              </a:rPr>
              <a:t>AWP|  Conferentie Burgerschap 5 oktober 2016</a:t>
            </a:r>
            <a:endParaRPr lang="en-US" altLang="nl-NL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716CE0DE-20F3-4526-96F7-3482D31F1120}" type="slidenum">
              <a:rPr lang="en-US" altLang="nl-NL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</a:t>
            </a:fld>
            <a:endParaRPr lang="en-US" altLang="nl-NL" sz="1200" smtClean="0"/>
          </a:p>
        </p:txBody>
      </p:sp>
      <p:pic>
        <p:nvPicPr>
          <p:cNvPr id="17414" name="Picture 5" descr="C:\Users\egeboer1\Documents\AWP project\Website\logo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28352" r="6987" b="27538"/>
          <a:stretch>
            <a:fillRect/>
          </a:stretch>
        </p:blipFill>
        <p:spPr bwMode="auto">
          <a:xfrm>
            <a:off x="6516688" y="47625"/>
            <a:ext cx="20399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6335713" cy="990600"/>
          </a:xfrm>
        </p:spPr>
        <p:txBody>
          <a:bodyPr/>
          <a:lstStyle/>
          <a:p>
            <a:pPr lvl="1">
              <a:defRPr/>
            </a:pPr>
            <a:r>
              <a:rPr lang="nl-NL" altLang="nl-NL" sz="2400" dirty="0">
                <a:solidFill>
                  <a:srgbClr val="000000"/>
                </a:solidFill>
                <a:latin typeface="Arial"/>
              </a:rPr>
              <a:t/>
            </a:r>
            <a:br>
              <a:rPr lang="nl-NL" altLang="nl-NL" sz="2400" dirty="0">
                <a:solidFill>
                  <a:srgbClr val="000000"/>
                </a:solidFill>
                <a:latin typeface="Arial"/>
              </a:rPr>
            </a:br>
            <a:r>
              <a:rPr lang="nl-NL" altLang="nl-NL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Contouren AWP project</a:t>
            </a:r>
            <a:r>
              <a:rPr lang="nl-NL" altLang="nl-NL" sz="1400" dirty="0">
                <a:solidFill>
                  <a:srgbClr val="000000"/>
                </a:solidFill>
                <a:latin typeface="Arial"/>
              </a:rPr>
              <a:t/>
            </a:r>
            <a:br>
              <a:rPr lang="nl-NL" altLang="nl-NL" sz="1400" dirty="0">
                <a:solidFill>
                  <a:srgbClr val="000000"/>
                </a:solidFill>
                <a:latin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35938" cy="4565650"/>
          </a:xfrm>
        </p:spPr>
        <p:txBody>
          <a:bodyPr/>
          <a:lstStyle/>
          <a:p>
            <a:pPr marL="800100" lvl="1" indent="-342900" eaLnBrk="1" hangingPunct="1">
              <a:lnSpc>
                <a:spcPct val="150000"/>
              </a:lnSpc>
              <a:buSzPct val="60000"/>
              <a:defRPr/>
            </a:pPr>
            <a:r>
              <a:rPr lang="nl-NL" altLang="nl-NL" sz="1800" dirty="0">
                <a:solidFill>
                  <a:srgbClr val="000000"/>
                </a:solidFill>
                <a:latin typeface="+mj-lt"/>
              </a:rPr>
              <a:t>Instrumentontwikkeling</a:t>
            </a:r>
          </a:p>
          <a:p>
            <a:pPr marL="800100" lvl="1" indent="-342900" eaLnBrk="1" hangingPunct="1">
              <a:lnSpc>
                <a:spcPct val="150000"/>
              </a:lnSpc>
              <a:buSzPct val="60000"/>
              <a:defRPr/>
            </a:pPr>
            <a:r>
              <a:rPr lang="nl-NL" altLang="nl-NL" sz="1800" dirty="0">
                <a:solidFill>
                  <a:srgbClr val="000000"/>
                </a:solidFill>
                <a:latin typeface="+mj-lt"/>
              </a:rPr>
              <a:t>Ondersteunende metingen</a:t>
            </a:r>
          </a:p>
          <a:p>
            <a:pPr lvl="2" eaLnBrk="1" hangingPunct="1">
              <a:lnSpc>
                <a:spcPct val="150000"/>
              </a:lnSpc>
              <a:buSzPct val="60000"/>
              <a:defRPr/>
            </a:pPr>
            <a:r>
              <a:rPr lang="nl-NL" altLang="nl-NL" sz="1800" dirty="0">
                <a:solidFill>
                  <a:srgbClr val="000000"/>
                </a:solidFill>
                <a:latin typeface="+mj-lt"/>
              </a:rPr>
              <a:t>Basismeting kenmerken van de school</a:t>
            </a:r>
          </a:p>
          <a:p>
            <a:pPr lvl="2" eaLnBrk="1" hangingPunct="1">
              <a:lnSpc>
                <a:spcPct val="150000"/>
              </a:lnSpc>
              <a:buSzPct val="60000"/>
              <a:defRPr/>
            </a:pPr>
            <a:r>
              <a:rPr lang="nl-NL" altLang="nl-NL" sz="1800" dirty="0">
                <a:solidFill>
                  <a:srgbClr val="000000"/>
                </a:solidFill>
                <a:latin typeface="+mj-lt"/>
              </a:rPr>
              <a:t>Periodieke meting burgerschapscompetenties van leerlingen (benchmark)</a:t>
            </a:r>
          </a:p>
          <a:p>
            <a:pPr marL="800100" lvl="1" indent="-342900" eaLnBrk="1" hangingPunct="1">
              <a:lnSpc>
                <a:spcPct val="150000"/>
              </a:lnSpc>
              <a:buSzPct val="60000"/>
              <a:defRPr/>
            </a:pPr>
            <a:r>
              <a:rPr lang="nl-NL" altLang="nl-NL" sz="1800" dirty="0">
                <a:solidFill>
                  <a:srgbClr val="000000"/>
                </a:solidFill>
                <a:latin typeface="+mj-lt"/>
              </a:rPr>
              <a:t>Pilot / Evaluatie</a:t>
            </a:r>
          </a:p>
          <a:p>
            <a:pPr marL="800100" lvl="1" indent="-342900" eaLnBrk="1" hangingPunct="1">
              <a:lnSpc>
                <a:spcPct val="150000"/>
              </a:lnSpc>
              <a:buSzPct val="60000"/>
              <a:defRPr/>
            </a:pPr>
            <a:r>
              <a:rPr lang="nl-NL" altLang="nl-NL" sz="1800" dirty="0">
                <a:solidFill>
                  <a:srgbClr val="000000"/>
                </a:solidFill>
                <a:latin typeface="+mj-lt"/>
              </a:rPr>
              <a:t>Deskundigheidsbevordering</a:t>
            </a:r>
          </a:p>
          <a:p>
            <a:pPr lvl="2" eaLnBrk="1" hangingPunct="1">
              <a:lnSpc>
                <a:spcPct val="150000"/>
              </a:lnSpc>
              <a:buSzPct val="60000"/>
              <a:defRPr/>
            </a:pPr>
            <a:r>
              <a:rPr lang="nl-NL" altLang="nl-NL" sz="1800" dirty="0">
                <a:solidFill>
                  <a:srgbClr val="000000"/>
                </a:solidFill>
                <a:latin typeface="+mj-lt"/>
              </a:rPr>
              <a:t>masterclasses, literatuur/voorbeelden, kennisdeling/uitwisseling</a:t>
            </a:r>
          </a:p>
          <a:p>
            <a:pPr marL="800100" lvl="1" indent="-342900" eaLnBrk="1" hangingPunct="1">
              <a:lnSpc>
                <a:spcPct val="150000"/>
              </a:lnSpc>
              <a:buSzPct val="60000"/>
              <a:buFont typeface="Wingdings 2" panose="05020102010507070707" pitchFamily="18" charset="2"/>
              <a:buChar char="£"/>
              <a:defRPr/>
            </a:pPr>
            <a:r>
              <a:rPr lang="nl-NL" altLang="nl-NL" sz="1800" dirty="0">
                <a:solidFill>
                  <a:srgbClr val="000000"/>
                </a:solidFill>
                <a:latin typeface="+mj-lt"/>
              </a:rPr>
              <a:t>Ondersteuning en facilitering:</a:t>
            </a:r>
          </a:p>
          <a:p>
            <a:pPr marL="903287" lvl="2" indent="-171450" eaLnBrk="1" hangingPunct="1">
              <a:lnSpc>
                <a:spcPct val="150000"/>
              </a:lnSpc>
              <a:buSzPct val="60000"/>
              <a:defRPr/>
            </a:pPr>
            <a:r>
              <a:rPr lang="nl-NL" altLang="nl-NL" sz="1800" dirty="0">
                <a:solidFill>
                  <a:srgbClr val="000000"/>
                </a:solidFill>
                <a:latin typeface="+mj-lt"/>
              </a:rPr>
              <a:t>Coaching/coördinatoren, centrale ondersteuning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chemeClr val="tx2"/>
                </a:solidFill>
              </a:rPr>
              <a:t>AWP - Conferentie Burgerschap 5 oktober 2016</a:t>
            </a:r>
            <a:endParaRPr lang="en-US" altLang="nl-NL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95E632F1-11D1-4898-AD07-E3523F095DBF}" type="slidenum">
              <a:rPr lang="en-US" altLang="nl-NL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</a:t>
            </a:fld>
            <a:endParaRPr lang="en-US" altLang="nl-NL" sz="1200" smtClean="0"/>
          </a:p>
        </p:txBody>
      </p:sp>
      <p:pic>
        <p:nvPicPr>
          <p:cNvPr id="18438" name="Picture 5" descr="C:\Users\egeboer1\Documents\AWP project\Website\logo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28352" r="6987" b="27538"/>
          <a:stretch>
            <a:fillRect/>
          </a:stretch>
        </p:blipFill>
        <p:spPr bwMode="auto">
          <a:xfrm>
            <a:off x="6804025" y="115888"/>
            <a:ext cx="20399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11188" y="6308725"/>
            <a:ext cx="54213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nl-NL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8440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6335713" cy="990600"/>
          </a:xfrm>
        </p:spPr>
        <p:txBody>
          <a:bodyPr/>
          <a:lstStyle/>
          <a:p>
            <a:pPr lvl="1">
              <a:defRPr/>
            </a:pPr>
            <a:r>
              <a:rPr lang="nl-NL" altLang="nl-NL" sz="2400" dirty="0">
                <a:solidFill>
                  <a:srgbClr val="000000"/>
                </a:solidFill>
                <a:latin typeface="Arial"/>
              </a:rPr>
              <a:t/>
            </a:r>
            <a:br>
              <a:rPr lang="nl-NL" altLang="nl-NL" sz="2400" dirty="0">
                <a:solidFill>
                  <a:srgbClr val="000000"/>
                </a:solidFill>
                <a:latin typeface="Arial"/>
              </a:rPr>
            </a:br>
            <a:r>
              <a:rPr lang="nl-NL" altLang="nl-NL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Contouren AWP project</a:t>
            </a:r>
            <a:r>
              <a:rPr lang="nl-NL" altLang="nl-NL" sz="1400" dirty="0">
                <a:solidFill>
                  <a:srgbClr val="000000"/>
                </a:solidFill>
                <a:latin typeface="Arial"/>
              </a:rPr>
              <a:t/>
            </a:r>
            <a:br>
              <a:rPr lang="nl-NL" altLang="nl-NL" sz="1400" dirty="0">
                <a:solidFill>
                  <a:srgbClr val="000000"/>
                </a:solidFill>
                <a:latin typeface="Arial"/>
              </a:rPr>
            </a:br>
            <a:endParaRPr lang="en-US" dirty="0"/>
          </a:p>
        </p:txBody>
      </p:sp>
      <p:pic>
        <p:nvPicPr>
          <p:cNvPr id="19459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7913" y="1600200"/>
            <a:ext cx="4665662" cy="4565650"/>
          </a:xfrm>
        </p:spPr>
      </p:pic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chemeClr val="tx2"/>
                </a:solidFill>
              </a:rPr>
              <a:t>AWP - Conferentie Burgerschap 5 oktober 2016</a:t>
            </a:r>
            <a:endParaRPr lang="en-US" altLang="nl-NL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C80C7D5D-A9B0-4502-9BA8-1655B7934A13}" type="slidenum">
              <a:rPr lang="en-US" altLang="nl-NL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</a:t>
            </a:fld>
            <a:endParaRPr lang="en-US" altLang="nl-NL" sz="1200" smtClean="0"/>
          </a:p>
        </p:txBody>
      </p:sp>
      <p:pic>
        <p:nvPicPr>
          <p:cNvPr id="19462" name="Picture 5" descr="C:\Users\egeboer1\Documents\AWP project\Website\logo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28352" r="6987" b="27538"/>
          <a:stretch>
            <a:fillRect/>
          </a:stretch>
        </p:blipFill>
        <p:spPr bwMode="auto">
          <a:xfrm>
            <a:off x="6804025" y="115888"/>
            <a:ext cx="20399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11188" y="6308725"/>
            <a:ext cx="54213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nl-NL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9464" name="Tijdelijke aanduiding voor datum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6335713" cy="990600"/>
          </a:xfrm>
        </p:spPr>
        <p:txBody>
          <a:bodyPr/>
          <a:lstStyle/>
          <a:p>
            <a:pPr lvl="1">
              <a:defRPr/>
            </a:pPr>
            <a:r>
              <a:rPr lang="nl-NL" altLang="nl-NL" sz="2400" dirty="0">
                <a:solidFill>
                  <a:srgbClr val="000000"/>
                </a:solidFill>
                <a:latin typeface="Arial"/>
              </a:rPr>
              <a:t/>
            </a:r>
            <a:br>
              <a:rPr lang="nl-NL" altLang="nl-NL" sz="2400" dirty="0">
                <a:solidFill>
                  <a:srgbClr val="000000"/>
                </a:solidFill>
                <a:latin typeface="Arial"/>
              </a:rPr>
            </a:br>
            <a:r>
              <a:rPr lang="nl-NL" altLang="nl-NL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Contouren AWP project</a:t>
            </a:r>
            <a:r>
              <a:rPr lang="nl-NL" altLang="nl-NL" sz="1400" dirty="0">
                <a:solidFill>
                  <a:srgbClr val="000000"/>
                </a:solidFill>
                <a:latin typeface="Arial"/>
              </a:rPr>
              <a:t/>
            </a:r>
            <a:br>
              <a:rPr lang="nl-NL" altLang="nl-NL" sz="1400" dirty="0">
                <a:solidFill>
                  <a:srgbClr val="000000"/>
                </a:solidFill>
                <a:latin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35938" cy="4565650"/>
          </a:xfrm>
        </p:spPr>
        <p:txBody>
          <a:bodyPr/>
          <a:lstStyle/>
          <a:p>
            <a:pPr marL="800100" lvl="1" indent="-342900" eaLnBrk="1" hangingPunct="1">
              <a:lnSpc>
                <a:spcPct val="150000"/>
              </a:lnSpc>
              <a:buSzPct val="60000"/>
              <a:buFont typeface="Wingdings 2" panose="05020102010507070707" pitchFamily="18" charset="2"/>
              <a:buChar char="£"/>
              <a:defRPr/>
            </a:pPr>
            <a:endParaRPr lang="nl-NL" altLang="nl-NL" sz="1200" dirty="0">
              <a:solidFill>
                <a:srgbClr val="000000"/>
              </a:solidFill>
              <a:latin typeface="Arial"/>
            </a:endParaRPr>
          </a:p>
          <a:p>
            <a:pPr marL="457200" lvl="1" indent="0" eaLnBrk="1" hangingPunct="1">
              <a:lnSpc>
                <a:spcPct val="150000"/>
              </a:lnSpc>
              <a:buSzPct val="60000"/>
              <a:buFont typeface="Wingdings 2" panose="05020102010507070707" pitchFamily="18" charset="2"/>
              <a:buNone/>
              <a:defRPr/>
            </a:pPr>
            <a:r>
              <a:rPr lang="nl-NL" altLang="nl-NL" sz="2800" dirty="0">
                <a:solidFill>
                  <a:srgbClr val="FF0000"/>
                </a:solidFill>
              </a:rPr>
              <a:t>Deelnemers:</a:t>
            </a:r>
          </a:p>
          <a:p>
            <a:pPr marL="800100" lvl="1" indent="-342900" eaLnBrk="1" hangingPunct="1">
              <a:buSzPct val="60000"/>
              <a:defRPr/>
            </a:pPr>
            <a:r>
              <a:rPr lang="nl-NL" altLang="nl-NL" sz="2800" dirty="0">
                <a:solidFill>
                  <a:srgbClr val="000000"/>
                </a:solidFill>
              </a:rPr>
              <a:t>20 scholen voor basis- voortgezet </a:t>
            </a:r>
          </a:p>
          <a:p>
            <a:pPr marL="457200" lvl="1" indent="0" eaLnBrk="1" hangingPunct="1">
              <a:buSzPct val="60000"/>
              <a:buFont typeface="Wingdings 2" panose="05020102010507070707" pitchFamily="18" charset="2"/>
              <a:buNone/>
              <a:defRPr/>
            </a:pPr>
            <a:r>
              <a:rPr lang="nl-NL" altLang="nl-NL" sz="2800" dirty="0">
                <a:solidFill>
                  <a:srgbClr val="000000"/>
                </a:solidFill>
              </a:rPr>
              <a:t>					en speciaal onderwijs</a:t>
            </a:r>
          </a:p>
          <a:p>
            <a:pPr marL="800100" lvl="1" indent="-342900" eaLnBrk="1" hangingPunct="1">
              <a:lnSpc>
                <a:spcPct val="150000"/>
              </a:lnSpc>
              <a:buSzPct val="60000"/>
              <a:defRPr/>
            </a:pPr>
            <a:r>
              <a:rPr lang="nl-NL" altLang="nl-NL" sz="2800" dirty="0">
                <a:solidFill>
                  <a:srgbClr val="000000"/>
                </a:solidFill>
              </a:rPr>
              <a:t>Onderzoekers van de Universiteit van Amsterdam, </a:t>
            </a:r>
          </a:p>
          <a:p>
            <a:pPr marL="800100" lvl="1" indent="-342900" eaLnBrk="1" hangingPunct="1">
              <a:lnSpc>
                <a:spcPct val="150000"/>
              </a:lnSpc>
              <a:buSzPct val="60000"/>
              <a:defRPr/>
            </a:pPr>
            <a:r>
              <a:rPr lang="nl-NL" altLang="nl-NL" sz="2800" dirty="0">
                <a:solidFill>
                  <a:srgbClr val="000000"/>
                </a:solidFill>
              </a:rPr>
              <a:t>Inspecteurs van de Inspectie van het onderwijs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chemeClr val="tx2"/>
                </a:solidFill>
              </a:rPr>
              <a:t>AWP| 5 oktober 2016</a:t>
            </a:r>
            <a:endParaRPr lang="en-US" altLang="nl-NL" smtClean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C084AE2B-03CB-467E-97EC-FAB95867805A}" type="slidenum">
              <a:rPr lang="en-US" altLang="nl-NL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</a:t>
            </a:fld>
            <a:endParaRPr lang="en-US" altLang="nl-NL" sz="1200" smtClean="0"/>
          </a:p>
        </p:txBody>
      </p:sp>
      <p:pic>
        <p:nvPicPr>
          <p:cNvPr id="20486" name="Picture 5" descr="C:\Users\egeboer1\Documents\AWP project\Website\logo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28352" r="6987" b="27538"/>
          <a:stretch>
            <a:fillRect/>
          </a:stretch>
        </p:blipFill>
        <p:spPr bwMode="auto">
          <a:xfrm>
            <a:off x="6804025" y="115888"/>
            <a:ext cx="20399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11188" y="6308725"/>
            <a:ext cx="54213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nl-NL" dirty="0">
                <a:solidFill>
                  <a:schemeClr val="accent3"/>
                </a:solidFill>
                <a:latin typeface="Calibri" panose="020F0502020204030204" pitchFamily="34" charset="0"/>
              </a:rPr>
              <a:t>AWP| Conferentie Burgerschap 5 oktober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288" y="566738"/>
            <a:ext cx="5662612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altLang="nl-NL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Schoolzelfevaluatie</a:t>
            </a:r>
            <a:endParaRPr lang="en-US" altLang="nl-NL" sz="4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mtClean="0">
                <a:solidFill>
                  <a:srgbClr val="000000"/>
                </a:solidFill>
                <a:latin typeface="Calibri" panose="020F0502020204030204" pitchFamily="34" charset="0"/>
              </a:rPr>
              <a:t>AWP|  Conferentie Burgerschap 5 oktober 2016</a:t>
            </a:r>
            <a:endParaRPr lang="en-US" altLang="nl-NL" i="1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1001003B-EA68-4784-A5CE-CDA989E779CB}" type="slidenum">
              <a:rPr lang="en-US" altLang="nl-NL" sz="1200" smtClean="0">
                <a:solidFill>
                  <a:schemeClr val="bg1"/>
                </a:solidFill>
              </a:rPr>
              <a:pPr>
                <a:lnSpc>
                  <a:spcPct val="80000"/>
                </a:lnSpc>
              </a:pPr>
              <a:t>6</a:t>
            </a:fld>
            <a:endParaRPr lang="en-US" altLang="nl-NL" sz="1200" smtClean="0">
              <a:solidFill>
                <a:schemeClr val="bg1"/>
              </a:solidFill>
            </a:endParaRPr>
          </a:p>
        </p:txBody>
      </p:sp>
      <p:pic>
        <p:nvPicPr>
          <p:cNvPr id="21509" name="Picture 5" descr="C:\Users\egeboer1\Documents\AWP project\Website\logo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28352" r="6987" b="27538"/>
          <a:stretch>
            <a:fillRect/>
          </a:stretch>
        </p:blipFill>
        <p:spPr bwMode="auto">
          <a:xfrm>
            <a:off x="6732588" y="20638"/>
            <a:ext cx="20399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ontent Placeholder 1"/>
          <p:cNvSpPr>
            <a:spLocks noGrp="1"/>
          </p:cNvSpPr>
          <p:nvPr>
            <p:ph sz="quarter" idx="1"/>
          </p:nvPr>
        </p:nvSpPr>
        <p:spPr>
          <a:xfrm>
            <a:off x="539750" y="1773238"/>
            <a:ext cx="8153400" cy="4495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nl-NL" sz="2800" dirty="0">
              <a:solidFill>
                <a:schemeClr val="accent3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nl-NL" sz="2800" dirty="0">
                <a:solidFill>
                  <a:schemeClr val="accent3"/>
                </a:solidFill>
              </a:rPr>
              <a:t>Waarom zelfevaluatie?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nl-NL" sz="2800" dirty="0">
              <a:solidFill>
                <a:schemeClr val="accent3"/>
              </a:solidFill>
            </a:endParaRPr>
          </a:p>
          <a:p>
            <a:pPr lvl="1">
              <a:defRPr/>
            </a:pPr>
            <a:r>
              <a:rPr lang="nl-NL" sz="2500" dirty="0">
                <a:solidFill>
                  <a:schemeClr val="accent3"/>
                </a:solidFill>
              </a:rPr>
              <a:t>School verantwoordelijk voor eigen kwaliteit</a:t>
            </a:r>
          </a:p>
          <a:p>
            <a:pPr lvl="1">
              <a:buFont typeface="Wingdings 2" panose="05020102010507070707" pitchFamily="18" charset="2"/>
              <a:buNone/>
              <a:defRPr/>
            </a:pPr>
            <a:r>
              <a:rPr lang="nl-NL" sz="2500" dirty="0">
                <a:solidFill>
                  <a:schemeClr val="accent3"/>
                </a:solidFill>
              </a:rPr>
              <a:t>	(… en dat vraagt inzicht in eigen situatie) </a:t>
            </a:r>
          </a:p>
          <a:p>
            <a:pPr lvl="1">
              <a:buFont typeface="Wingdings 2" panose="05020102010507070707" pitchFamily="18" charset="2"/>
              <a:buNone/>
              <a:defRPr/>
            </a:pPr>
            <a:endParaRPr lang="nl-NL" sz="2500" dirty="0">
              <a:solidFill>
                <a:schemeClr val="accent3"/>
              </a:solidFill>
            </a:endParaRPr>
          </a:p>
          <a:p>
            <a:pPr lvl="1">
              <a:defRPr/>
            </a:pPr>
            <a:r>
              <a:rPr lang="nl-NL" sz="2500" dirty="0">
                <a:solidFill>
                  <a:schemeClr val="accent3"/>
                </a:solidFill>
              </a:rPr>
              <a:t>Veranderende inrichting van overheidstoezicht</a:t>
            </a:r>
            <a:endParaRPr lang="nl-NL" sz="2800" dirty="0">
              <a:solidFill>
                <a:schemeClr val="accent3"/>
              </a:solidFill>
            </a:endParaRPr>
          </a:p>
          <a:p>
            <a:pPr eaLnBrk="1" hangingPunct="1">
              <a:defRPr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288" y="566738"/>
            <a:ext cx="5662612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altLang="nl-NL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Schoolzelfevaluatie</a:t>
            </a:r>
            <a:endParaRPr lang="en-US" altLang="nl-NL" sz="4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mtClean="0">
                <a:solidFill>
                  <a:srgbClr val="000000"/>
                </a:solidFill>
                <a:latin typeface="Calibri" panose="020F0502020204030204" pitchFamily="34" charset="0"/>
              </a:rPr>
              <a:t>AWP|  Conferentie Burgerschap 5 oktober 2016</a:t>
            </a:r>
            <a:endParaRPr lang="en-US" altLang="nl-NL" i="1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F36A986D-8F01-4BB7-8814-10B371823F60}" type="slidenum">
              <a:rPr lang="en-US" altLang="nl-NL" sz="1200" smtClean="0">
                <a:solidFill>
                  <a:schemeClr val="bg1"/>
                </a:solidFill>
              </a:rPr>
              <a:pPr>
                <a:lnSpc>
                  <a:spcPct val="80000"/>
                </a:lnSpc>
              </a:pPr>
              <a:t>7</a:t>
            </a:fld>
            <a:endParaRPr lang="en-US" altLang="nl-NL" sz="1200" smtClean="0">
              <a:solidFill>
                <a:schemeClr val="bg1"/>
              </a:solidFill>
            </a:endParaRPr>
          </a:p>
        </p:txBody>
      </p:sp>
      <p:pic>
        <p:nvPicPr>
          <p:cNvPr id="22533" name="Picture 5" descr="C:\Users\egeboer1\Documents\AWP project\Website\logo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28352" r="6987" b="27538"/>
          <a:stretch>
            <a:fillRect/>
          </a:stretch>
        </p:blipFill>
        <p:spPr bwMode="auto">
          <a:xfrm>
            <a:off x="6732588" y="20638"/>
            <a:ext cx="20399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ontent Placeholder 1"/>
          <p:cNvSpPr>
            <a:spLocks noGrp="1"/>
          </p:cNvSpPr>
          <p:nvPr>
            <p:ph sz="quarter" idx="1"/>
          </p:nvPr>
        </p:nvSpPr>
        <p:spPr>
          <a:xfrm>
            <a:off x="539750" y="1773238"/>
            <a:ext cx="8153400" cy="4495800"/>
          </a:xfrm>
        </p:spPr>
        <p:txBody>
          <a:bodyPr/>
          <a:lstStyle/>
          <a:p>
            <a:pPr>
              <a:defRPr/>
            </a:pPr>
            <a:r>
              <a:rPr lang="nl-NL" sz="2800" dirty="0">
                <a:solidFill>
                  <a:schemeClr val="accent3"/>
                </a:solidFill>
              </a:rPr>
              <a:t>Schoolzelfevaluatie is een vorm van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nl-NL" sz="2800" dirty="0">
                <a:solidFill>
                  <a:schemeClr val="accent3"/>
                </a:solidFill>
              </a:rPr>
              <a:t>	systematisch </a:t>
            </a:r>
            <a:r>
              <a:rPr lang="nl-NL" sz="2800" i="1" dirty="0">
                <a:solidFill>
                  <a:schemeClr val="accent3"/>
                </a:solidFill>
              </a:rPr>
              <a:t>praktijk</a:t>
            </a:r>
            <a:r>
              <a:rPr lang="nl-NL" sz="2800" dirty="0">
                <a:solidFill>
                  <a:schemeClr val="accent3"/>
                </a:solidFill>
              </a:rPr>
              <a:t>onderzoek </a:t>
            </a:r>
            <a:r>
              <a:rPr lang="nl-NL" sz="2800" i="1" dirty="0">
                <a:solidFill>
                  <a:schemeClr val="accent3"/>
                </a:solidFill>
              </a:rPr>
              <a:t>door</a:t>
            </a:r>
            <a:r>
              <a:rPr lang="nl-NL" sz="2800" dirty="0">
                <a:solidFill>
                  <a:schemeClr val="accent3"/>
                </a:solidFill>
              </a:rPr>
              <a:t> en </a:t>
            </a:r>
            <a:r>
              <a:rPr lang="nl-NL" sz="2800" i="1" dirty="0">
                <a:solidFill>
                  <a:schemeClr val="accent3"/>
                </a:solidFill>
              </a:rPr>
              <a:t>voor</a:t>
            </a:r>
            <a:r>
              <a:rPr lang="nl-NL" sz="2800" dirty="0">
                <a:solidFill>
                  <a:schemeClr val="accent3"/>
                </a:solidFill>
              </a:rPr>
              <a:t> de school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l-NL" sz="2800" dirty="0">
              <a:solidFill>
                <a:schemeClr val="accent3"/>
              </a:solidFill>
            </a:endParaRPr>
          </a:p>
          <a:p>
            <a:pPr>
              <a:defRPr/>
            </a:pPr>
            <a:r>
              <a:rPr lang="nl-NL" sz="2800" dirty="0">
                <a:solidFill>
                  <a:schemeClr val="accent3"/>
                </a:solidFill>
              </a:rPr>
              <a:t>Schoolzelfevaluatie wordt gebruikt voor:</a:t>
            </a:r>
          </a:p>
          <a:p>
            <a:pPr lvl="1">
              <a:defRPr/>
            </a:pPr>
            <a:r>
              <a:rPr lang="nl-NL" sz="2500" dirty="0">
                <a:solidFill>
                  <a:schemeClr val="accent3"/>
                </a:solidFill>
              </a:rPr>
              <a:t>inzicht in eigen situatie</a:t>
            </a:r>
          </a:p>
          <a:p>
            <a:pPr lvl="1">
              <a:defRPr/>
            </a:pPr>
            <a:r>
              <a:rPr lang="nl-NL" sz="2500" dirty="0">
                <a:solidFill>
                  <a:schemeClr val="accent3"/>
                </a:solidFill>
              </a:rPr>
              <a:t>vertrekpunt en hulpmiddel voor schoolontwikkeling</a:t>
            </a:r>
          </a:p>
          <a:p>
            <a:pPr lvl="1">
              <a:defRPr/>
            </a:pPr>
            <a:r>
              <a:rPr lang="nl-NL" sz="2500" dirty="0">
                <a:solidFill>
                  <a:schemeClr val="accent3"/>
                </a:solidFill>
              </a:rPr>
              <a:t>interne en externe verantwoording </a:t>
            </a:r>
            <a:r>
              <a:rPr lang="nl-NL" sz="2800" dirty="0">
                <a:solidFill>
                  <a:schemeClr val="accent3"/>
                </a:solidFill>
              </a:rPr>
              <a:t>	 	</a:t>
            </a:r>
          </a:p>
          <a:p>
            <a:pPr eaLnBrk="1" hangingPunct="1">
              <a:defRPr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5662612" cy="1216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altLang="nl-NL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Schoolzelfevaluatie</a:t>
            </a:r>
            <a:endParaRPr lang="en-US" altLang="nl-NL" sz="4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mtClean="0">
                <a:solidFill>
                  <a:srgbClr val="000000"/>
                </a:solidFill>
                <a:latin typeface="Calibri" panose="020F0502020204030204" pitchFamily="34" charset="0"/>
              </a:rPr>
              <a:t>AWP|  Conferentie Burgerschap 5 oktober 2016</a:t>
            </a:r>
            <a:endParaRPr lang="en-US" altLang="nl-NL" i="1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EBA61B66-93F0-4F30-8AE0-07FF731BD799}" type="slidenum">
              <a:rPr lang="en-US" altLang="nl-NL" sz="1200" smtClean="0">
                <a:solidFill>
                  <a:schemeClr val="bg1"/>
                </a:solidFill>
              </a:rPr>
              <a:pPr>
                <a:lnSpc>
                  <a:spcPct val="80000"/>
                </a:lnSpc>
              </a:pPr>
              <a:t>8</a:t>
            </a:fld>
            <a:endParaRPr lang="en-US" altLang="nl-NL" sz="1200" smtClean="0">
              <a:solidFill>
                <a:schemeClr val="bg1"/>
              </a:solidFill>
            </a:endParaRPr>
          </a:p>
        </p:txBody>
      </p:sp>
      <p:pic>
        <p:nvPicPr>
          <p:cNvPr id="23557" name="Picture 5" descr="C:\Users\egeboer1\Documents\AWP project\Website\logo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t="28352" r="6987" b="27538"/>
          <a:stretch>
            <a:fillRect/>
          </a:stretch>
        </p:blipFill>
        <p:spPr bwMode="auto">
          <a:xfrm>
            <a:off x="6732588" y="20638"/>
            <a:ext cx="20399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ontent Placeholder 1"/>
          <p:cNvSpPr>
            <a:spLocks noGrp="1"/>
          </p:cNvSpPr>
          <p:nvPr>
            <p:ph sz="quarter" idx="1"/>
          </p:nvPr>
        </p:nvSpPr>
        <p:spPr>
          <a:xfrm>
            <a:off x="539750" y="1773238"/>
            <a:ext cx="8153400" cy="4495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nl-NL" dirty="0">
              <a:solidFill>
                <a:schemeClr val="accent3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nl-NL" dirty="0">
                <a:solidFill>
                  <a:schemeClr val="accent3"/>
                </a:solidFill>
              </a:rPr>
              <a:t>De mix van elementen in een schoolzelfevaluatie: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l-NL" dirty="0">
              <a:solidFill>
                <a:schemeClr val="accent3"/>
              </a:solidFill>
            </a:endParaRPr>
          </a:p>
          <a:p>
            <a:pPr lvl="1">
              <a:defRPr/>
            </a:pPr>
            <a:r>
              <a:rPr lang="nl-NL" sz="2800" dirty="0">
                <a:solidFill>
                  <a:schemeClr val="accent3"/>
                </a:solidFill>
              </a:rPr>
              <a:t>(zelf)onderzoek</a:t>
            </a:r>
          </a:p>
          <a:p>
            <a:pPr lvl="1">
              <a:defRPr/>
            </a:pPr>
            <a:r>
              <a:rPr lang="nl-NL" sz="2800" dirty="0">
                <a:solidFill>
                  <a:schemeClr val="accent3"/>
                </a:solidFill>
              </a:rPr>
              <a:t>(zelf)beoordeling</a:t>
            </a:r>
          </a:p>
          <a:p>
            <a:pPr lvl="1">
              <a:defRPr/>
            </a:pPr>
            <a:r>
              <a:rPr lang="nl-NL" sz="2800" dirty="0">
                <a:solidFill>
                  <a:schemeClr val="accent3"/>
                </a:solidFill>
              </a:rPr>
              <a:t>(zelf)ontwikkeling: bepaling van ontwikkelactiviteiten op basis daarvan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nl-NL" sz="3200" dirty="0">
                <a:solidFill>
                  <a:schemeClr val="accent3"/>
                </a:solidFill>
              </a:rPr>
              <a:t>  </a:t>
            </a:r>
          </a:p>
          <a:p>
            <a:pPr marL="0" indent="0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93663"/>
            <a:ext cx="8153400" cy="990600"/>
          </a:xfrm>
        </p:spPr>
        <p:txBody>
          <a:bodyPr/>
          <a:lstStyle/>
          <a:p>
            <a:pPr>
              <a:defRPr/>
            </a:pPr>
            <a:r>
              <a:rPr lang="nl-NL" altLang="nl-NL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Schoolzelfevaluatie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defRPr/>
            </a:pPr>
            <a:endParaRPr lang="nl-NL" sz="1800" dirty="0">
              <a:solidFill>
                <a:schemeClr val="accent3"/>
              </a:solidFill>
              <a:latin typeface="Arial" charset="0"/>
            </a:endParaRPr>
          </a:p>
          <a:p>
            <a:pPr>
              <a:defRPr/>
            </a:pPr>
            <a:r>
              <a:rPr lang="nl-NL" sz="2800" u="sng" dirty="0">
                <a:solidFill>
                  <a:schemeClr val="accent3"/>
                </a:solidFill>
              </a:rPr>
              <a:t>Methodische vereisten </a:t>
            </a:r>
            <a:r>
              <a:rPr lang="nl-NL" sz="2800" dirty="0">
                <a:solidFill>
                  <a:schemeClr val="accent3"/>
                </a:solidFill>
              </a:rPr>
              <a:t>(betrouwbaar en valide):  </a:t>
            </a:r>
          </a:p>
          <a:p>
            <a:pPr>
              <a:defRPr/>
            </a:pPr>
            <a:endParaRPr lang="nl-NL" sz="2800" dirty="0">
              <a:solidFill>
                <a:schemeClr val="accent3"/>
              </a:solidFill>
              <a:latin typeface="Arial" charset="0"/>
            </a:endParaRPr>
          </a:p>
          <a:p>
            <a:pPr>
              <a:defRPr/>
            </a:pPr>
            <a:r>
              <a:rPr lang="nl-NL" sz="2800" dirty="0">
                <a:solidFill>
                  <a:schemeClr val="accent3"/>
                </a:solidFill>
              </a:rPr>
              <a:t>Bronnen en data/gegevens:</a:t>
            </a:r>
          </a:p>
          <a:p>
            <a:pPr marL="685800" lvl="2" indent="0">
              <a:buFont typeface="Wingdings" panose="05000000000000000000" pitchFamily="2" charset="2"/>
              <a:buNone/>
              <a:defRPr/>
            </a:pPr>
            <a:r>
              <a:rPr lang="nl-NL" sz="2000" dirty="0">
                <a:solidFill>
                  <a:schemeClr val="accent3"/>
                </a:solidFill>
                <a:latin typeface="Arial" charset="0"/>
              </a:rPr>
              <a:t>	</a:t>
            </a:r>
            <a:r>
              <a:rPr lang="nl-NL" sz="2400" dirty="0">
                <a:solidFill>
                  <a:schemeClr val="accent2"/>
                </a:solidFill>
              </a:rPr>
              <a:t>- </a:t>
            </a:r>
            <a:r>
              <a:rPr lang="nl-NL" sz="2400" b="1" dirty="0">
                <a:solidFill>
                  <a:schemeClr val="accent3"/>
                </a:solidFill>
              </a:rPr>
              <a:t>  </a:t>
            </a:r>
            <a:r>
              <a:rPr lang="nl-NL" sz="2400" dirty="0">
                <a:solidFill>
                  <a:schemeClr val="accent3"/>
                </a:solidFill>
              </a:rPr>
              <a:t>proces en product</a:t>
            </a:r>
          </a:p>
          <a:p>
            <a:pPr marL="1200150" lvl="2" indent="-285750">
              <a:buFontTx/>
              <a:buChar char="-"/>
              <a:defRPr/>
            </a:pPr>
            <a:r>
              <a:rPr lang="nl-NL" sz="2400" dirty="0">
                <a:solidFill>
                  <a:schemeClr val="accent3"/>
                </a:solidFill>
              </a:rPr>
              <a:t>kwantitatief en kwalitatief</a:t>
            </a:r>
          </a:p>
          <a:p>
            <a:pPr marL="1200150" lvl="2" indent="-285750">
              <a:buFontTx/>
              <a:buChar char="-"/>
              <a:defRPr/>
            </a:pPr>
            <a:r>
              <a:rPr lang="nl-NL" sz="2400" dirty="0">
                <a:solidFill>
                  <a:schemeClr val="accent3"/>
                </a:solidFill>
              </a:rPr>
              <a:t>dataverzameling: gesprekken, vragenlijsten, testen, observaties, documentenanalyse</a:t>
            </a:r>
          </a:p>
          <a:p>
            <a:pPr marL="1200150" lvl="2" indent="-285750">
              <a:buFontTx/>
              <a:buChar char="-"/>
              <a:defRPr/>
            </a:pPr>
            <a:r>
              <a:rPr lang="nl-NL" sz="2400" dirty="0">
                <a:solidFill>
                  <a:schemeClr val="accent3"/>
                </a:solidFill>
              </a:rPr>
              <a:t>heldere normen en waarderingen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mtClean="0">
                <a:solidFill>
                  <a:schemeClr val="tx2"/>
                </a:solidFill>
              </a:rPr>
              <a:t>AWP|  Conferentie Burgerschap 5 oktober 2016</a:t>
            </a:r>
            <a:endParaRPr lang="en-US" altLang="nl-NL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590C417A-ABD5-4651-8C52-E9A858B8DBD9}" type="slidenum">
              <a:rPr lang="en-US" altLang="nl-NL" sz="1200" smtClean="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9</a:t>
            </a:fld>
            <a:endParaRPr lang="en-US" altLang="nl-NL" sz="120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11188" y="6308725"/>
            <a:ext cx="54213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nl-NL" dirty="0">
                <a:solidFill>
                  <a:schemeClr val="accent3"/>
                </a:solidFill>
                <a:latin typeface="Calibri" panose="020F0502020204030204" pitchFamily="34" charset="0"/>
              </a:rPr>
              <a:t>AWP| Conferentie Burgerschap 5 oktober 2016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14B80C"/>
      </a:accent1>
      <a:accent2>
        <a:srgbClr val="F65C5C"/>
      </a:accent2>
      <a:accent3>
        <a:srgbClr val="000000"/>
      </a:accent3>
      <a:accent4>
        <a:srgbClr val="000000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FFFFFF"/>
    </a:dk1>
    <a:lt1>
      <a:sysClr val="window" lastClr="FFFFFF"/>
    </a:lt1>
    <a:dk2>
      <a:srgbClr val="FFFFFF"/>
    </a:dk2>
    <a:lt2>
      <a:srgbClr val="FFFFFF"/>
    </a:lt2>
    <a:accent1>
      <a:srgbClr val="14B80C"/>
    </a:accent1>
    <a:accent2>
      <a:srgbClr val="F65C5C"/>
    </a:accent2>
    <a:accent3>
      <a:srgbClr val="000000"/>
    </a:accent3>
    <a:accent4>
      <a:srgbClr val="000000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854694664375418C0DFD97ECA4320E" ma:contentTypeVersion="30" ma:contentTypeDescription="Een nieuw document maken." ma:contentTypeScope="" ma:versionID="deebfdf51245d71492e9f55ee35e9d79">
  <xsd:schema xmlns:xsd="http://www.w3.org/2001/XMLSchema" xmlns:xs="http://www.w3.org/2001/XMLSchema" xmlns:p="http://schemas.microsoft.com/office/2006/metadata/properties" xmlns:ns1="http://schemas.microsoft.com/sharepoint/v3" xmlns:ns2="7106a2ac-038a-457f-8b58-ec67130d9d6d" targetNamespace="http://schemas.microsoft.com/office/2006/metadata/properties" ma:root="true" ma:fieldsID="cd6365111a56e2db6761eb0a3e30232b" ns1:_="" ns2:_="">
    <xsd:import namespace="http://schemas.microsoft.com/sharepoint/v3"/>
    <xsd:import namespace="7106a2ac-038a-457f-8b58-ec67130d9d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epSummary" minOccurs="0"/>
                <xsd:element ref="ns1:RepAuthorInternal" minOccurs="0"/>
                <xsd:element ref="ns1:RepAuthor_0" minOccurs="0"/>
                <xsd:element ref="ns2:TaxCatchAll" minOccurs="0"/>
                <xsd:element ref="ns1:RepYear_0" minOccurs="0"/>
                <xsd:element ref="ns1:RepApaNotation" minOccurs="0"/>
                <xsd:element ref="ns1:RepIsbn" minOccurs="0"/>
                <xsd:element ref="ns1:RepAN" minOccurs="0"/>
                <xsd:element ref="ns1:RepANNumber" minOccurs="0"/>
                <xsd:element ref="ns1:RepProjectManager" minOccurs="0"/>
                <xsd:element ref="ns1:RepProjectName" minOccurs="0"/>
                <xsd:element ref="ns1:RepSector_0" minOccurs="0"/>
                <xsd:element ref="ns1:RepCurricularTheme_0" minOccurs="0"/>
                <xsd:element ref="ns1:RepSectionSpecificTheme_0" minOccurs="0"/>
                <xsd:element ref="ns1:RepSection_0" minOccurs="0"/>
                <xsd:element ref="ns1:RepAreasOfExpertise_0" minOccurs="0"/>
                <xsd:element ref="ns1:RepSubjectContent_0" minOccurs="0"/>
                <xsd:element ref="ns1:RepDocumentType_0" minOccurs="0"/>
                <xsd:element ref="ns1:RepRelationOtherSloProjects" minOccurs="0"/>
                <xsd:element ref="ns1:RepFileFormat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Summary" ma:index="11" nillable="true" ma:displayName="Samenvatting" ma:internalName="RepSummary">
      <xsd:simpleType>
        <xsd:restriction base="dms:Unknown"/>
      </xsd:simpleType>
    </xsd:element>
    <xsd:element name="RepAuthorInternal" ma:index="12" nillable="true" ma:displayName="Interne auteur" ma:internalName="RepAuthorInternal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pAuthor_0" ma:index="14" nillable="true" ma:taxonomy="true" ma:internalName="RepAuthor_0" ma:taxonomyFieldName="RepAuthor" ma:displayName="Externe auteur" ma:fieldId="{41811730-f000-45b3-bd8b-16482267924b}" ma:sspId="65bb9fad-8ecd-4e58-b951-1b0a685157da" ma:termSetId="ba36eed1-563e-4e70-a8a2-c86cb59a99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Year_0" ma:index="17" nillable="true" ma:taxonomy="true" ma:internalName="RepYear_0" ma:taxonomyFieldName="RepYear" ma:displayName="Jaar van uitgave" ma:fieldId="{41811730-f000-48c8-bfe2-0d366b82495f}" ma:sspId="65bb9fad-8ecd-4e58-b951-1b0a685157da" ma:termSetId="d63ed34c-aaa4-4b39-8e2b-bccf6e3349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paNotation" ma:index="18" nillable="true" ma:displayName="APA-notatie" ma:internalName="RepApaNotation">
      <xsd:simpleType>
        <xsd:restriction base="dms:Unknown"/>
      </xsd:simpleType>
    </xsd:element>
    <xsd:element name="RepIsbn" ma:index="19" nillable="true" ma:displayName="ISBN" ma:internalName="RepIsbn">
      <xsd:simpleType>
        <xsd:restriction base="dms:Text"/>
      </xsd:simpleType>
    </xsd:element>
    <xsd:element name="RepAN" ma:index="20" nillable="true" ma:displayName="AN" ma:default="FALSE" ma:internalName="RepAN">
      <xsd:simpleType>
        <xsd:restriction base="dms:Boolean"/>
      </xsd:simpleType>
    </xsd:element>
    <xsd:element name="RepANNumber" ma:index="21" nillable="true" ma:displayName="AN Nummer" ma:internalName="RepANNumber">
      <xsd:simpleType>
        <xsd:restriction base="dms:Text"/>
      </xsd:simpleType>
    </xsd:element>
    <xsd:element name="RepProjectManager" ma:index="22" nillable="true" ma:displayName="Projectleider" ma:internalName="RepProjectManager">
      <xsd:simpleType>
        <xsd:restriction base="dms:Text"/>
      </xsd:simpleType>
    </xsd:element>
    <xsd:element name="RepProjectName" ma:index="23" nillable="true" ma:displayName="Projectnaam" ma:internalName="RepProjectName">
      <xsd:simpleType>
        <xsd:restriction base="dms:Text"/>
      </xsd:simpleType>
    </xsd:element>
    <xsd:element name="RepSector_0" ma:index="25" nillable="true" ma:taxonomy="true" ma:internalName="RepSector_0" ma:taxonomyFieldName="RepSector" ma:displayName="Sector" ma:default="" ma:fieldId="{41811730-f000-4dc0-a699-476cd67ba1ec}" ma:taxonomyMulti="true" ma:sspId="65bb9fad-8ecd-4e58-b951-1b0a685157da" ma:termSetId="f094b31b-0180-4851-9ebd-5c7d9552b1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CurricularTheme_0" ma:index="27" nillable="true" ma:taxonomy="true" ma:internalName="RepCurricularTheme_0" ma:taxonomyFieldName="RepCurricularTheme" ma:displayName="Leerplankundig thema" ma:fieldId="{41811730-f000-49a6-962c-7d5942b261fc}" ma:sspId="65bb9fad-8ecd-4e58-b951-1b0a685157da" ma:termSetId="c46f7ee8-50c4-42e2-9209-7c6adacde0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SpecificTheme_0" ma:index="29" nillable="true" ma:taxonomy="true" ma:internalName="RepSectionSpecificTheme_0" ma:taxonomyFieldName="RepSectionSpecificTheme" ma:displayName="Vakspecifiek thema" ma:fieldId="{41811730-f000-47c9-8a06-df9868361aab}" ma:sspId="65bb9fad-8ecd-4e58-b951-1b0a685157da" ma:termSetId="d6eaa525-a5d0-4a07-b890-e923374378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Section_0" ma:index="31" nillable="true" ma:taxonomy="true" ma:internalName="RepSection_0" ma:taxonomyFieldName="RepSection" ma:displayName="Vaksectie" ma:fieldId="{41811730-f000-4881-8daa-6e8dd38b1ab1}" ma:sspId="65bb9fad-8ecd-4e58-b951-1b0a685157da" ma:termSetId="c6f33e55-e762-4fa4-8346-db1fc1809b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AreasOfExpertise_0" ma:index="33" nillable="true" ma:taxonomy="true" ma:internalName="RepAreasOfExpertise_0" ma:taxonomyFieldName="RepAreasOfExpertise" ma:displayName="Vakgebied" ma:fieldId="{41811730-f000-41a6-9b8a-29f77b277b4a}" ma:sspId="65bb9fad-8ecd-4e58-b951-1b0a685157da" ma:termSetId="53b2aeb1-af69-41af-ab5c-dcba5f532ad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SubjectContent_0" ma:index="35" nillable="true" ma:taxonomy="true" ma:internalName="RepSubjectContent_0" ma:taxonomyFieldName="RepSubjectContent" ma:displayName="Vakinhoud" ma:fieldId="{41811730-f000-43d1-9a5c-533514ab0582}" ma:sspId="65bb9fad-8ecd-4e58-b951-1b0a685157da" ma:termSetId="3eef768d-4fe2-4c08-af8a-4dfaa4cac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pDocumentType_0" ma:index="37" nillable="true" ma:taxonomy="true" ma:internalName="RepDocumentType_0" ma:taxonomyFieldName="RepDocumentType" ma:displayName="Documenttypering" ma:fieldId="{41811730-f000-4c72-b54d-df109a5aaa00}" ma:sspId="65bb9fad-8ecd-4e58-b951-1b0a685157da" ma:termSetId="54bd4068-eea5-4eb8-b4d4-e740f64d998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RepRelationOtherSloProjects" ma:index="38" nillable="true" ma:displayName="Relatie met andere projecten" ma:internalName="RepRelationOtherSloProjects">
      <xsd:simpleType>
        <xsd:restriction base="dms:Unknown"/>
      </xsd:simpleType>
    </xsd:element>
    <xsd:element name="RepFileFormat_0" ma:index="40" nillable="true" ma:taxonomy="true" ma:internalName="RepFileFormat_0" ma:taxonomyFieldName="RepFileFormat" ma:displayName="Bestandsformaat" ma:fieldId="{41811730-f000-458e-badf-a33146a595e3}" ma:sspId="65bb9fad-8ecd-4e58-b951-1b0a685157da" ma:termSetId="5467ae8d-8919-4592-b5d8-720a7073244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2ac-038a-457f-8b58-ec67130d9d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38f83059-1491-4012-b4c3-84f3b7dad14e}" ma:internalName="TaxCatchAll" ma:showField="CatchAllData" ma:web="7106a2ac-038a-457f-8b58-ec67130d9d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pAN xmlns="http://schemas.microsoft.com/sharepoint/v3">false</RepAN>
    <RepSector_0 xmlns="http://schemas.microsoft.com/sharepoint/v3">
      <Terms xmlns="http://schemas.microsoft.com/office/infopath/2007/PartnerControls"/>
    </RepSector_0>
    <RepDocumentType_0 xmlns="http://schemas.microsoft.com/sharepoint/v3">
      <Terms xmlns="http://schemas.microsoft.com/office/infopath/2007/PartnerControls"/>
    </RepDocumentType_0>
    <RepSectionSpecificTheme_0 xmlns="http://schemas.microsoft.com/sharepoint/v3">
      <Terms xmlns="http://schemas.microsoft.com/office/infopath/2007/PartnerControls"/>
    </RepSectionSpecificTheme_0>
    <RepProjectManager xmlns="http://schemas.microsoft.com/sharepoint/v3">Jeroen Bron</RepProjectManager>
    <RepAuthor_0 xmlns="http://schemas.microsoft.com/sharepoint/v3">
      <Terms xmlns="http://schemas.microsoft.com/office/infopath/2007/PartnerControls"/>
    </RepAuthor_0>
    <RepCurricularTheme_0 xmlns="http://schemas.microsoft.com/sharepoint/v3">
      <Terms xmlns="http://schemas.microsoft.com/office/infopath/2007/PartnerControls"/>
    </RepCurricularTheme_0>
    <RepSection_0 xmlns="http://schemas.microsoft.com/sharepoint/v3">
      <Terms xmlns="http://schemas.microsoft.com/office/infopath/2007/PartnerControls"/>
    </RepSection_0>
    <RepSummary xmlns="http://schemas.microsoft.com/sharepoint/v3" xsi:nil="true"/>
    <RepRelationOtherSloProjects xmlns="http://schemas.microsoft.com/sharepoint/v3" xsi:nil="true"/>
    <TaxCatchAll xmlns="7106a2ac-038a-457f-8b58-ec67130d9d6d">
      <Value>551</Value>
      <Value>385</Value>
    </TaxCatchAll>
    <RepFileFormat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83d52ad2-ad71-4b98-9fd1-722fc488217f</TermId>
        </TermInfo>
      </Terms>
    </RepFileFormat_0>
    <RepYear_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2016</TermName>
          <TermId xmlns="http://schemas.microsoft.com/office/infopath/2007/PartnerControls">f54bdad4-7ead-4e5c-81eb-6f934a456232</TermId>
        </TermInfo>
      </Terms>
    </RepYear_0>
    <RepANNumber xmlns="http://schemas.microsoft.com/sharepoint/v3" xsi:nil="true"/>
    <RepAreasOfExpertise_0 xmlns="http://schemas.microsoft.com/sharepoint/v3">
      <Terms xmlns="http://schemas.microsoft.com/office/infopath/2007/PartnerControls"/>
    </RepAreasOfExpertise_0>
    <RepSubjectContent_0 xmlns="http://schemas.microsoft.com/sharepoint/v3">
      <Terms xmlns="http://schemas.microsoft.com/office/infopath/2007/PartnerControls"/>
    </RepSubjectContent_0>
    <RepIsbn xmlns="http://schemas.microsoft.com/sharepoint/v3" xsi:nil="true"/>
    <RepAuthorInternal xmlns="http://schemas.microsoft.com/sharepoint/v3">
      <UserInfo>
        <DisplayName/>
        <AccountId xsi:nil="true"/>
        <AccountType/>
      </UserInfo>
    </RepAuthorInternal>
    <RepProjectName xmlns="http://schemas.microsoft.com/sharepoint/v3">Burgerschap in de school</RepProjectName>
    <RepApaNotation xmlns="http://schemas.microsoft.com/sharepoint/v3" xsi:nil="true"/>
    <_dlc_DocId xmlns="7106a2ac-038a-457f-8b58-ec67130d9d6d">47XQ5P3E4USX-10-3326</_dlc_DocId>
    <_dlc_DocIdUrl xmlns="7106a2ac-038a-457f-8b58-ec67130d9d6d">
      <Url>http://downloads.slo.nl/_layouts/15/DocIdRedir.aspx?ID=47XQ5P3E4USX-10-3326</Url>
      <Description>47XQ5P3E4USX-10-3326</Description>
    </_dlc_DocIdUrl>
  </documentManagement>
</p:properties>
</file>

<file path=customXml/itemProps1.xml><?xml version="1.0" encoding="utf-8"?>
<ds:datastoreItem xmlns:ds="http://schemas.openxmlformats.org/officeDocument/2006/customXml" ds:itemID="{5ECE3F16-BD39-44BC-825C-37474A20682D}"/>
</file>

<file path=customXml/itemProps2.xml><?xml version="1.0" encoding="utf-8"?>
<ds:datastoreItem xmlns:ds="http://schemas.openxmlformats.org/officeDocument/2006/customXml" ds:itemID="{6FCB0586-4D04-4DEE-9C8E-8839FE0DAD8D}"/>
</file>

<file path=customXml/itemProps3.xml><?xml version="1.0" encoding="utf-8"?>
<ds:datastoreItem xmlns:ds="http://schemas.openxmlformats.org/officeDocument/2006/customXml" ds:itemID="{ADAB8BFE-810F-4708-A06E-18ADA7C3129C}"/>
</file>

<file path=customXml/itemProps4.xml><?xml version="1.0" encoding="utf-8"?>
<ds:datastoreItem xmlns:ds="http://schemas.openxmlformats.org/officeDocument/2006/customXml" ds:itemID="{6FC59996-DF3F-4134-8666-F10F096814CF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688</Words>
  <Application>Microsoft Office PowerPoint</Application>
  <PresentationFormat>Diavoorstelling (4:3)</PresentationFormat>
  <Paragraphs>166</Paragraphs>
  <Slides>18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Tw Cen MT</vt:lpstr>
      <vt:lpstr>Wingdings</vt:lpstr>
      <vt:lpstr>Wingdings 2</vt:lpstr>
      <vt:lpstr>Calibri</vt:lpstr>
      <vt:lpstr>AngsanaUPC</vt:lpstr>
      <vt:lpstr>Median</vt:lpstr>
      <vt:lpstr>         Zelfevaluatie burgerschapsonderwijs    door en voor de school ontwikkelen door denken en doen!    ACADEMISCHE WERKPLAATS SOCIALE KWALITEIT VAN ONDERWIJS </vt:lpstr>
      <vt:lpstr>   AWP &amp;  Zelfevaluatie sociale kwaliteit   </vt:lpstr>
      <vt:lpstr> Contouren AWP project </vt:lpstr>
      <vt:lpstr> Contouren AWP project </vt:lpstr>
      <vt:lpstr> Contouren AWP project </vt:lpstr>
      <vt:lpstr>Schoolzelfevaluatie</vt:lpstr>
      <vt:lpstr>Schoolzelfevaluatie</vt:lpstr>
      <vt:lpstr>Schoolzelfevaluatie</vt:lpstr>
      <vt:lpstr>Schoolzelfevaluatie</vt:lpstr>
      <vt:lpstr>Schoolervaringen</vt:lpstr>
      <vt:lpstr>V</vt:lpstr>
      <vt:lpstr>Schoolervaringen</vt:lpstr>
      <vt:lpstr>Doel van de Werkplaats: </vt:lpstr>
      <vt:lpstr>Schoolervaringen</vt:lpstr>
      <vt:lpstr>V</vt:lpstr>
      <vt:lpstr>   Schoolervaringen   </vt:lpstr>
      <vt:lpstr>Doel van de Werkplaats: </vt:lpstr>
      <vt:lpstr>Vragen?</vt:lpstr>
    </vt:vector>
  </TitlesOfParts>
  <Company>moi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AWP presentatie Conferentie Burgerschap</dc:title>
  <dc:creator>me</dc:creator>
  <cp:lastModifiedBy>Irma Munters</cp:lastModifiedBy>
  <cp:revision>334</cp:revision>
  <cp:lastPrinted>2016-10-04T20:19:28Z</cp:lastPrinted>
  <dcterms:created xsi:type="dcterms:W3CDTF">2007-08-09T18:52:28Z</dcterms:created>
  <dcterms:modified xsi:type="dcterms:W3CDTF">2016-11-03T15:44:13Z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0x010100D2854694664375418C0DFD97ECA4320E</vt:lpwstr>
  </property>
  <property fmtid="{D5CDD505-2E9C-101B-9397-08002B2CF9AE}" pid="3" name="_dlc_DocIdItemGuid">
    <vt:lpwstr>943c93de-79a8-433a-a167-1e9e0c6be043</vt:lpwstr>
  </property>
  <property fmtid="{D5CDD505-2E9C-101B-9397-08002B2CF9AE}" pid="4" name="RepAreasOfExpertise">
    <vt:lpwstr/>
  </property>
  <property fmtid="{D5CDD505-2E9C-101B-9397-08002B2CF9AE}" pid="5" name="TaxKeyword">
    <vt:lpwstr/>
  </property>
  <property fmtid="{D5CDD505-2E9C-101B-9397-08002B2CF9AE}" pid="6" name="RepDocumentType">
    <vt:lpwstr/>
  </property>
  <property fmtid="{D5CDD505-2E9C-101B-9397-08002B2CF9AE}" pid="7" name="RepSectionSpecificTheme">
    <vt:lpwstr/>
  </property>
  <property fmtid="{D5CDD505-2E9C-101B-9397-08002B2CF9AE}" pid="8" name="RepCurricularTheme">
    <vt:lpwstr/>
  </property>
  <property fmtid="{D5CDD505-2E9C-101B-9397-08002B2CF9AE}" pid="9" name="TaxKeywordTaxHTField">
    <vt:lpwstr/>
  </property>
  <property fmtid="{D5CDD505-2E9C-101B-9397-08002B2CF9AE}" pid="10" name="RepSection">
    <vt:lpwstr/>
  </property>
  <property fmtid="{D5CDD505-2E9C-101B-9397-08002B2CF9AE}" pid="11" name="RepAuthor">
    <vt:lpwstr/>
  </property>
  <property fmtid="{D5CDD505-2E9C-101B-9397-08002B2CF9AE}" pid="12" name="RepSubjectContent">
    <vt:lpwstr/>
  </property>
  <property fmtid="{D5CDD505-2E9C-101B-9397-08002B2CF9AE}" pid="13" name="RepSector">
    <vt:lpwstr/>
  </property>
  <property fmtid="{D5CDD505-2E9C-101B-9397-08002B2CF9AE}" pid="14" name="RepFileFormat">
    <vt:lpwstr>385;#Presentatie|83d52ad2-ad71-4b98-9fd1-722fc488217f</vt:lpwstr>
  </property>
  <property fmtid="{D5CDD505-2E9C-101B-9397-08002B2CF9AE}" pid="15" name="RepYear">
    <vt:lpwstr>551;#2016|f54bdad4-7ead-4e5c-81eb-6f934a456232</vt:lpwstr>
  </property>
</Properties>
</file>