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3"/>
  </p:notesMasterIdLst>
  <p:sldIdLst>
    <p:sldId id="265" r:id="rId6"/>
    <p:sldId id="257" r:id="rId7"/>
    <p:sldId id="258" r:id="rId8"/>
    <p:sldId id="259" r:id="rId9"/>
    <p:sldId id="260" r:id="rId10"/>
    <p:sldId id="261" r:id="rId11"/>
    <p:sldId id="262" r:id="rId12"/>
  </p:sldIdLst>
  <p:sldSz cx="9144000" cy="6858000" type="screen4x3"/>
  <p:notesSz cx="6794500" cy="99314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jolein Haandrikman" initials="M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780" autoAdjust="0"/>
  </p:normalViewPr>
  <p:slideViewPr>
    <p:cSldViewPr>
      <p:cViewPr varScale="1">
        <p:scale>
          <a:sx n="68" d="100"/>
          <a:sy n="68" d="100"/>
        </p:scale>
        <p:origin x="162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B94CF2DB-E555-4499-ABC9-0FFD490462A5}" type="datetimeFigureOut">
              <a:rPr lang="nl-NL" smtClean="0"/>
              <a:t>4-11-2019</a:t>
            </a:fld>
            <a:endParaRPr lang="nl-NL"/>
          </a:p>
        </p:txBody>
      </p:sp>
      <p:sp>
        <p:nvSpPr>
          <p:cNvPr id="4" name="Tijdelijke aanduiding voor dia-afbeelding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A017C0DF-8D3D-449B-B266-AC4073E9A948}" type="slidenum">
              <a:rPr lang="nl-NL" smtClean="0"/>
              <a:t>‹nr.›</a:t>
            </a:fld>
            <a:endParaRPr lang="nl-NL"/>
          </a:p>
        </p:txBody>
      </p:sp>
    </p:spTree>
    <p:extLst>
      <p:ext uri="{BB962C8B-B14F-4D97-AF65-F5344CB8AC3E}">
        <p14:creationId xmlns:p14="http://schemas.microsoft.com/office/powerpoint/2010/main" val="1594342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Over</a:t>
            </a:r>
            <a:r>
              <a:rPr lang="nl-NL" b="1" baseline="0" dirty="0"/>
              <a:t> de professionaliseringsmodule:</a:t>
            </a:r>
            <a:endParaRPr lang="nl-NL" b="1" dirty="0"/>
          </a:p>
          <a:p>
            <a:r>
              <a:rPr lang="nl-NL" dirty="0"/>
              <a:t>De professionaliseringsmodule bestaat uit drie blokken. Met behulp van de bronnen en activiteiten in deze blokken leert u alleen of in een team vanuit een leerplankundig perspectief, </a:t>
            </a:r>
            <a:r>
              <a:rPr lang="nl-NL" dirty="0" err="1"/>
              <a:t>programma-onderdelen</a:t>
            </a:r>
            <a:r>
              <a:rPr lang="nl-NL" dirty="0"/>
              <a:t> voor LOB te ontwerpen. Daarbij hanteren we een cyclisch ontwerpproces van analyse, ontwerp en evaluatie. </a:t>
            </a:r>
          </a:p>
          <a:p>
            <a:endParaRPr lang="nl-NL" dirty="0"/>
          </a:p>
          <a:p>
            <a:r>
              <a:rPr lang="nl-NL" dirty="0"/>
              <a:t>Wanneer u alle drie</a:t>
            </a:r>
            <a:r>
              <a:rPr lang="nl-NL" baseline="0" dirty="0"/>
              <a:t> de blokken (analyse, ontwerp, evaluatie) doorloopt, komt u uiteindelijk tot de optimalisering van (een onderdeel van) LOB bij u op school. </a:t>
            </a:r>
            <a:endParaRPr lang="nl-NL" dirty="0"/>
          </a:p>
          <a:p>
            <a:endParaRPr lang="nl-NL" dirty="0"/>
          </a:p>
          <a:p>
            <a:r>
              <a:rPr lang="nl-NL" b="1" dirty="0"/>
              <a:t>Over blok 1:</a:t>
            </a:r>
          </a:p>
          <a:p>
            <a:r>
              <a:rPr lang="nl-NL" dirty="0"/>
              <a:t>In het eerste blok staat de analyse centraal en gaat u onderzoeken in hoeverre het huidige programma voor LOB past bij de eigentijdse visie op LOB en de visie van de school.</a:t>
            </a:r>
          </a:p>
          <a:p>
            <a:endParaRPr lang="nl-NL" dirty="0"/>
          </a:p>
          <a:p>
            <a:r>
              <a:rPr lang="nl-NL" dirty="0"/>
              <a:t>Blok 1 over analyse is geslaagd als u:</a:t>
            </a:r>
          </a:p>
          <a:p>
            <a:r>
              <a:rPr lang="nl-NL" dirty="0"/>
              <a:t>- aan kunt geven uit welke componenten een leerplan bestaat;</a:t>
            </a:r>
          </a:p>
          <a:p>
            <a:r>
              <a:rPr lang="nl-NL" dirty="0"/>
              <a:t>- het bestaande LOB-programma kan analyseren op basis van vooraf geformuleerde kwaliteitscriteria en ontwerpcriteria;</a:t>
            </a:r>
          </a:p>
          <a:p>
            <a:r>
              <a:rPr lang="nl-NL" dirty="0"/>
              <a:t>- verbeterpunten kunt benoemen ten aanzien van het bestaande LOB-programma, op basis van de analyse.</a:t>
            </a:r>
          </a:p>
          <a:p>
            <a:r>
              <a:rPr lang="nl-NL" dirty="0"/>
              <a:t>- een ontwerpopdracht heeft vastgesteld</a:t>
            </a:r>
          </a:p>
        </p:txBody>
      </p:sp>
      <p:sp>
        <p:nvSpPr>
          <p:cNvPr id="4" name="Tijdelijke aanduiding voor dianummer 3"/>
          <p:cNvSpPr>
            <a:spLocks noGrp="1"/>
          </p:cNvSpPr>
          <p:nvPr>
            <p:ph type="sldNum" sz="quarter" idx="10"/>
          </p:nvPr>
        </p:nvSpPr>
        <p:spPr/>
        <p:txBody>
          <a:bodyPr/>
          <a:lstStyle/>
          <a:p>
            <a:fld id="{D224104D-ADF3-4D0F-BA59-15213FC20496}" type="slidenum">
              <a:rPr lang="nl-NL" smtClean="0"/>
              <a:t>2</a:t>
            </a:fld>
            <a:endParaRPr lang="nl-NL" dirty="0"/>
          </a:p>
        </p:txBody>
      </p:sp>
    </p:spTree>
    <p:extLst>
      <p:ext uri="{BB962C8B-B14F-4D97-AF65-F5344CB8AC3E}">
        <p14:creationId xmlns:p14="http://schemas.microsoft.com/office/powerpoint/2010/main" val="2986560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a:t>In het curriculaire spinnenweb worden alle aspecten van het leerplan in hun onderlinge samenhang weergeven.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Eén van de grootste uitdagingen bij het ontwerpen van onderwijs, is het creëren van een samenhangende les, lessenreeks of jaarprogramma. Met andere woorden, het ontwerp moet logisch in elkaar steken en een passend geheel vormen. Welke consequenties hebben de gekozen leerdoelen en leerinhouden, voor bijvoorbeeld de leeractiviteiten? En wat betekenen deze doelen en inhouden voor de beoordeling; wat en hoe wordt er beoordeeld? En wat betekent het voor de tijd en plaats waar leerlingen leren? Voor het creëren van zo'n samenhangend</a:t>
            </a:r>
            <a:r>
              <a:rPr lang="nl-NL" sz="1200" kern="1200" baseline="0" dirty="0">
                <a:solidFill>
                  <a:schemeClr val="tx1"/>
                </a:solidFill>
                <a:effectLst/>
                <a:latin typeface="+mn-lt"/>
                <a:ea typeface="+mn-ea"/>
                <a:cs typeface="+mn-cs"/>
              </a:rPr>
              <a:t> ontwerp</a:t>
            </a:r>
            <a:r>
              <a:rPr lang="nl-NL" sz="1200" kern="1200" dirty="0">
                <a:solidFill>
                  <a:schemeClr val="tx1"/>
                </a:solidFill>
                <a:effectLst/>
                <a:latin typeface="+mn-lt"/>
                <a:ea typeface="+mn-ea"/>
                <a:cs typeface="+mn-cs"/>
              </a:rPr>
              <a:t>, kan het curriculaire spinnenweb ondersteuning bieden.</a:t>
            </a:r>
          </a:p>
          <a:p>
            <a:pPr marL="0" marR="0" indent="0" algn="l" defTabSz="914400" rtl="0" eaLnBrk="1" fontAlgn="auto" latinLnBrk="0" hangingPunct="1">
              <a:lnSpc>
                <a:spcPct val="100000"/>
              </a:lnSpc>
              <a:spcBef>
                <a:spcPts val="0"/>
              </a:spcBef>
              <a:spcAft>
                <a:spcPts val="0"/>
              </a:spcAft>
              <a:buClrTx/>
              <a:buSzTx/>
              <a:buFontTx/>
              <a:buNone/>
              <a:tabLst/>
              <a:defRPr/>
            </a:pPr>
            <a:endParaRPr lang="nl-NL" dirty="0"/>
          </a:p>
          <a:p>
            <a:pPr marL="0" indent="0">
              <a:buFontTx/>
              <a:buNone/>
            </a:pPr>
            <a:endParaRPr lang="nl-NL" u="none" dirty="0"/>
          </a:p>
        </p:txBody>
      </p:sp>
      <p:sp>
        <p:nvSpPr>
          <p:cNvPr id="4" name="Tijdelijke aanduiding voor dianummer 3"/>
          <p:cNvSpPr>
            <a:spLocks noGrp="1"/>
          </p:cNvSpPr>
          <p:nvPr>
            <p:ph type="sldNum" sz="quarter" idx="10"/>
          </p:nvPr>
        </p:nvSpPr>
        <p:spPr/>
        <p:txBody>
          <a:bodyPr/>
          <a:lstStyle/>
          <a:p>
            <a:fld id="{D224104D-ADF3-4D0F-BA59-15213FC20496}" type="slidenum">
              <a:rPr lang="nl-NL" smtClean="0"/>
              <a:t>3</a:t>
            </a:fld>
            <a:endParaRPr lang="nl-NL" dirty="0"/>
          </a:p>
        </p:txBody>
      </p:sp>
    </p:spTree>
    <p:extLst>
      <p:ext uri="{BB962C8B-B14F-4D97-AF65-F5344CB8AC3E}">
        <p14:creationId xmlns:p14="http://schemas.microsoft.com/office/powerpoint/2010/main" val="3775780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sz="1200" b="0" i="0" u="none" strike="noStrike" kern="1200" baseline="0" dirty="0">
              <a:solidFill>
                <a:schemeClr val="tx1"/>
              </a:solidFill>
              <a:latin typeface="+mn-lt"/>
              <a:ea typeface="+mn-ea"/>
              <a:cs typeface="+mn-cs"/>
            </a:endParaRPr>
          </a:p>
          <a:p>
            <a:r>
              <a:rPr lang="nl-NL" sz="1200" b="0" i="0" u="none" strike="noStrike" kern="1200" baseline="0" dirty="0">
                <a:solidFill>
                  <a:schemeClr val="tx1"/>
                </a:solidFill>
                <a:latin typeface="+mn-lt"/>
                <a:ea typeface="+mn-ea"/>
                <a:cs typeface="+mn-cs"/>
              </a:rPr>
              <a:t>Het doorlopend programma voor lob geeft vanuit een eigentijdse visie op LOB een beeld van de inhoud van een samenhangend en doorlopend LOB-programma en beschrijft daarbij de mogelijke rollen voor de betrokkenen. Dit programma kan als kapstok dienen bij het ontwikkelen of intensiveren van een eigen programma, lesmateriaal en leermiddelen. Daarbij kunnen de volgende vragen leidend zijn: Wat doen we nu? en Wat zouden we willen doen? Open hiervoor het werkblad van de betreffende leerweg. </a:t>
            </a:r>
            <a:r>
              <a:rPr lang="nl-NL" sz="1200" b="0" i="0" u="none" strike="noStrike" kern="1200" baseline="0" dirty="0" err="1">
                <a:solidFill>
                  <a:schemeClr val="tx1"/>
                </a:solidFill>
                <a:latin typeface="+mn-lt"/>
                <a:ea typeface="+mn-ea"/>
                <a:cs typeface="+mn-cs"/>
              </a:rPr>
              <a:t>Omcircel</a:t>
            </a:r>
            <a:r>
              <a:rPr lang="nl-NL" sz="1200" b="0" i="0" u="none" strike="noStrike" kern="1200" baseline="0" dirty="0">
                <a:solidFill>
                  <a:schemeClr val="tx1"/>
                </a:solidFill>
                <a:latin typeface="+mn-lt"/>
                <a:ea typeface="+mn-ea"/>
                <a:cs typeface="+mn-cs"/>
              </a:rPr>
              <a:t> met één kleur de activiteiten en taken die op dit moment binnen de school die momenteel worden uitgevoerd. </a:t>
            </a:r>
            <a:r>
              <a:rPr lang="nl-NL" sz="1200" b="0" i="0" u="none" strike="noStrike" kern="1200" baseline="0" dirty="0" err="1">
                <a:solidFill>
                  <a:schemeClr val="tx1"/>
                </a:solidFill>
                <a:latin typeface="+mn-lt"/>
                <a:ea typeface="+mn-ea"/>
                <a:cs typeface="+mn-cs"/>
              </a:rPr>
              <a:t>Omcircel</a:t>
            </a:r>
            <a:r>
              <a:rPr lang="nl-NL" sz="1200" b="0" i="0" u="none" strike="noStrike" kern="1200" baseline="0" dirty="0">
                <a:solidFill>
                  <a:schemeClr val="tx1"/>
                </a:solidFill>
                <a:latin typeface="+mn-lt"/>
                <a:ea typeface="+mn-ea"/>
                <a:cs typeface="+mn-cs"/>
              </a:rPr>
              <a:t> met een andere kleur de activiteiten en taken waarvan je zou willen dat die uitgevoerd worden. Bekijk met elkaar waar de verschillen in zitten.</a:t>
            </a:r>
          </a:p>
          <a:p>
            <a:endParaRPr lang="nl-NL" sz="1200" b="0" i="0" u="none" strike="noStrike" kern="1200" baseline="0" dirty="0">
              <a:solidFill>
                <a:schemeClr val="tx1"/>
              </a:solidFill>
              <a:latin typeface="+mn-lt"/>
              <a:ea typeface="+mn-ea"/>
              <a:cs typeface="+mn-cs"/>
            </a:endParaRPr>
          </a:p>
          <a:p>
            <a:r>
              <a:rPr lang="nl-NL" sz="1200" b="1" i="0" u="none" strike="noStrike" kern="1200" baseline="0" dirty="0">
                <a:solidFill>
                  <a:schemeClr val="tx1"/>
                </a:solidFill>
                <a:latin typeface="+mn-lt"/>
                <a:ea typeface="+mn-ea"/>
                <a:cs typeface="+mn-cs"/>
              </a:rPr>
              <a:t>Lessuggesties:</a:t>
            </a:r>
          </a:p>
          <a:p>
            <a:endParaRPr lang="nl-NL" sz="1200" b="0" i="0" u="none" strike="noStrike" kern="1200" baseline="0" dirty="0">
              <a:solidFill>
                <a:schemeClr val="tx1"/>
              </a:solidFill>
              <a:latin typeface="+mn-lt"/>
              <a:ea typeface="+mn-ea"/>
              <a:cs typeface="+mn-cs"/>
            </a:endParaRPr>
          </a:p>
          <a:p>
            <a:r>
              <a:rPr lang="nl-NL" dirty="0"/>
              <a:t>Vragen als </a:t>
            </a:r>
            <a:r>
              <a:rPr lang="nl-NL" dirty="0" err="1"/>
              <a:t>leiddraad</a:t>
            </a:r>
            <a:r>
              <a:rPr lang="nl-NL" baseline="0" dirty="0"/>
              <a:t> voor de bespreking van het doorlopend programma, ter voorbereiding op de opdracht:</a:t>
            </a:r>
          </a:p>
          <a:p>
            <a:pPr marL="171450" indent="-171450">
              <a:buFontTx/>
              <a:buChar char="-"/>
            </a:pPr>
            <a:r>
              <a:rPr lang="nl-NL" baseline="0" dirty="0"/>
              <a:t>Op welke momenten moeten leerlingen op jouw school belangrijke keuzes maken?</a:t>
            </a:r>
          </a:p>
          <a:p>
            <a:pPr marL="171450" indent="-171450">
              <a:buFontTx/>
              <a:buChar char="-"/>
            </a:pPr>
            <a:r>
              <a:rPr lang="nl-NL" baseline="0" dirty="0"/>
              <a:t>Welke inhoudelijke accenten worden per jaar gelegd?</a:t>
            </a:r>
          </a:p>
          <a:p>
            <a:pPr marL="171450" indent="-171450">
              <a:buFontTx/>
              <a:buChar char="-"/>
            </a:pPr>
            <a:r>
              <a:rPr lang="nl-NL" baseline="0" dirty="0"/>
              <a:t>Welke inhoudelijke doelstellingen wil je per leerjaar voor de leerlingen stellen?</a:t>
            </a:r>
          </a:p>
          <a:p>
            <a:pPr marL="0" indent="0">
              <a:buFontTx/>
              <a:buNone/>
            </a:pPr>
            <a:endParaRPr lang="nl-NL" baseline="0" dirty="0"/>
          </a:p>
          <a:p>
            <a:pPr marL="0" indent="0">
              <a:buFontTx/>
              <a:buNone/>
            </a:pPr>
            <a:r>
              <a:rPr lang="nl-NL" baseline="0" dirty="0" err="1"/>
              <a:t>Omcircel</a:t>
            </a:r>
            <a:r>
              <a:rPr lang="nl-NL" baseline="0" dirty="0"/>
              <a:t> in het doorlopend programma wat jullie op dit moment doen.</a:t>
            </a:r>
          </a:p>
          <a:p>
            <a:pPr marL="0" indent="0">
              <a:buFontTx/>
              <a:buNone/>
            </a:pPr>
            <a:endParaRPr lang="nl-NL" baseline="0" dirty="0"/>
          </a:p>
          <a:p>
            <a:pPr marL="0" indent="0">
              <a:buFontTx/>
              <a:buNone/>
            </a:pPr>
            <a:r>
              <a:rPr lang="nl-NL" baseline="0" dirty="0"/>
              <a:t>Nabespreking:</a:t>
            </a:r>
          </a:p>
          <a:p>
            <a:pPr marL="0" indent="0">
              <a:buFontTx/>
              <a:buNone/>
            </a:pPr>
            <a:r>
              <a:rPr lang="nl-NL" baseline="0" dirty="0"/>
              <a:t>In groepjes of plenair: wat vindt je goed aan de aanpak? Waarin verschilt jouw aanpak van die van andere scholen? Wat zou je anders willen doen? Welke </a:t>
            </a:r>
            <a:r>
              <a:rPr lang="nl-NL" baseline="0" dirty="0" err="1"/>
              <a:t>curciale</a:t>
            </a:r>
            <a:r>
              <a:rPr lang="nl-NL" baseline="0" dirty="0"/>
              <a:t> aspecten ontbreken nog? Waarom? </a:t>
            </a:r>
          </a:p>
          <a:p>
            <a:pPr marL="0" indent="0">
              <a:buFontTx/>
              <a:buNone/>
            </a:pPr>
            <a:endParaRPr lang="nl-NL" baseline="0" dirty="0"/>
          </a:p>
          <a:p>
            <a:pPr marL="0" indent="0">
              <a:buFontTx/>
              <a:buNone/>
            </a:pPr>
            <a:r>
              <a:rPr lang="nl-NL" baseline="0" dirty="0" err="1"/>
              <a:t>Omcircel</a:t>
            </a:r>
            <a:r>
              <a:rPr lang="nl-NL" baseline="0" dirty="0"/>
              <a:t> in een andere kleur wat volgens jou de gewenste situatie is. </a:t>
            </a:r>
          </a:p>
        </p:txBody>
      </p:sp>
      <p:sp>
        <p:nvSpPr>
          <p:cNvPr id="4" name="Tijdelijke aanduiding voor dianummer 3"/>
          <p:cNvSpPr>
            <a:spLocks noGrp="1"/>
          </p:cNvSpPr>
          <p:nvPr>
            <p:ph type="sldNum" sz="quarter" idx="10"/>
          </p:nvPr>
        </p:nvSpPr>
        <p:spPr/>
        <p:txBody>
          <a:bodyPr/>
          <a:lstStyle/>
          <a:p>
            <a:fld id="{E0580F85-B768-4264-B802-C2118CED3AD7}" type="slidenum">
              <a:rPr lang="nl-NL" smtClean="0"/>
              <a:t>4</a:t>
            </a:fld>
            <a:endParaRPr lang="nl-NL"/>
          </a:p>
        </p:txBody>
      </p:sp>
    </p:spTree>
    <p:extLst>
      <p:ext uri="{BB962C8B-B14F-4D97-AF65-F5344CB8AC3E}">
        <p14:creationId xmlns:p14="http://schemas.microsoft.com/office/powerpoint/2010/main" val="3739021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sz="1200" b="0" i="0" u="none" strike="noStrike" kern="1200" baseline="0" dirty="0">
              <a:solidFill>
                <a:schemeClr val="tx1"/>
              </a:solidFill>
              <a:latin typeface="+mn-lt"/>
              <a:ea typeface="+mn-ea"/>
              <a:cs typeface="+mn-cs"/>
            </a:endParaRPr>
          </a:p>
          <a:p>
            <a:r>
              <a:rPr lang="nl-NL" sz="1200" b="0" i="0" u="none" strike="noStrike" kern="1200" baseline="0" dirty="0">
                <a:solidFill>
                  <a:schemeClr val="tx1"/>
                </a:solidFill>
                <a:latin typeface="+mn-lt"/>
                <a:ea typeface="+mn-ea"/>
                <a:cs typeface="+mn-cs"/>
              </a:rPr>
              <a:t>De metafoor van het spinnenweb onderstreept het kwetsbare karakter van een curriculum. Spinnenwebdraden zijn enigszins flexibel, maar dreigen te scheuren als er te hard en eenzijdig aan bepaalde draden getrokken wordt, zonder dat de andere draden meebewegen. Een check van LOB in het leerplan betekent dat alle componenten nagelopen, besproken en eventueel aangepast moeten worden. Wijzigingen in de ene 'draad' hebben gevolgen voor elk van de andere componenten. Vooral het bespreken en bediscussiëren van de uitkomsten is van belang. Stel u zelf bij het invullen van de checklist steeds de vragen: Waaruit blijkt dat? Hoe hebben we dat gerealiseerd? Waar zien we dat? </a:t>
            </a:r>
          </a:p>
          <a:p>
            <a:endParaRPr lang="nl-NL" sz="1200" b="0" i="0" u="none" strike="noStrike" kern="1200" baseline="0" dirty="0">
              <a:solidFill>
                <a:schemeClr val="tx1"/>
              </a:solidFill>
              <a:latin typeface="+mn-lt"/>
              <a:ea typeface="+mn-ea"/>
              <a:cs typeface="+mn-cs"/>
            </a:endParaRPr>
          </a:p>
          <a:p>
            <a:r>
              <a:rPr lang="nl-NL" sz="1200" b="0" i="0" u="none" strike="noStrike" kern="1200" baseline="0" dirty="0">
                <a:solidFill>
                  <a:schemeClr val="tx1"/>
                </a:solidFill>
                <a:latin typeface="+mn-lt"/>
                <a:ea typeface="+mn-ea"/>
                <a:cs typeface="+mn-cs"/>
              </a:rPr>
              <a:t>Suggestie voor een huiswerkopdracht:</a:t>
            </a:r>
          </a:p>
          <a:p>
            <a:r>
              <a:rPr lang="nl-NL" sz="1200" b="0" i="0" u="none" strike="noStrike" kern="1200" baseline="0" dirty="0">
                <a:solidFill>
                  <a:schemeClr val="tx1"/>
                </a:solidFill>
                <a:latin typeface="+mn-lt"/>
                <a:ea typeface="+mn-ea"/>
                <a:cs typeface="+mn-cs"/>
              </a:rPr>
              <a:t>Vul de checklist LOB in voor de huidige en gewenste situatie. Ga van te voren na wie u van uw (stage)school hierbij zou kunnen betrekken. De uitkomsten moeten namelijk leiden tot een praktijkopdracht die aansluit bij de behoefte van de school. </a:t>
            </a:r>
            <a:endParaRPr lang="nl-NL" dirty="0"/>
          </a:p>
        </p:txBody>
      </p:sp>
      <p:sp>
        <p:nvSpPr>
          <p:cNvPr id="4" name="Tijdelijke aanduiding voor dianummer 3"/>
          <p:cNvSpPr>
            <a:spLocks noGrp="1"/>
          </p:cNvSpPr>
          <p:nvPr>
            <p:ph type="sldNum" sz="quarter" idx="10"/>
          </p:nvPr>
        </p:nvSpPr>
        <p:spPr/>
        <p:txBody>
          <a:bodyPr/>
          <a:lstStyle/>
          <a:p>
            <a:fld id="{E0580F85-B768-4264-B802-C2118CED3AD7}" type="slidenum">
              <a:rPr lang="nl-NL" smtClean="0"/>
              <a:t>5</a:t>
            </a:fld>
            <a:endParaRPr lang="nl-NL"/>
          </a:p>
        </p:txBody>
      </p:sp>
    </p:spTree>
    <p:extLst>
      <p:ext uri="{BB962C8B-B14F-4D97-AF65-F5344CB8AC3E}">
        <p14:creationId xmlns:p14="http://schemas.microsoft.com/office/powerpoint/2010/main" val="1774280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Naast</a:t>
            </a:r>
            <a:r>
              <a:rPr lang="nl-NL" baseline="0" dirty="0"/>
              <a:t> draagvlak en commitment vanuit het management zijn ook faciliteiten nodig om het programma voor LOB te analyseren, ontwerpen / verbeteren en evalueren. </a:t>
            </a:r>
            <a:endParaRPr lang="nl-NL" dirty="0"/>
          </a:p>
        </p:txBody>
      </p:sp>
      <p:sp>
        <p:nvSpPr>
          <p:cNvPr id="4" name="Tijdelijke aanduiding voor dianummer 3"/>
          <p:cNvSpPr>
            <a:spLocks noGrp="1"/>
          </p:cNvSpPr>
          <p:nvPr>
            <p:ph type="sldNum" sz="quarter" idx="10"/>
          </p:nvPr>
        </p:nvSpPr>
        <p:spPr/>
        <p:txBody>
          <a:bodyPr/>
          <a:lstStyle/>
          <a:p>
            <a:fld id="{A017C0DF-8D3D-449B-B266-AC4073E9A948}" type="slidenum">
              <a:rPr lang="nl-NL" smtClean="0"/>
              <a:t>6</a:t>
            </a:fld>
            <a:endParaRPr lang="nl-NL"/>
          </a:p>
        </p:txBody>
      </p:sp>
    </p:spTree>
    <p:extLst>
      <p:ext uri="{BB962C8B-B14F-4D97-AF65-F5344CB8AC3E}">
        <p14:creationId xmlns:p14="http://schemas.microsoft.com/office/powerpoint/2010/main" val="2296318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Bekijk welke ontwerpopdracht</a:t>
            </a:r>
            <a:r>
              <a:rPr lang="nl-NL" baseline="0" dirty="0"/>
              <a:t> het beste aansluit bij de situatie op uw (stage)school. Hierbij is het van belang dat u hierover, indien mogelijk, afspraken maakt met het management of met uw stagebegeleider, om de kans te vergroten dat uw product daadwerkelijk in gebruik wordt genomen. De reikwijdte van de opdrachten verschilt aanzienlijk, van het ontwikkelen van een aantal lesactiviteiten, of een werkwijze voor het voeren van loopbaangesprekken, tot een volledig doorlopend LOB-programma.</a:t>
            </a:r>
          </a:p>
          <a:p>
            <a:r>
              <a:rPr lang="nl-NL" baseline="0" dirty="0"/>
              <a:t>Wanneer u een passende opdracht heeft uitgekozen en hierover afspraken heeft gemaakt binnen de school, kunt u gebruik maken van de bijbehorende publicatie als bron. </a:t>
            </a:r>
          </a:p>
          <a:p>
            <a:endParaRPr lang="nl-NL" baseline="0" dirty="0"/>
          </a:p>
          <a:p>
            <a:r>
              <a:rPr lang="nl-NL" baseline="0" dirty="0"/>
              <a:t>Mogelijkheden voor samenwerking:</a:t>
            </a:r>
          </a:p>
          <a:p>
            <a:pPr marL="171450" indent="-171450">
              <a:buFontTx/>
              <a:buChar char="-"/>
            </a:pPr>
            <a:r>
              <a:rPr lang="nl-NL" baseline="0" dirty="0"/>
              <a:t>Studenten met eenzelfde stageschool kunnen samenwerken aan één opdracht;</a:t>
            </a:r>
          </a:p>
          <a:p>
            <a:pPr marL="171450" indent="-171450">
              <a:buFontTx/>
              <a:buChar char="-"/>
            </a:pPr>
            <a:r>
              <a:rPr lang="nl-NL" baseline="0" dirty="0"/>
              <a:t>Studenten met eenzelfde ontwerpopdracht worden gezamenlijk als begeleid of geven elkaar feedback op elkaars producten. </a:t>
            </a:r>
            <a:endParaRPr lang="nl-NL" dirty="0"/>
          </a:p>
        </p:txBody>
      </p:sp>
      <p:sp>
        <p:nvSpPr>
          <p:cNvPr id="4" name="Tijdelijke aanduiding voor dianummer 3"/>
          <p:cNvSpPr>
            <a:spLocks noGrp="1"/>
          </p:cNvSpPr>
          <p:nvPr>
            <p:ph type="sldNum" sz="quarter" idx="10"/>
          </p:nvPr>
        </p:nvSpPr>
        <p:spPr/>
        <p:txBody>
          <a:bodyPr/>
          <a:lstStyle/>
          <a:p>
            <a:fld id="{D224104D-ADF3-4D0F-BA59-15213FC20496}" type="slidenum">
              <a:rPr lang="nl-NL" smtClean="0"/>
              <a:t>7</a:t>
            </a:fld>
            <a:endParaRPr lang="nl-NL" dirty="0"/>
          </a:p>
        </p:txBody>
      </p:sp>
    </p:spTree>
    <p:extLst>
      <p:ext uri="{BB962C8B-B14F-4D97-AF65-F5344CB8AC3E}">
        <p14:creationId xmlns:p14="http://schemas.microsoft.com/office/powerpoint/2010/main" val="1151819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C94FD11D-C343-4374-BC34-ADE344118074}" type="datetimeFigureOut">
              <a:rPr lang="nl-NL" smtClean="0"/>
              <a:t>4-11-2019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1263147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94FD11D-C343-4374-BC34-ADE344118074}" type="datetimeFigureOut">
              <a:rPr lang="nl-NL" smtClean="0"/>
              <a:t>4-11-2019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1265993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94FD11D-C343-4374-BC34-ADE344118074}" type="datetimeFigureOut">
              <a:rPr lang="nl-NL" smtClean="0"/>
              <a:t>4-11-2019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1611049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13" name="Afbeelding 12" descr="shutterstock_23739916_mag_klein_vaag_geknipt.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
            <a:ext cx="9150875" cy="4074583"/>
          </a:xfrm>
          <a:prstGeom prst="rect">
            <a:avLst/>
          </a:prstGeom>
        </p:spPr>
      </p:pic>
      <p:sp>
        <p:nvSpPr>
          <p:cNvPr id="8" name="Rechthoek 7"/>
          <p:cNvSpPr/>
          <p:nvPr userDrawn="1"/>
        </p:nvSpPr>
        <p:spPr>
          <a:xfrm>
            <a:off x="0" y="3683000"/>
            <a:ext cx="9144000" cy="3175001"/>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nl-NL" dirty="0">
              <a:solidFill>
                <a:prstClr val="white"/>
              </a:solidFill>
            </a:endParaRPr>
          </a:p>
        </p:txBody>
      </p:sp>
      <p:pic>
        <p:nvPicPr>
          <p:cNvPr id="9" name="Afbeelding 8" descr="SLO_logo_totaa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55067" y="867805"/>
            <a:ext cx="1289733" cy="7259099"/>
          </a:xfrm>
          <a:prstGeom prst="rect">
            <a:avLst/>
          </a:prstGeom>
        </p:spPr>
      </p:pic>
      <p:sp>
        <p:nvSpPr>
          <p:cNvPr id="2" name="Titel 1"/>
          <p:cNvSpPr>
            <a:spLocks noGrp="1"/>
          </p:cNvSpPr>
          <p:nvPr>
            <p:ph type="ctrTitle"/>
          </p:nvPr>
        </p:nvSpPr>
        <p:spPr>
          <a:xfrm>
            <a:off x="2617788" y="1309533"/>
            <a:ext cx="6314545" cy="2348473"/>
          </a:xfrm>
        </p:spPr>
        <p:txBody>
          <a:bodyPr>
            <a:normAutofit/>
          </a:bodyPr>
          <a:lstStyle>
            <a:lvl1pPr algn="l">
              <a:defRPr sz="4000" b="1" i="0">
                <a:latin typeface="Arial"/>
                <a:cs typeface="Arial"/>
              </a:defRPr>
            </a:lvl1pPr>
          </a:lstStyle>
          <a:p>
            <a:r>
              <a:rPr lang="nl-NL"/>
              <a:t>Titelstijl van model bewerken</a:t>
            </a:r>
            <a:endParaRPr lang="nl-NL" dirty="0"/>
          </a:p>
        </p:txBody>
      </p:sp>
      <p:sp>
        <p:nvSpPr>
          <p:cNvPr id="3" name="Subtitel 2"/>
          <p:cNvSpPr>
            <a:spLocks noGrp="1"/>
          </p:cNvSpPr>
          <p:nvPr>
            <p:ph type="subTitle" idx="1"/>
          </p:nvPr>
        </p:nvSpPr>
        <p:spPr>
          <a:xfrm>
            <a:off x="2617787" y="4305300"/>
            <a:ext cx="6526212" cy="1217100"/>
          </a:xfrm>
        </p:spPr>
        <p:txBody>
          <a:bodyPr>
            <a:normAutofit/>
          </a:bodyPr>
          <a:lstStyle>
            <a:lvl1pPr marL="0" indent="0" algn="l">
              <a:buNone/>
              <a:defRPr sz="2400" b="1" i="0">
                <a:solidFill>
                  <a:schemeClr val="bg1">
                    <a:lumMod val="65000"/>
                  </a:schemeClr>
                </a:solidFill>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titelstijl van het model te bewerken</a:t>
            </a:r>
            <a:endParaRPr lang="nl-NL" dirty="0"/>
          </a:p>
        </p:txBody>
      </p:sp>
      <p:sp>
        <p:nvSpPr>
          <p:cNvPr id="4" name="Tijdelijke aanduiding voor datum 3"/>
          <p:cNvSpPr>
            <a:spLocks noGrp="1"/>
          </p:cNvSpPr>
          <p:nvPr>
            <p:ph type="dt" sz="half" idx="10"/>
          </p:nvPr>
        </p:nvSpPr>
        <p:spPr/>
        <p:txBody>
          <a:bodyPr/>
          <a:lstStyle/>
          <a:p>
            <a:fld id="{C09803BF-A17C-4846-9E8E-9066EF5C02B5}" type="datetimeFigureOut">
              <a:rPr lang="nl-NL" smtClean="0">
                <a:solidFill>
                  <a:prstClr val="black">
                    <a:tint val="75000"/>
                  </a:prstClr>
                </a:solidFill>
              </a:rPr>
              <a:pPr/>
              <a:t>4-11-2019</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
        <p:nvSpPr>
          <p:cNvPr id="10" name="Rechthoek 9"/>
          <p:cNvSpPr/>
          <p:nvPr userDrawn="1"/>
        </p:nvSpPr>
        <p:spPr>
          <a:xfrm>
            <a:off x="2439792" y="3683000"/>
            <a:ext cx="6704207" cy="303989"/>
          </a:xfrm>
          <a:prstGeom prst="rect">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nl-NL" sz="1400" dirty="0">
              <a:solidFill>
                <a:prstClr val="white"/>
              </a:solidFill>
            </a:endParaRPr>
          </a:p>
        </p:txBody>
      </p:sp>
      <p:sp>
        <p:nvSpPr>
          <p:cNvPr id="12" name="Rechthoek 11"/>
          <p:cNvSpPr/>
          <p:nvPr userDrawn="1"/>
        </p:nvSpPr>
        <p:spPr>
          <a:xfrm>
            <a:off x="2439793" y="3658006"/>
            <a:ext cx="5105182" cy="30398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r>
              <a:rPr lang="nl-NL" sz="1400" dirty="0">
                <a:solidFill>
                  <a:prstClr val="white"/>
                </a:solidFill>
              </a:rPr>
              <a:t>SLO </a:t>
            </a:r>
            <a:r>
              <a:rPr lang="nl-NL" sz="1200" dirty="0">
                <a:solidFill>
                  <a:prstClr val="white"/>
                </a:solidFill>
              </a:rPr>
              <a:t>●</a:t>
            </a:r>
            <a:r>
              <a:rPr lang="nl-NL" sz="1400" dirty="0">
                <a:solidFill>
                  <a:prstClr val="white"/>
                </a:solidFill>
              </a:rPr>
              <a:t> nationaal expertisecentrum leerplanontwikkeling</a:t>
            </a:r>
          </a:p>
        </p:txBody>
      </p:sp>
    </p:spTree>
    <p:extLst>
      <p:ext uri="{BB962C8B-B14F-4D97-AF65-F5344CB8AC3E}">
        <p14:creationId xmlns:p14="http://schemas.microsoft.com/office/powerpoint/2010/main" val="11923570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inhoud 2"/>
          <p:cNvSpPr>
            <a:spLocks noGrp="1"/>
          </p:cNvSpPr>
          <p:nvPr>
            <p:ph idx="1"/>
          </p:nvPr>
        </p:nvSpPr>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09803BF-A17C-4846-9E8E-9066EF5C02B5}" type="datetimeFigureOut">
              <a:rPr lang="nl-NL" smtClean="0">
                <a:solidFill>
                  <a:prstClr val="black">
                    <a:tint val="75000"/>
                  </a:prstClr>
                </a:solidFill>
              </a:rPr>
              <a:pPr/>
              <a:t>4-11-2019</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41912149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Titelstijl van model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tekststijl van het model te bewerken</a:t>
            </a:r>
          </a:p>
        </p:txBody>
      </p:sp>
      <p:sp>
        <p:nvSpPr>
          <p:cNvPr id="4" name="Tijdelijke aanduiding voor datum 3"/>
          <p:cNvSpPr>
            <a:spLocks noGrp="1"/>
          </p:cNvSpPr>
          <p:nvPr>
            <p:ph type="dt" sz="half" idx="10"/>
          </p:nvPr>
        </p:nvSpPr>
        <p:spPr/>
        <p:txBody>
          <a:bodyPr/>
          <a:lstStyle/>
          <a:p>
            <a:fld id="{C09803BF-A17C-4846-9E8E-9066EF5C02B5}" type="datetimeFigureOut">
              <a:rPr lang="nl-NL" smtClean="0">
                <a:solidFill>
                  <a:prstClr val="black">
                    <a:tint val="75000"/>
                  </a:prstClr>
                </a:solidFill>
              </a:rPr>
              <a:pPr/>
              <a:t>4-11-2019</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16286649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C09803BF-A17C-4846-9E8E-9066EF5C02B5}" type="datetimeFigureOut">
              <a:rPr lang="nl-NL" smtClean="0">
                <a:solidFill>
                  <a:prstClr val="black">
                    <a:tint val="75000"/>
                  </a:prstClr>
                </a:solidFill>
              </a:rPr>
              <a:pPr/>
              <a:t>4-11-2019</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975119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Titelstijl van model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C09803BF-A17C-4846-9E8E-9066EF5C02B5}" type="datetimeFigureOut">
              <a:rPr lang="nl-NL" smtClean="0">
                <a:solidFill>
                  <a:prstClr val="black">
                    <a:tint val="75000"/>
                  </a:prstClr>
                </a:solidFill>
              </a:rPr>
              <a:pPr/>
              <a:t>4-11-2019</a:t>
            </a:fld>
            <a:endParaRPr lang="nl-NL" dirty="0">
              <a:solidFill>
                <a:prstClr val="black">
                  <a:tint val="75000"/>
                </a:prstClr>
              </a:solidFill>
            </a:endParaRPr>
          </a:p>
        </p:txBody>
      </p:sp>
      <p:sp>
        <p:nvSpPr>
          <p:cNvPr id="8" name="Tijdelijke aanduiding voor voettekst 7"/>
          <p:cNvSpPr>
            <a:spLocks noGrp="1"/>
          </p:cNvSpPr>
          <p:nvPr>
            <p:ph type="ftr" sz="quarter" idx="11"/>
          </p:nvPr>
        </p:nvSpPr>
        <p:spPr/>
        <p:txBody>
          <a:bodyPr/>
          <a:lstStyle/>
          <a:p>
            <a:endParaRPr lang="nl-NL" dirty="0">
              <a:solidFill>
                <a:prstClr val="black">
                  <a:tint val="75000"/>
                </a:prstClr>
              </a:solidFill>
            </a:endParaRPr>
          </a:p>
        </p:txBody>
      </p:sp>
      <p:sp>
        <p:nvSpPr>
          <p:cNvPr id="9" name="Tijdelijke aanduiding voor dianummer 8"/>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7291767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datum 2"/>
          <p:cNvSpPr>
            <a:spLocks noGrp="1"/>
          </p:cNvSpPr>
          <p:nvPr>
            <p:ph type="dt" sz="half" idx="10"/>
          </p:nvPr>
        </p:nvSpPr>
        <p:spPr/>
        <p:txBody>
          <a:bodyPr/>
          <a:lstStyle/>
          <a:p>
            <a:fld id="{C09803BF-A17C-4846-9E8E-9066EF5C02B5}" type="datetimeFigureOut">
              <a:rPr lang="nl-NL" smtClean="0">
                <a:solidFill>
                  <a:prstClr val="black">
                    <a:tint val="75000"/>
                  </a:prstClr>
                </a:solidFill>
              </a:rPr>
              <a:pPr/>
              <a:t>4-11-2019</a:t>
            </a:fld>
            <a:endParaRPr lang="nl-NL" dirty="0">
              <a:solidFill>
                <a:prstClr val="black">
                  <a:tint val="75000"/>
                </a:prstClr>
              </a:solidFill>
            </a:endParaRPr>
          </a:p>
        </p:txBody>
      </p:sp>
      <p:sp>
        <p:nvSpPr>
          <p:cNvPr id="4" name="Tijdelijke aanduiding voor voettekst 3"/>
          <p:cNvSpPr>
            <a:spLocks noGrp="1"/>
          </p:cNvSpPr>
          <p:nvPr>
            <p:ph type="ftr" sz="quarter" idx="11"/>
          </p:nvPr>
        </p:nvSpPr>
        <p:spPr/>
        <p:txBody>
          <a:bodyPr/>
          <a:lstStyle/>
          <a:p>
            <a:endParaRPr lang="nl-NL" dirty="0">
              <a:solidFill>
                <a:prstClr val="black">
                  <a:tint val="75000"/>
                </a:prstClr>
              </a:solidFill>
            </a:endParaRPr>
          </a:p>
        </p:txBody>
      </p:sp>
      <p:sp>
        <p:nvSpPr>
          <p:cNvPr id="5" name="Tijdelijke aanduiding voor dianummer 4"/>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4499629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09803BF-A17C-4846-9E8E-9066EF5C02B5}" type="datetimeFigureOut">
              <a:rPr lang="nl-NL" smtClean="0">
                <a:solidFill>
                  <a:prstClr val="black">
                    <a:tint val="75000"/>
                  </a:prstClr>
                </a:solidFill>
              </a:rPr>
              <a:pPr/>
              <a:t>4-11-2019</a:t>
            </a:fld>
            <a:endParaRPr lang="nl-NL" dirty="0">
              <a:solidFill>
                <a:prstClr val="black">
                  <a:tint val="75000"/>
                </a:prstClr>
              </a:solidFill>
            </a:endParaRPr>
          </a:p>
        </p:txBody>
      </p:sp>
      <p:sp>
        <p:nvSpPr>
          <p:cNvPr id="3" name="Tijdelijke aanduiding voor voettekst 2"/>
          <p:cNvSpPr>
            <a:spLocks noGrp="1"/>
          </p:cNvSpPr>
          <p:nvPr>
            <p:ph type="ftr" sz="quarter" idx="11"/>
          </p:nvPr>
        </p:nvSpPr>
        <p:spPr/>
        <p:txBody>
          <a:bodyPr/>
          <a:lstStyle/>
          <a:p>
            <a:endParaRPr lang="nl-NL" dirty="0">
              <a:solidFill>
                <a:prstClr val="black">
                  <a:tint val="75000"/>
                </a:prstClr>
              </a:solidFill>
            </a:endParaRPr>
          </a:p>
        </p:txBody>
      </p:sp>
      <p:sp>
        <p:nvSpPr>
          <p:cNvPr id="4" name="Tijdelijke aanduiding voor dianummer 3"/>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16082492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Titelstijl van model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Tijdelijke aanduiding voor datum 4"/>
          <p:cNvSpPr>
            <a:spLocks noGrp="1"/>
          </p:cNvSpPr>
          <p:nvPr>
            <p:ph type="dt" sz="half" idx="10"/>
          </p:nvPr>
        </p:nvSpPr>
        <p:spPr/>
        <p:txBody>
          <a:bodyPr/>
          <a:lstStyle/>
          <a:p>
            <a:fld id="{C09803BF-A17C-4846-9E8E-9066EF5C02B5}" type="datetimeFigureOut">
              <a:rPr lang="nl-NL" smtClean="0">
                <a:solidFill>
                  <a:prstClr val="black">
                    <a:tint val="75000"/>
                  </a:prstClr>
                </a:solidFill>
              </a:rPr>
              <a:pPr/>
              <a:t>4-11-2019</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4103058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94FD11D-C343-4374-BC34-ADE344118074}" type="datetimeFigureOut">
              <a:rPr lang="nl-NL" smtClean="0"/>
              <a:t>4-11-2019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30266333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Titelstijl van model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dirty="0"/>
              <a:t>Sleep de afbeelding naar de tijdelijke aanduiding of klik op het pictogram als u een afbeelding wilt toevoegen</a:t>
            </a:r>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Tijdelijke aanduiding voor datum 4"/>
          <p:cNvSpPr>
            <a:spLocks noGrp="1"/>
          </p:cNvSpPr>
          <p:nvPr>
            <p:ph type="dt" sz="half" idx="10"/>
          </p:nvPr>
        </p:nvSpPr>
        <p:spPr/>
        <p:txBody>
          <a:bodyPr/>
          <a:lstStyle/>
          <a:p>
            <a:fld id="{C09803BF-A17C-4846-9E8E-9066EF5C02B5}" type="datetimeFigureOut">
              <a:rPr lang="nl-NL" smtClean="0">
                <a:solidFill>
                  <a:prstClr val="black">
                    <a:tint val="75000"/>
                  </a:prstClr>
                </a:solidFill>
              </a:rPr>
              <a:pPr/>
              <a:t>4-11-2019</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2582787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verticale tekst 2"/>
          <p:cNvSpPr>
            <a:spLocks noGrp="1"/>
          </p:cNvSpPr>
          <p:nvPr>
            <p:ph type="body" orient="vert" idx="1"/>
          </p:nvPr>
        </p:nvSpPr>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09803BF-A17C-4846-9E8E-9066EF5C02B5}" type="datetimeFigureOut">
              <a:rPr lang="nl-NL" smtClean="0">
                <a:solidFill>
                  <a:prstClr val="black">
                    <a:tint val="75000"/>
                  </a:prstClr>
                </a:solidFill>
              </a:rPr>
              <a:pPr/>
              <a:t>4-11-2019</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8853909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Titelstijl van model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09803BF-A17C-4846-9E8E-9066EF5C02B5}" type="datetimeFigureOut">
              <a:rPr lang="nl-NL" smtClean="0">
                <a:solidFill>
                  <a:prstClr val="black">
                    <a:tint val="75000"/>
                  </a:prstClr>
                </a:solidFill>
              </a:rPr>
              <a:pPr/>
              <a:t>4-11-2019</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678704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C94FD11D-C343-4374-BC34-ADE344118074}" type="datetimeFigureOut">
              <a:rPr lang="nl-NL" smtClean="0"/>
              <a:t>4-11-2019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2766384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C94FD11D-C343-4374-BC34-ADE344118074}" type="datetimeFigureOut">
              <a:rPr lang="nl-NL" smtClean="0"/>
              <a:t>4-11-2019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410855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C94FD11D-C343-4374-BC34-ADE344118074}" type="datetimeFigureOut">
              <a:rPr lang="nl-NL" smtClean="0"/>
              <a:t>4-11-2019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2543651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C94FD11D-C343-4374-BC34-ADE344118074}" type="datetimeFigureOut">
              <a:rPr lang="nl-NL" smtClean="0"/>
              <a:t>4-11-2019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55167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94FD11D-C343-4374-BC34-ADE344118074}" type="datetimeFigureOut">
              <a:rPr lang="nl-NL" smtClean="0"/>
              <a:t>4-11-2019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2533320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94FD11D-C343-4374-BC34-ADE344118074}" type="datetimeFigureOut">
              <a:rPr lang="nl-NL" smtClean="0"/>
              <a:t>4-11-2019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231136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94FD11D-C343-4374-BC34-ADE344118074}" type="datetimeFigureOut">
              <a:rPr lang="nl-NL" smtClean="0"/>
              <a:t>4-11-2019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1949735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4FD11D-C343-4374-BC34-ADE344118074}" type="datetimeFigureOut">
              <a:rPr lang="nl-NL" smtClean="0"/>
              <a:t>4-11-2019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F83EDF-DE57-424F-83DF-DC7C8402185B}" type="slidenum">
              <a:rPr lang="nl-NL" smtClean="0"/>
              <a:t>‹nr.›</a:t>
            </a:fld>
            <a:endParaRPr lang="nl-NL"/>
          </a:p>
        </p:txBody>
      </p:sp>
    </p:spTree>
    <p:extLst>
      <p:ext uri="{BB962C8B-B14F-4D97-AF65-F5344CB8AC3E}">
        <p14:creationId xmlns:p14="http://schemas.microsoft.com/office/powerpoint/2010/main" val="1885683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a:t>Titelstijl van model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C09803BF-A17C-4846-9E8E-9066EF5C02B5}" type="datetimeFigureOut">
              <a:rPr lang="nl-NL" smtClean="0">
                <a:solidFill>
                  <a:prstClr val="black">
                    <a:tint val="75000"/>
                  </a:prstClr>
                </a:solidFill>
              </a:rPr>
              <a:pPr defTabSz="457200"/>
              <a:t>4-11-2019</a:t>
            </a:fld>
            <a:endParaRPr lang="nl-NL" dirty="0">
              <a:solidFill>
                <a:prstClr val="black">
                  <a:tint val="75000"/>
                </a:prstClr>
              </a:solidFill>
            </a:endParaRPr>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nl-NL" dirty="0">
              <a:solidFill>
                <a:prstClr val="black">
                  <a:tint val="75000"/>
                </a:prstClr>
              </a:solidFill>
            </a:endParaRP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EFECCCC9-B970-6D4A-A7A8-4C900A203D51}" type="slidenum">
              <a:rPr lang="nl-NL" smtClean="0">
                <a:solidFill>
                  <a:prstClr val="black">
                    <a:tint val="75000"/>
                  </a:prstClr>
                </a:solidFill>
              </a:rPr>
              <a:pPr defTabSz="457200"/>
              <a:t>‹nr.›</a:t>
            </a:fld>
            <a:endParaRPr lang="nl-NL" dirty="0">
              <a:solidFill>
                <a:prstClr val="black">
                  <a:tint val="75000"/>
                </a:prstClr>
              </a:solidFill>
            </a:endParaRPr>
          </a:p>
        </p:txBody>
      </p:sp>
      <p:sp>
        <p:nvSpPr>
          <p:cNvPr id="8" name="Rechthoek 7"/>
          <p:cNvSpPr/>
          <p:nvPr/>
        </p:nvSpPr>
        <p:spPr>
          <a:xfrm>
            <a:off x="0" y="6126163"/>
            <a:ext cx="9144000" cy="731837"/>
          </a:xfrm>
          <a:prstGeom prst="rect">
            <a:avLst/>
          </a:prstGeom>
          <a:solidFill>
            <a:srgbClr val="CC0066"/>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nl-NL" dirty="0">
              <a:solidFill>
                <a:prstClr val="white"/>
              </a:solidFill>
            </a:endParaRPr>
          </a:p>
        </p:txBody>
      </p:sp>
      <p:pic>
        <p:nvPicPr>
          <p:cNvPr id="10" name="Afbeelding 9" descr="SLO.png"/>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57200" y="6270356"/>
            <a:ext cx="557803" cy="359676"/>
          </a:xfrm>
          <a:prstGeom prst="rect">
            <a:avLst/>
          </a:prstGeom>
        </p:spPr>
      </p:pic>
      <p:pic>
        <p:nvPicPr>
          <p:cNvPr id="12" name="Afbeelding 11" descr="logo met tekst diap.png"/>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675928" y="6270356"/>
            <a:ext cx="2148912" cy="451119"/>
          </a:xfrm>
          <a:prstGeom prst="rect">
            <a:avLst/>
          </a:prstGeom>
        </p:spPr>
      </p:pic>
    </p:spTree>
    <p:extLst>
      <p:ext uri="{BB962C8B-B14F-4D97-AF65-F5344CB8AC3E}">
        <p14:creationId xmlns:p14="http://schemas.microsoft.com/office/powerpoint/2010/main" val="38442361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slo.nl/thema/meer/curriculumontwikkeling/instrumenten/spinnenweb/inleiding/" TargetMode="External"/><Relationship Id="rId7" Type="http://schemas.openxmlformats.org/officeDocument/2006/relationships/hyperlink" Target="https://slo.nl/@5675/checklist-lob"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slo.nl/@5853/doorlopend-programma" TargetMode="External"/><Relationship Id="rId5" Type="http://schemas.openxmlformats.org/officeDocument/2006/relationships/hyperlink" Target="https://slo.nl/@5855/doorlopend-programma-1/" TargetMode="External"/><Relationship Id="rId4" Type="http://schemas.openxmlformats.org/officeDocument/2006/relationships/hyperlink" Target="https://slo.nl/@5854/doorlopend-programma-0"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slo.nl/@4389/mbo" TargetMode="External"/><Relationship Id="rId3" Type="http://schemas.openxmlformats.org/officeDocument/2006/relationships/hyperlink" Target="https://slo.nl/@7195/praktijknabije-lob/" TargetMode="External"/><Relationship Id="rId7" Type="http://schemas.openxmlformats.org/officeDocument/2006/relationships/hyperlink" Target="https://slo.nl/@6016/format-ontwikkelin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slo.nl/@6430/klaar-start" TargetMode="External"/><Relationship Id="rId11" Type="http://schemas.openxmlformats.org/officeDocument/2006/relationships/hyperlink" Target="https://slo.nl/@4383/reflecteren-maat" TargetMode="External"/><Relationship Id="rId5" Type="http://schemas.openxmlformats.org/officeDocument/2006/relationships/hyperlink" Target="https://slo.nl/@7196/praktijknabije/" TargetMode="External"/><Relationship Id="rId10" Type="http://schemas.openxmlformats.org/officeDocument/2006/relationships/hyperlink" Target="https://slo.nl/@4366/beroepsgerichte" TargetMode="External"/><Relationship Id="rId4" Type="http://schemas.openxmlformats.org/officeDocument/2006/relationships/hyperlink" Target="https://slo.nl/@4320/doorlopend-programma" TargetMode="External"/><Relationship Id="rId9" Type="http://schemas.openxmlformats.org/officeDocument/2006/relationships/hyperlink" Target="https://slo.nl/@4391/draaiboek-buddystag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nl-NL" sz="2700" dirty="0"/>
              <a:t>Leergang LOB: verdiepingsmodule</a:t>
            </a:r>
          </a:p>
        </p:txBody>
      </p:sp>
      <p:sp>
        <p:nvSpPr>
          <p:cNvPr id="3" name="Ondertitel 2"/>
          <p:cNvSpPr>
            <a:spLocks noGrp="1"/>
          </p:cNvSpPr>
          <p:nvPr>
            <p:ph type="subTitle" idx="1"/>
          </p:nvPr>
        </p:nvSpPr>
        <p:spPr/>
        <p:txBody>
          <a:bodyPr>
            <a:normAutofit/>
          </a:bodyPr>
          <a:lstStyle/>
          <a:p>
            <a:r>
              <a:rPr lang="nl-NL" i="1" dirty="0"/>
              <a:t>Blok 1: analyse</a:t>
            </a:r>
          </a:p>
        </p:txBody>
      </p:sp>
    </p:spTree>
    <p:extLst>
      <p:ext uri="{BB962C8B-B14F-4D97-AF65-F5344CB8AC3E}">
        <p14:creationId xmlns:p14="http://schemas.microsoft.com/office/powerpoint/2010/main" val="933491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41687"/>
          </a:xfrm>
        </p:spPr>
        <p:txBody>
          <a:bodyPr>
            <a:normAutofit fontScale="90000"/>
          </a:bodyPr>
          <a:lstStyle/>
          <a:p>
            <a:r>
              <a:rPr lang="nl-NL" sz="2800" dirty="0"/>
              <a:t>Professionaliseringsmodule </a:t>
            </a:r>
            <a:br>
              <a:rPr lang="nl-NL" sz="2800" dirty="0"/>
            </a:br>
            <a:r>
              <a:rPr lang="nl-NL" sz="2800" b="1" dirty="0"/>
              <a:t>Blok 1 Analyse</a:t>
            </a:r>
            <a:endParaRPr lang="nl-NL" sz="2800" b="1" i="1" dirty="0"/>
          </a:p>
        </p:txBody>
      </p:sp>
      <p:sp>
        <p:nvSpPr>
          <p:cNvPr id="3" name="Tijdelijke aanduiding voor inhoud 2"/>
          <p:cNvSpPr>
            <a:spLocks noGrp="1"/>
          </p:cNvSpPr>
          <p:nvPr>
            <p:ph idx="1"/>
          </p:nvPr>
        </p:nvSpPr>
        <p:spPr>
          <a:xfrm>
            <a:off x="457200" y="1319842"/>
            <a:ext cx="8229600" cy="4813539"/>
          </a:xfrm>
        </p:spPr>
        <p:txBody>
          <a:bodyPr>
            <a:normAutofit fontScale="25000" lnSpcReduction="20000"/>
          </a:bodyPr>
          <a:lstStyle/>
          <a:p>
            <a:pPr marL="0" indent="0">
              <a:buNone/>
            </a:pPr>
            <a:r>
              <a:rPr lang="nl-NL" sz="4800" b="1" dirty="0"/>
              <a:t>Doelen </a:t>
            </a:r>
          </a:p>
          <a:p>
            <a:pPr marL="0" indent="0">
              <a:buNone/>
            </a:pPr>
            <a:r>
              <a:rPr lang="nl-NL" sz="4800" dirty="0">
                <a:solidFill>
                  <a:srgbClr val="CC0066"/>
                </a:solidFill>
              </a:rPr>
              <a:t>De deelnemer kan </a:t>
            </a:r>
            <a:r>
              <a:rPr lang="nl-NL" sz="4400" dirty="0">
                <a:solidFill>
                  <a:srgbClr val="CC0066"/>
                </a:solidFill>
              </a:rPr>
              <a:t>onderzoeken in hoeverre het huidige programma voor LOB past bij de eigentijdse visie op LOB en de visie van de school</a:t>
            </a:r>
            <a:r>
              <a:rPr lang="nl-NL" sz="4800" dirty="0">
                <a:solidFill>
                  <a:srgbClr val="CC0066"/>
                </a:solidFill>
              </a:rPr>
              <a:t>:</a:t>
            </a:r>
          </a:p>
          <a:p>
            <a:r>
              <a:rPr lang="nl-NL" sz="4800" dirty="0"/>
              <a:t>aangeven uit welke componenten een leerplan bestaat;</a:t>
            </a:r>
          </a:p>
          <a:p>
            <a:r>
              <a:rPr lang="nl-NL" sz="4800" dirty="0"/>
              <a:t>het bestaande LOB-programma analyseren op basis van kwaliteitscriteria en ontwerpcriteria; </a:t>
            </a:r>
          </a:p>
          <a:p>
            <a:r>
              <a:rPr lang="nl-NL" sz="4800" dirty="0"/>
              <a:t>verbeterpunten benoemen ten aanzien van het bestaande LOB-programma, op basis van de analyse.</a:t>
            </a:r>
          </a:p>
          <a:p>
            <a:pPr lvl="0"/>
            <a:endParaRPr lang="nl-NL" sz="4800" dirty="0"/>
          </a:p>
          <a:p>
            <a:pPr marL="0" indent="0">
              <a:buNone/>
            </a:pPr>
            <a:r>
              <a:rPr lang="nl-NL" sz="4800" b="1" dirty="0"/>
              <a:t>Activiteiten:</a:t>
            </a:r>
          </a:p>
          <a:p>
            <a:pPr marL="0" indent="0">
              <a:buNone/>
            </a:pPr>
            <a:r>
              <a:rPr lang="nl-NL" sz="4800" dirty="0"/>
              <a:t>1.  Bestudeer het </a:t>
            </a:r>
            <a:r>
              <a:rPr lang="nl-NL" sz="4800" b="1" dirty="0"/>
              <a:t>curriculaire spinnenweb </a:t>
            </a:r>
            <a:r>
              <a:rPr lang="nl-NL" sz="4800" dirty="0"/>
              <a:t>en de kwaliteitscriteria voor leerplanontwikkeling.</a:t>
            </a:r>
          </a:p>
          <a:p>
            <a:pPr marL="0" indent="0">
              <a:buNone/>
            </a:pPr>
            <a:r>
              <a:rPr lang="nl-NL" sz="4800" dirty="0"/>
              <a:t>2.  Breng aan de hand van het </a:t>
            </a:r>
            <a:r>
              <a:rPr lang="nl-NL" sz="4800" b="1" dirty="0"/>
              <a:t>doorlopend programma voor LOB </a:t>
            </a:r>
            <a:r>
              <a:rPr lang="nl-NL" sz="4800" dirty="0"/>
              <a:t>het  huidige en gewenste LOB-programma in kaart.</a:t>
            </a:r>
          </a:p>
          <a:p>
            <a:pPr marL="0" lvl="0" indent="0">
              <a:buNone/>
            </a:pPr>
            <a:r>
              <a:rPr lang="nl-NL" sz="4800" dirty="0"/>
              <a:t>3.  Ga na in hoeverre het programma voor LOB voldoende is uitgewerkt aan de hand van de </a:t>
            </a:r>
            <a:r>
              <a:rPr lang="nl-NL" sz="4800" b="1" dirty="0"/>
              <a:t>LOB-checklist</a:t>
            </a:r>
            <a:r>
              <a:rPr lang="nl-NL" sz="4800" dirty="0"/>
              <a:t>.</a:t>
            </a:r>
          </a:p>
          <a:p>
            <a:pPr marL="0" lvl="0" indent="0">
              <a:buNone/>
            </a:pPr>
            <a:r>
              <a:rPr lang="nl-NL" sz="4800" dirty="0"/>
              <a:t>4.  Breng aan de hand van de </a:t>
            </a:r>
            <a:r>
              <a:rPr lang="nl-NL" sz="4800" b="1" dirty="0"/>
              <a:t>LOB-checklist</a:t>
            </a:r>
            <a:r>
              <a:rPr lang="nl-NL" sz="4800" dirty="0"/>
              <a:t> de gewenste situatie in kaart, bij voorkeur samen met collega's. </a:t>
            </a:r>
          </a:p>
          <a:p>
            <a:pPr marL="0" indent="0">
              <a:buNone/>
            </a:pPr>
            <a:r>
              <a:rPr lang="nl-NL" sz="4800" dirty="0"/>
              <a:t>5.  Stel verbeterpunten op voor het bestaande LOB-programma.</a:t>
            </a:r>
          </a:p>
          <a:p>
            <a:pPr marL="0" indent="0">
              <a:buNone/>
            </a:pPr>
            <a:r>
              <a:rPr lang="nl-NL" sz="4800" dirty="0"/>
              <a:t>6. Stel in overleg met andere betrokkenen een ontwerpopdracht vast die leidt tot optimalisering van (een onderdeel van) het LOB-    programma.</a:t>
            </a:r>
          </a:p>
          <a:p>
            <a:pPr marL="0" indent="0">
              <a:buNone/>
            </a:pPr>
            <a:endParaRPr lang="nl-NL" sz="4800" dirty="0"/>
          </a:p>
          <a:p>
            <a:pPr marL="0" indent="0">
              <a:buNone/>
            </a:pPr>
            <a:r>
              <a:rPr lang="nl-NL" sz="4800" b="1" dirty="0"/>
              <a:t>Bronnen:</a:t>
            </a:r>
          </a:p>
          <a:p>
            <a:r>
              <a:rPr lang="nl-NL" sz="4800" dirty="0">
                <a:hlinkClick r:id="rId3"/>
              </a:rPr>
              <a:t>Curriculair spinnenweb </a:t>
            </a:r>
            <a:r>
              <a:rPr lang="nl-NL" sz="4800" dirty="0"/>
              <a:t>(activiteit 1)</a:t>
            </a:r>
          </a:p>
          <a:p>
            <a:r>
              <a:rPr lang="nl-NL" sz="4800" dirty="0"/>
              <a:t>Doorlopend programma voor LOB: </a:t>
            </a:r>
            <a:r>
              <a:rPr lang="nl-NL" sz="4800" dirty="0">
                <a:solidFill>
                  <a:schemeClr val="tx2">
                    <a:lumMod val="60000"/>
                    <a:lumOff val="40000"/>
                  </a:schemeClr>
                </a:solidFill>
                <a:hlinkClick r:id="rId4"/>
              </a:rPr>
              <a:t>vmbo </a:t>
            </a:r>
            <a:r>
              <a:rPr lang="nl-NL" sz="4800" dirty="0" err="1">
                <a:solidFill>
                  <a:schemeClr val="tx2">
                    <a:lumMod val="60000"/>
                    <a:lumOff val="40000"/>
                  </a:schemeClr>
                </a:solidFill>
                <a:hlinkClick r:id="rId4"/>
              </a:rPr>
              <a:t>bb</a:t>
            </a:r>
            <a:r>
              <a:rPr lang="nl-NL" sz="4800" dirty="0">
                <a:solidFill>
                  <a:schemeClr val="tx2">
                    <a:lumMod val="60000"/>
                    <a:lumOff val="40000"/>
                  </a:schemeClr>
                </a:solidFill>
                <a:hlinkClick r:id="rId4"/>
              </a:rPr>
              <a:t>/</a:t>
            </a:r>
            <a:r>
              <a:rPr lang="nl-NL" sz="4800" dirty="0" err="1">
                <a:solidFill>
                  <a:schemeClr val="tx2">
                    <a:lumMod val="60000"/>
                    <a:lumOff val="40000"/>
                  </a:schemeClr>
                </a:solidFill>
                <a:hlinkClick r:id="rId4"/>
              </a:rPr>
              <a:t>kb</a:t>
            </a:r>
            <a:r>
              <a:rPr lang="nl-NL" sz="4800" dirty="0">
                <a:solidFill>
                  <a:schemeClr val="tx2">
                    <a:lumMod val="60000"/>
                    <a:lumOff val="40000"/>
                  </a:schemeClr>
                </a:solidFill>
                <a:hlinkClick r:id="rId4"/>
              </a:rPr>
              <a:t> </a:t>
            </a:r>
            <a:r>
              <a:rPr lang="nl-NL" sz="4800" dirty="0">
                <a:solidFill>
                  <a:schemeClr val="tx2">
                    <a:lumMod val="60000"/>
                    <a:lumOff val="40000"/>
                  </a:schemeClr>
                </a:solidFill>
              </a:rPr>
              <a:t>, </a:t>
            </a:r>
            <a:r>
              <a:rPr lang="nl-NL" sz="4800" dirty="0">
                <a:solidFill>
                  <a:schemeClr val="tx2">
                    <a:lumMod val="60000"/>
                    <a:lumOff val="40000"/>
                  </a:schemeClr>
                </a:solidFill>
                <a:hlinkClick r:id="rId5"/>
              </a:rPr>
              <a:t>vmbo gl/tl</a:t>
            </a:r>
            <a:r>
              <a:rPr lang="nl-NL" sz="4800" dirty="0"/>
              <a:t> of </a:t>
            </a:r>
            <a:r>
              <a:rPr lang="nl-NL" sz="4800" dirty="0">
                <a:solidFill>
                  <a:schemeClr val="tx2">
                    <a:lumMod val="60000"/>
                    <a:lumOff val="40000"/>
                  </a:schemeClr>
                </a:solidFill>
                <a:hlinkClick r:id="rId6"/>
              </a:rPr>
              <a:t>vmbo-havo-hbo</a:t>
            </a:r>
            <a:r>
              <a:rPr lang="nl-NL" sz="4800" dirty="0">
                <a:solidFill>
                  <a:schemeClr val="tx2">
                    <a:lumMod val="60000"/>
                    <a:lumOff val="40000"/>
                  </a:schemeClr>
                </a:solidFill>
              </a:rPr>
              <a:t>] </a:t>
            </a:r>
            <a:r>
              <a:rPr lang="nl-NL" sz="4800" dirty="0"/>
              <a:t>(activiteit 2)</a:t>
            </a:r>
          </a:p>
          <a:p>
            <a:r>
              <a:rPr lang="nl-NL" sz="4800" dirty="0">
                <a:hlinkClick r:id="rId7"/>
              </a:rPr>
              <a:t>Checklist LOB</a:t>
            </a:r>
            <a:r>
              <a:rPr lang="nl-NL" sz="4800" dirty="0"/>
              <a:t> (activiteit 3 en 4), </a:t>
            </a:r>
          </a:p>
          <a:p>
            <a:r>
              <a:rPr lang="nl-NL" sz="4800" dirty="0"/>
              <a:t>Overzicht van mogelijke ontwerpopdrachten (sheet 6) (activiteit 6)</a:t>
            </a:r>
          </a:p>
          <a:p>
            <a:r>
              <a:rPr lang="nl-NL" sz="4800" dirty="0"/>
              <a:t>Begrippenlijst LOB</a:t>
            </a:r>
          </a:p>
          <a:p>
            <a:pPr marL="0" indent="0">
              <a:buNone/>
            </a:pPr>
            <a:endParaRPr lang="nl-NL" sz="4800" dirty="0"/>
          </a:p>
          <a:p>
            <a:pPr marL="0" indent="0">
              <a:buNone/>
            </a:pPr>
            <a:r>
              <a:rPr lang="nl-NL" sz="4800" b="1" dirty="0"/>
              <a:t>Beoogd resultaat:</a:t>
            </a:r>
          </a:p>
          <a:p>
            <a:r>
              <a:rPr lang="nl-NL" sz="4800" dirty="0"/>
              <a:t>Een inventarisatie van het huidige en het gewenste programma</a:t>
            </a:r>
          </a:p>
          <a:p>
            <a:r>
              <a:rPr lang="nl-NL" sz="4800" dirty="0"/>
              <a:t>Een inventarisatie van verbeterpunten</a:t>
            </a:r>
          </a:p>
          <a:p>
            <a:r>
              <a:rPr lang="nl-NL" sz="4800" dirty="0"/>
              <a:t>Een vastgestelde ontwerpopdracht</a:t>
            </a:r>
          </a:p>
          <a:p>
            <a:endParaRPr lang="nl-NL" sz="2400" dirty="0"/>
          </a:p>
          <a:p>
            <a:endParaRPr lang="nl-NL" sz="2400" dirty="0"/>
          </a:p>
          <a:p>
            <a:endParaRPr lang="nl-NL" sz="2400" dirty="0"/>
          </a:p>
          <a:p>
            <a:pPr lvl="1"/>
            <a:endParaRPr lang="nl-NL" sz="1900" dirty="0"/>
          </a:p>
          <a:p>
            <a:endParaRPr lang="nl-NL" dirty="0"/>
          </a:p>
          <a:p>
            <a:pPr marL="0" indent="0">
              <a:buNone/>
            </a:pPr>
            <a:endParaRPr lang="nl-NL" sz="2400" dirty="0"/>
          </a:p>
          <a:p>
            <a:endParaRPr lang="nl-NL" sz="2400" dirty="0"/>
          </a:p>
          <a:p>
            <a:endParaRPr lang="nl-NL" sz="2400" dirty="0"/>
          </a:p>
          <a:p>
            <a:pPr marL="0" indent="0">
              <a:buNone/>
            </a:pPr>
            <a:endParaRPr lang="nl-NL" dirty="0"/>
          </a:p>
        </p:txBody>
      </p:sp>
    </p:spTree>
    <p:extLst>
      <p:ext uri="{BB962C8B-B14F-4D97-AF65-F5344CB8AC3E}">
        <p14:creationId xmlns:p14="http://schemas.microsoft.com/office/powerpoint/2010/main" val="282162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LPO_figuur1_zb.jpg"/>
          <p:cNvPicPr>
            <a:picLocks noChangeAspect="1"/>
          </p:cNvPicPr>
          <p:nvPr/>
        </p:nvPicPr>
        <p:blipFill>
          <a:blip r:embed="rId3"/>
          <a:srcRect l="-12371" r="-12371"/>
          <a:stretch>
            <a:fillRect/>
          </a:stretch>
        </p:blipFill>
        <p:spPr bwMode="auto">
          <a:xfrm>
            <a:off x="682831" y="1417638"/>
            <a:ext cx="7326935" cy="4029532"/>
          </a:xfrm>
          <a:prstGeom prst="rect">
            <a:avLst/>
          </a:prstGeom>
          <a:noFill/>
          <a:ln w="9525">
            <a:noFill/>
            <a:miter lim="800000"/>
            <a:headEnd/>
            <a:tailEnd/>
          </a:ln>
        </p:spPr>
      </p:pic>
      <p:sp>
        <p:nvSpPr>
          <p:cNvPr id="2" name="Titel 1"/>
          <p:cNvSpPr>
            <a:spLocks noGrp="1"/>
          </p:cNvSpPr>
          <p:nvPr>
            <p:ph type="title"/>
          </p:nvPr>
        </p:nvSpPr>
        <p:spPr/>
        <p:txBody>
          <a:bodyPr/>
          <a:lstStyle/>
          <a:p>
            <a:r>
              <a:rPr lang="nl-NL" dirty="0"/>
              <a:t>1.1 Leerplankundig spinnenweb</a:t>
            </a:r>
          </a:p>
        </p:txBody>
      </p:sp>
      <p:sp>
        <p:nvSpPr>
          <p:cNvPr id="3" name="Tijdelijke aanduiding voor inhoud 2"/>
          <p:cNvSpPr>
            <a:spLocks noGrp="1"/>
          </p:cNvSpPr>
          <p:nvPr>
            <p:ph idx="1"/>
          </p:nvPr>
        </p:nvSpPr>
        <p:spPr>
          <a:xfrm>
            <a:off x="457200" y="1600200"/>
            <a:ext cx="5432961" cy="4525963"/>
          </a:xfrm>
        </p:spPr>
        <p:txBody>
          <a:bodyPr/>
          <a:lstStyle/>
          <a:p>
            <a:endParaRPr lang="nl-NL" dirty="0"/>
          </a:p>
          <a:p>
            <a:endParaRPr lang="nl-NL" dirty="0"/>
          </a:p>
        </p:txBody>
      </p:sp>
    </p:spTree>
    <p:extLst>
      <p:ext uri="{BB962C8B-B14F-4D97-AF65-F5344CB8AC3E}">
        <p14:creationId xmlns:p14="http://schemas.microsoft.com/office/powerpoint/2010/main" val="1334381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1.2 Huidig en gewenst programma </a:t>
            </a:r>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4057214431"/>
              </p:ext>
            </p:extLst>
          </p:nvPr>
        </p:nvGraphicFramePr>
        <p:xfrm>
          <a:off x="467544" y="2060848"/>
          <a:ext cx="8229600" cy="2225040"/>
        </p:xfrm>
        <a:graphic>
          <a:graphicData uri="http://schemas.openxmlformats.org/drawingml/2006/table">
            <a:tbl>
              <a:tblPr firstRow="1" bandRow="1">
                <a:tableStyleId>{5C22544A-7EE6-4342-B048-85BDC9FD1C3A}</a:tableStyleId>
              </a:tblPr>
              <a:tblGrid>
                <a:gridCol w="3600400">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172816">
                  <a:extLst>
                    <a:ext uri="{9D8B030D-6E8A-4147-A177-3AD203B41FA5}">
                      <a16:colId xmlns:a16="http://schemas.microsoft.com/office/drawing/2014/main" val="20004"/>
                    </a:ext>
                  </a:extLst>
                </a:gridCol>
              </a:tblGrid>
              <a:tr h="370840">
                <a:tc>
                  <a:txBody>
                    <a:bodyPr/>
                    <a:lstStyle/>
                    <a:p>
                      <a:endParaRPr lang="nl-NL" dirty="0"/>
                    </a:p>
                  </a:txBody>
                  <a:tcPr/>
                </a:tc>
                <a:tc>
                  <a:txBody>
                    <a:bodyPr/>
                    <a:lstStyle/>
                    <a:p>
                      <a:r>
                        <a:rPr lang="nl-NL" dirty="0"/>
                        <a:t>Leerjaar 1</a:t>
                      </a:r>
                    </a:p>
                  </a:txBody>
                  <a:tcPr/>
                </a:tc>
                <a:tc>
                  <a:txBody>
                    <a:bodyPr/>
                    <a:lstStyle/>
                    <a:p>
                      <a:r>
                        <a:rPr lang="nl-NL" dirty="0"/>
                        <a:t>Leerjaar 2</a:t>
                      </a:r>
                    </a:p>
                  </a:txBody>
                  <a:tcPr/>
                </a:tc>
                <a:tc>
                  <a:txBody>
                    <a:bodyPr/>
                    <a:lstStyle/>
                    <a:p>
                      <a:r>
                        <a:rPr lang="nl-NL" dirty="0"/>
                        <a:t>Leerjaar 3</a:t>
                      </a:r>
                    </a:p>
                  </a:txBody>
                  <a:tcPr/>
                </a:tc>
                <a:tc>
                  <a:txBody>
                    <a:bodyPr/>
                    <a:lstStyle/>
                    <a:p>
                      <a:r>
                        <a:rPr lang="nl-NL" dirty="0"/>
                        <a:t>Leerjaar 4</a:t>
                      </a:r>
                    </a:p>
                  </a:txBody>
                  <a:tcPr/>
                </a:tc>
                <a:extLst>
                  <a:ext uri="{0D108BD9-81ED-4DB2-BD59-A6C34878D82A}">
                    <a16:rowId xmlns:a16="http://schemas.microsoft.com/office/drawing/2014/main" val="10000"/>
                  </a:ext>
                </a:extLst>
              </a:tr>
              <a:tr h="370840">
                <a:tc>
                  <a:txBody>
                    <a:bodyPr/>
                    <a:lstStyle/>
                    <a:p>
                      <a:r>
                        <a:rPr lang="nl-NL" dirty="0"/>
                        <a:t>Accent</a:t>
                      </a:r>
                    </a:p>
                  </a:txBody>
                  <a:tcPr/>
                </a:tc>
                <a:tc>
                  <a:txBody>
                    <a:bodyPr/>
                    <a:lstStyle/>
                    <a:p>
                      <a:endParaRPr lang="nl-NL" dirty="0"/>
                    </a:p>
                  </a:txBody>
                  <a:tcPr/>
                </a:tc>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10001"/>
                  </a:ext>
                </a:extLst>
              </a:tr>
              <a:tr h="370840">
                <a:tc>
                  <a:txBody>
                    <a:bodyPr/>
                    <a:lstStyle/>
                    <a:p>
                      <a:r>
                        <a:rPr lang="nl-NL" dirty="0"/>
                        <a:t>Doel</a:t>
                      </a:r>
                    </a:p>
                  </a:txBody>
                  <a:tcPr/>
                </a:tc>
                <a:tc>
                  <a:txBody>
                    <a:bodyPr/>
                    <a:lstStyle/>
                    <a:p>
                      <a:endParaRPr lang="nl-NL"/>
                    </a:p>
                  </a:txBody>
                  <a:tcPr/>
                </a:tc>
                <a:tc>
                  <a:txBody>
                    <a:bodyPr/>
                    <a:lstStyle/>
                    <a:p>
                      <a:endParaRPr lang="nl-NL"/>
                    </a:p>
                  </a:txBody>
                  <a:tcPr/>
                </a:tc>
                <a:tc>
                  <a:txBody>
                    <a:bodyPr/>
                    <a:lstStyle/>
                    <a:p>
                      <a:endParaRPr lang="nl-NL"/>
                    </a:p>
                  </a:txBody>
                  <a:tcPr/>
                </a:tc>
                <a:tc>
                  <a:txBody>
                    <a:bodyPr/>
                    <a:lstStyle/>
                    <a:p>
                      <a:endParaRPr lang="nl-NL" dirty="0"/>
                    </a:p>
                  </a:txBody>
                  <a:tcPr/>
                </a:tc>
                <a:extLst>
                  <a:ext uri="{0D108BD9-81ED-4DB2-BD59-A6C34878D82A}">
                    <a16:rowId xmlns:a16="http://schemas.microsoft.com/office/drawing/2014/main" val="10002"/>
                  </a:ext>
                </a:extLst>
              </a:tr>
              <a:tr h="370840">
                <a:tc>
                  <a:txBody>
                    <a:bodyPr/>
                    <a:lstStyle/>
                    <a:p>
                      <a:r>
                        <a:rPr lang="nl-NL" dirty="0"/>
                        <a:t>Activiteiten </a:t>
                      </a:r>
                      <a:r>
                        <a:rPr lang="nl-NL" dirty="0" err="1"/>
                        <a:t>tbv</a:t>
                      </a:r>
                      <a:r>
                        <a:rPr lang="nl-NL" baseline="0" dirty="0"/>
                        <a:t> </a:t>
                      </a:r>
                      <a:r>
                        <a:rPr lang="nl-NL" dirty="0"/>
                        <a:t>realisatie / evaluatie</a:t>
                      </a:r>
                    </a:p>
                  </a:txBody>
                  <a:tcPr/>
                </a:tc>
                <a:tc>
                  <a:txBody>
                    <a:bodyPr/>
                    <a:lstStyle/>
                    <a:p>
                      <a:endParaRPr lang="nl-NL"/>
                    </a:p>
                  </a:txBody>
                  <a:tcPr/>
                </a:tc>
                <a:tc>
                  <a:txBody>
                    <a:bodyPr/>
                    <a:lstStyle/>
                    <a:p>
                      <a:endParaRPr lang="nl-NL"/>
                    </a:p>
                  </a:txBody>
                  <a:tcPr/>
                </a:tc>
                <a:tc>
                  <a:txBody>
                    <a:bodyPr/>
                    <a:lstStyle/>
                    <a:p>
                      <a:endParaRPr lang="nl-NL"/>
                    </a:p>
                  </a:txBody>
                  <a:tcPr/>
                </a:tc>
                <a:tc>
                  <a:txBody>
                    <a:bodyPr/>
                    <a:lstStyle/>
                    <a:p>
                      <a:endParaRPr lang="nl-NL" dirty="0"/>
                    </a:p>
                  </a:txBody>
                  <a:tcPr/>
                </a:tc>
                <a:extLst>
                  <a:ext uri="{0D108BD9-81ED-4DB2-BD59-A6C34878D82A}">
                    <a16:rowId xmlns:a16="http://schemas.microsoft.com/office/drawing/2014/main" val="10003"/>
                  </a:ext>
                </a:extLst>
              </a:tr>
              <a:tr h="370840">
                <a:tc>
                  <a:txBody>
                    <a:bodyPr/>
                    <a:lstStyle/>
                    <a:p>
                      <a:r>
                        <a:rPr lang="nl-NL" dirty="0"/>
                        <a:t>Activiteiten </a:t>
                      </a:r>
                      <a:r>
                        <a:rPr lang="nl-NL" dirty="0" err="1"/>
                        <a:t>tbv</a:t>
                      </a:r>
                      <a:r>
                        <a:rPr lang="nl-NL" baseline="0" dirty="0"/>
                        <a:t> </a:t>
                      </a:r>
                      <a:r>
                        <a:rPr lang="nl-NL" dirty="0"/>
                        <a:t>ouderparticipatie</a:t>
                      </a:r>
                    </a:p>
                  </a:txBody>
                  <a:tcPr/>
                </a:tc>
                <a:tc>
                  <a:txBody>
                    <a:bodyPr/>
                    <a:lstStyle/>
                    <a:p>
                      <a:endParaRPr lang="nl-NL"/>
                    </a:p>
                  </a:txBody>
                  <a:tcPr/>
                </a:tc>
                <a:tc>
                  <a:txBody>
                    <a:bodyPr/>
                    <a:lstStyle/>
                    <a:p>
                      <a:endParaRPr lang="nl-NL"/>
                    </a:p>
                  </a:txBody>
                  <a:tcPr/>
                </a:tc>
                <a:tc>
                  <a:txBody>
                    <a:bodyPr/>
                    <a:lstStyle/>
                    <a:p>
                      <a:endParaRPr lang="nl-NL"/>
                    </a:p>
                  </a:txBody>
                  <a:tcPr/>
                </a:tc>
                <a:tc>
                  <a:txBody>
                    <a:bodyPr/>
                    <a:lstStyle/>
                    <a:p>
                      <a:endParaRPr lang="nl-NL" dirty="0"/>
                    </a:p>
                  </a:txBody>
                  <a:tcPr/>
                </a:tc>
                <a:extLst>
                  <a:ext uri="{0D108BD9-81ED-4DB2-BD59-A6C34878D82A}">
                    <a16:rowId xmlns:a16="http://schemas.microsoft.com/office/drawing/2014/main" val="10004"/>
                  </a:ext>
                </a:extLst>
              </a:tr>
              <a:tr h="370840">
                <a:tc>
                  <a:txBody>
                    <a:bodyPr/>
                    <a:lstStyle/>
                    <a:p>
                      <a:r>
                        <a:rPr lang="nl-NL" dirty="0"/>
                        <a:t>Activiteiten leerling</a:t>
                      </a:r>
                    </a:p>
                  </a:txBody>
                  <a:tcPr/>
                </a:tc>
                <a:tc>
                  <a:txBody>
                    <a:bodyPr/>
                    <a:lstStyle/>
                    <a:p>
                      <a:endParaRPr lang="nl-NL"/>
                    </a:p>
                  </a:txBody>
                  <a:tcPr/>
                </a:tc>
                <a:tc>
                  <a:txBody>
                    <a:bodyPr/>
                    <a:lstStyle/>
                    <a:p>
                      <a:endParaRPr lang="nl-NL"/>
                    </a:p>
                  </a:txBody>
                  <a:tcPr/>
                </a:tc>
                <a:tc>
                  <a:txBody>
                    <a:bodyPr/>
                    <a:lstStyle/>
                    <a:p>
                      <a:endParaRPr lang="nl-NL"/>
                    </a:p>
                  </a:txBody>
                  <a:tcPr/>
                </a:tc>
                <a:tc>
                  <a:txBody>
                    <a:bodyPr/>
                    <a:lstStyle/>
                    <a:p>
                      <a:endParaRPr lang="nl-NL" dirty="0"/>
                    </a:p>
                  </a:txBody>
                  <a:tcPr/>
                </a:tc>
                <a:extLst>
                  <a:ext uri="{0D108BD9-81ED-4DB2-BD59-A6C34878D82A}">
                    <a16:rowId xmlns:a16="http://schemas.microsoft.com/office/drawing/2014/main" val="10005"/>
                  </a:ext>
                </a:extLst>
              </a:tr>
            </a:tbl>
          </a:graphicData>
        </a:graphic>
      </p:graphicFrame>
      <p:graphicFrame>
        <p:nvGraphicFramePr>
          <p:cNvPr id="5" name="Tabel 4"/>
          <p:cNvGraphicFramePr>
            <a:graphicFrameLocks noGrp="1"/>
          </p:cNvGraphicFramePr>
          <p:nvPr>
            <p:extLst>
              <p:ext uri="{D42A27DB-BD31-4B8C-83A1-F6EECF244321}">
                <p14:modId xmlns:p14="http://schemas.microsoft.com/office/powerpoint/2010/main" val="1138842290"/>
              </p:ext>
            </p:extLst>
          </p:nvPr>
        </p:nvGraphicFramePr>
        <p:xfrm>
          <a:off x="467544" y="1412776"/>
          <a:ext cx="8280920" cy="447824"/>
        </p:xfrm>
        <a:graphic>
          <a:graphicData uri="http://schemas.openxmlformats.org/drawingml/2006/table">
            <a:tbl>
              <a:tblPr firstRow="1" bandRow="1">
                <a:tableStyleId>{5C22544A-7EE6-4342-B048-85BDC9FD1C3A}</a:tableStyleId>
              </a:tblPr>
              <a:tblGrid>
                <a:gridCol w="799036">
                  <a:extLst>
                    <a:ext uri="{9D8B030D-6E8A-4147-A177-3AD203B41FA5}">
                      <a16:colId xmlns:a16="http://schemas.microsoft.com/office/drawing/2014/main" val="20000"/>
                    </a:ext>
                  </a:extLst>
                </a:gridCol>
                <a:gridCol w="7481884">
                  <a:extLst>
                    <a:ext uri="{9D8B030D-6E8A-4147-A177-3AD203B41FA5}">
                      <a16:colId xmlns:a16="http://schemas.microsoft.com/office/drawing/2014/main" val="20001"/>
                    </a:ext>
                  </a:extLst>
                </a:gridCol>
              </a:tblGrid>
              <a:tr h="447824">
                <a:tc>
                  <a:txBody>
                    <a:bodyPr/>
                    <a:lstStyle/>
                    <a:p>
                      <a:r>
                        <a:rPr lang="nl-NL" dirty="0"/>
                        <a:t>Visie</a:t>
                      </a:r>
                    </a:p>
                  </a:txBody>
                  <a:tcPr/>
                </a:tc>
                <a:tc>
                  <a:txBody>
                    <a:bodyPr/>
                    <a:lstStyle/>
                    <a:p>
                      <a:endParaRPr lang="nl-NL" dirty="0"/>
                    </a:p>
                  </a:txBody>
                  <a:tcPr/>
                </a:tc>
                <a:extLst>
                  <a:ext uri="{0D108BD9-81ED-4DB2-BD59-A6C34878D82A}">
                    <a16:rowId xmlns:a16="http://schemas.microsoft.com/office/drawing/2014/main" val="10000"/>
                  </a:ext>
                </a:extLst>
              </a:tr>
            </a:tbl>
          </a:graphicData>
        </a:graphic>
      </p:graphicFrame>
      <p:graphicFrame>
        <p:nvGraphicFramePr>
          <p:cNvPr id="6" name="Tabel 5"/>
          <p:cNvGraphicFramePr>
            <a:graphicFrameLocks noGrp="1"/>
          </p:cNvGraphicFramePr>
          <p:nvPr>
            <p:extLst>
              <p:ext uri="{D42A27DB-BD31-4B8C-83A1-F6EECF244321}">
                <p14:modId xmlns:p14="http://schemas.microsoft.com/office/powerpoint/2010/main" val="2966885062"/>
              </p:ext>
            </p:extLst>
          </p:nvPr>
        </p:nvGraphicFramePr>
        <p:xfrm>
          <a:off x="467544" y="4437112"/>
          <a:ext cx="8280920" cy="1854200"/>
        </p:xfrm>
        <a:graphic>
          <a:graphicData uri="http://schemas.openxmlformats.org/drawingml/2006/table">
            <a:tbl>
              <a:tblPr firstRow="1" bandRow="1">
                <a:tableStyleId>{5C22544A-7EE6-4342-B048-85BDC9FD1C3A}</a:tableStyleId>
              </a:tblPr>
              <a:tblGrid>
                <a:gridCol w="3600400">
                  <a:extLst>
                    <a:ext uri="{9D8B030D-6E8A-4147-A177-3AD203B41FA5}">
                      <a16:colId xmlns:a16="http://schemas.microsoft.com/office/drawing/2014/main" val="20000"/>
                    </a:ext>
                  </a:extLst>
                </a:gridCol>
                <a:gridCol w="4680520">
                  <a:extLst>
                    <a:ext uri="{9D8B030D-6E8A-4147-A177-3AD203B41FA5}">
                      <a16:colId xmlns:a16="http://schemas.microsoft.com/office/drawing/2014/main" val="20001"/>
                    </a:ext>
                  </a:extLst>
                </a:gridCol>
              </a:tblGrid>
              <a:tr h="370840">
                <a:tc gridSpan="2">
                  <a:txBody>
                    <a:bodyPr/>
                    <a:lstStyle/>
                    <a:p>
                      <a:r>
                        <a:rPr lang="nl-NL" dirty="0"/>
                        <a:t>Wie doet wat?</a:t>
                      </a:r>
                    </a:p>
                  </a:txBody>
                  <a:tcPr/>
                </a:tc>
                <a:tc hMerge="1">
                  <a:txBody>
                    <a:bodyPr/>
                    <a:lstStyle/>
                    <a:p>
                      <a:endParaRPr lang="nl-NL" dirty="0"/>
                    </a:p>
                  </a:txBody>
                  <a:tcPr/>
                </a:tc>
                <a:extLst>
                  <a:ext uri="{0D108BD9-81ED-4DB2-BD59-A6C34878D82A}">
                    <a16:rowId xmlns:a16="http://schemas.microsoft.com/office/drawing/2014/main" val="10000"/>
                  </a:ext>
                </a:extLst>
              </a:tr>
              <a:tr h="370840">
                <a:tc>
                  <a:txBody>
                    <a:bodyPr/>
                    <a:lstStyle/>
                    <a:p>
                      <a:r>
                        <a:rPr lang="nl-NL" dirty="0"/>
                        <a:t>LOB-coördinator</a:t>
                      </a:r>
                    </a:p>
                  </a:txBody>
                  <a:tcPr/>
                </a:tc>
                <a:tc>
                  <a:txBody>
                    <a:bodyPr/>
                    <a:lstStyle/>
                    <a:p>
                      <a:endParaRPr lang="nl-NL"/>
                    </a:p>
                  </a:txBody>
                  <a:tcPr/>
                </a:tc>
                <a:extLst>
                  <a:ext uri="{0D108BD9-81ED-4DB2-BD59-A6C34878D82A}">
                    <a16:rowId xmlns:a16="http://schemas.microsoft.com/office/drawing/2014/main" val="10001"/>
                  </a:ext>
                </a:extLst>
              </a:tr>
              <a:tr h="370840">
                <a:tc>
                  <a:txBody>
                    <a:bodyPr/>
                    <a:lstStyle/>
                    <a:p>
                      <a:r>
                        <a:rPr lang="nl-NL" dirty="0"/>
                        <a:t>LOB-begeleider</a:t>
                      </a:r>
                    </a:p>
                  </a:txBody>
                  <a:tcPr/>
                </a:tc>
                <a:tc>
                  <a:txBody>
                    <a:bodyPr/>
                    <a:lstStyle/>
                    <a:p>
                      <a:endParaRPr lang="nl-NL"/>
                    </a:p>
                  </a:txBody>
                  <a:tcPr/>
                </a:tc>
                <a:extLst>
                  <a:ext uri="{0D108BD9-81ED-4DB2-BD59-A6C34878D82A}">
                    <a16:rowId xmlns:a16="http://schemas.microsoft.com/office/drawing/2014/main" val="10002"/>
                  </a:ext>
                </a:extLst>
              </a:tr>
              <a:tr h="370840">
                <a:tc>
                  <a:txBody>
                    <a:bodyPr/>
                    <a:lstStyle/>
                    <a:p>
                      <a:r>
                        <a:rPr lang="nl-NL" dirty="0"/>
                        <a:t>Vakdocent</a:t>
                      </a:r>
                    </a:p>
                  </a:txBody>
                  <a:tcPr/>
                </a:tc>
                <a:tc>
                  <a:txBody>
                    <a:bodyPr/>
                    <a:lstStyle/>
                    <a:p>
                      <a:endParaRPr lang="nl-NL"/>
                    </a:p>
                  </a:txBody>
                  <a:tcPr/>
                </a:tc>
                <a:extLst>
                  <a:ext uri="{0D108BD9-81ED-4DB2-BD59-A6C34878D82A}">
                    <a16:rowId xmlns:a16="http://schemas.microsoft.com/office/drawing/2014/main" val="10003"/>
                  </a:ext>
                </a:extLst>
              </a:tr>
              <a:tr h="370840">
                <a:tc>
                  <a:txBody>
                    <a:bodyPr/>
                    <a:lstStyle/>
                    <a:p>
                      <a:r>
                        <a:rPr lang="nl-NL" dirty="0"/>
                        <a:t>Ouders</a:t>
                      </a:r>
                    </a:p>
                  </a:txBody>
                  <a:tcPr/>
                </a:tc>
                <a:tc>
                  <a:txBody>
                    <a:bodyPr/>
                    <a:lstStyle/>
                    <a:p>
                      <a:endParaRPr lang="nl-NL"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97256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1.3 en 1.4 Checklist LOB</a:t>
            </a:r>
          </a:p>
        </p:txBody>
      </p:sp>
      <p:sp>
        <p:nvSpPr>
          <p:cNvPr id="3" name="Tijdelijke aanduiding voor inhoud 2"/>
          <p:cNvSpPr>
            <a:spLocks noGrp="1"/>
          </p:cNvSpPr>
          <p:nvPr>
            <p:ph idx="1"/>
          </p:nvPr>
        </p:nvSpPr>
        <p:spPr/>
        <p:txBody>
          <a:bodyPr/>
          <a:lstStyle/>
          <a:p>
            <a:pPr marL="0" indent="0">
              <a:buNone/>
            </a:pPr>
            <a:r>
              <a:rPr lang="nl-NL" dirty="0"/>
              <a:t>Gebruik de checklist om voor alle leerplanaspecten na te gaan:</a:t>
            </a:r>
          </a:p>
          <a:p>
            <a:r>
              <a:rPr lang="nl-NL" dirty="0"/>
              <a:t>wat u al doet;</a:t>
            </a:r>
          </a:p>
          <a:p>
            <a:r>
              <a:rPr lang="nl-NL" dirty="0"/>
              <a:t>wat nog moet gebeuren.</a:t>
            </a:r>
          </a:p>
          <a:p>
            <a:pPr marL="0" indent="0">
              <a:buNone/>
            </a:pPr>
            <a:endParaRPr lang="nl-NL" dirty="0"/>
          </a:p>
          <a:p>
            <a:pPr marL="0" indent="0">
              <a:buNone/>
            </a:pPr>
            <a:r>
              <a:rPr lang="nl-NL" dirty="0"/>
              <a:t>Breng aan de hand van de uitkomsten, bij voorkeur samen met collega's, de gewenste situatie verder in kaart.</a:t>
            </a:r>
          </a:p>
          <a:p>
            <a:pPr marL="0" indent="0">
              <a:buNone/>
            </a:pPr>
            <a:endParaRPr lang="nl-NL" dirty="0"/>
          </a:p>
        </p:txBody>
      </p:sp>
    </p:spTree>
    <p:extLst>
      <p:ext uri="{BB962C8B-B14F-4D97-AF65-F5344CB8AC3E}">
        <p14:creationId xmlns:p14="http://schemas.microsoft.com/office/powerpoint/2010/main" val="1639876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1.5 Verbeterpunten vaststellen</a:t>
            </a:r>
          </a:p>
        </p:txBody>
      </p:sp>
      <p:sp>
        <p:nvSpPr>
          <p:cNvPr id="3" name="Tijdelijke aanduiding voor inhoud 2"/>
          <p:cNvSpPr>
            <a:spLocks noGrp="1"/>
          </p:cNvSpPr>
          <p:nvPr>
            <p:ph idx="1"/>
          </p:nvPr>
        </p:nvSpPr>
        <p:spPr/>
        <p:txBody>
          <a:bodyPr>
            <a:normAutofit/>
          </a:bodyPr>
          <a:lstStyle/>
          <a:p>
            <a:pPr marL="0" indent="0">
              <a:buNone/>
            </a:pPr>
            <a:r>
              <a:rPr lang="nl-NL" dirty="0"/>
              <a:t>Bekijk samen met collega's de gewenste situatie en de uitkomsten van de checklist:</a:t>
            </a:r>
          </a:p>
          <a:p>
            <a:r>
              <a:rPr lang="nl-NL" dirty="0"/>
              <a:t>Welke verbeterpunten stelt u vast?</a:t>
            </a:r>
          </a:p>
          <a:p>
            <a:r>
              <a:rPr lang="nl-NL" dirty="0"/>
              <a:t>Welke verbeterpunten verdienen prioriteit?</a:t>
            </a:r>
          </a:p>
          <a:p>
            <a:r>
              <a:rPr lang="nl-NL" dirty="0"/>
              <a:t>Wie pakt welk aspect op?</a:t>
            </a:r>
          </a:p>
          <a:p>
            <a:endParaRPr lang="nl-NL" dirty="0"/>
          </a:p>
          <a:p>
            <a:pPr marL="0" indent="0">
              <a:buNone/>
            </a:pPr>
            <a:r>
              <a:rPr lang="nl-NL" dirty="0"/>
              <a:t>Stem dit af met de lob-coördinator, de decaan en het management.</a:t>
            </a:r>
          </a:p>
        </p:txBody>
      </p:sp>
    </p:spTree>
    <p:extLst>
      <p:ext uri="{BB962C8B-B14F-4D97-AF65-F5344CB8AC3E}">
        <p14:creationId xmlns:p14="http://schemas.microsoft.com/office/powerpoint/2010/main" val="887401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28540" y="274638"/>
            <a:ext cx="8229600" cy="1143000"/>
          </a:xfrm>
        </p:spPr>
        <p:txBody>
          <a:bodyPr>
            <a:normAutofit fontScale="90000"/>
          </a:bodyPr>
          <a:lstStyle/>
          <a:p>
            <a:r>
              <a:rPr lang="nl-NL" dirty="0"/>
              <a:t>1.6 Bepaal de ontwerpopdracht</a:t>
            </a:r>
            <a:br>
              <a:rPr lang="nl-NL" dirty="0"/>
            </a:br>
            <a:r>
              <a:rPr lang="nl-NL" sz="2200" dirty="0"/>
              <a:t>Bronnen voor optimalisatie van (een onderdeel van) het LOB-programma</a:t>
            </a:r>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3620873648"/>
              </p:ext>
            </p:extLst>
          </p:nvPr>
        </p:nvGraphicFramePr>
        <p:xfrm>
          <a:off x="428540" y="1600199"/>
          <a:ext cx="8229600" cy="4183083"/>
        </p:xfrm>
        <a:graphic>
          <a:graphicData uri="http://schemas.openxmlformats.org/drawingml/2006/table">
            <a:tbl>
              <a:tblPr firstRow="1" bandRow="1">
                <a:tableStyleId>{5C22544A-7EE6-4342-B048-85BDC9FD1C3A}</a:tableStyleId>
              </a:tblPr>
              <a:tblGrid>
                <a:gridCol w="394566">
                  <a:extLst>
                    <a:ext uri="{9D8B030D-6E8A-4147-A177-3AD203B41FA5}">
                      <a16:colId xmlns:a16="http://schemas.microsoft.com/office/drawing/2014/main" val="20000"/>
                    </a:ext>
                  </a:extLst>
                </a:gridCol>
                <a:gridCol w="3640521">
                  <a:extLst>
                    <a:ext uri="{9D8B030D-6E8A-4147-A177-3AD203B41FA5}">
                      <a16:colId xmlns:a16="http://schemas.microsoft.com/office/drawing/2014/main" val="20001"/>
                    </a:ext>
                  </a:extLst>
                </a:gridCol>
                <a:gridCol w="3126099">
                  <a:extLst>
                    <a:ext uri="{9D8B030D-6E8A-4147-A177-3AD203B41FA5}">
                      <a16:colId xmlns:a16="http://schemas.microsoft.com/office/drawing/2014/main" val="20002"/>
                    </a:ext>
                  </a:extLst>
                </a:gridCol>
                <a:gridCol w="593564">
                  <a:extLst>
                    <a:ext uri="{9D8B030D-6E8A-4147-A177-3AD203B41FA5}">
                      <a16:colId xmlns:a16="http://schemas.microsoft.com/office/drawing/2014/main" val="20003"/>
                    </a:ext>
                  </a:extLst>
                </a:gridCol>
                <a:gridCol w="474850">
                  <a:extLst>
                    <a:ext uri="{9D8B030D-6E8A-4147-A177-3AD203B41FA5}">
                      <a16:colId xmlns:a16="http://schemas.microsoft.com/office/drawing/2014/main" val="20004"/>
                    </a:ext>
                  </a:extLst>
                </a:gridCol>
              </a:tblGrid>
              <a:tr h="401532">
                <a:tc>
                  <a:txBody>
                    <a:bodyPr/>
                    <a:lstStyle/>
                    <a:p>
                      <a:pPr fontAlgn="base" hangingPunct="0">
                        <a:lnSpc>
                          <a:spcPct val="115000"/>
                        </a:lnSpc>
                        <a:spcAft>
                          <a:spcPts val="1000"/>
                        </a:spcAft>
                      </a:pPr>
                      <a:endParaRPr lang="nl-NL" sz="1100" dirty="0">
                        <a:effectLst/>
                        <a:latin typeface="Calibri"/>
                        <a:ea typeface="Calibri"/>
                        <a:cs typeface="Times New Roman"/>
                      </a:endParaRPr>
                    </a:p>
                  </a:txBody>
                  <a:tcPr marL="68580" marR="68580" marT="0" marB="0"/>
                </a:tc>
                <a:tc>
                  <a:txBody>
                    <a:bodyPr/>
                    <a:lstStyle/>
                    <a:p>
                      <a:pPr fontAlgn="base" hangingPunct="0">
                        <a:lnSpc>
                          <a:spcPct val="115000"/>
                        </a:lnSpc>
                        <a:spcAft>
                          <a:spcPts val="1000"/>
                        </a:spcAft>
                      </a:pPr>
                      <a:r>
                        <a:rPr lang="nl-NL" sz="1000" b="1" dirty="0">
                          <a:effectLst/>
                          <a:latin typeface="Calibri"/>
                          <a:ea typeface="Times New Roman"/>
                          <a:cs typeface="Calibri"/>
                        </a:rPr>
                        <a:t>Bepaal de ontwikkelopdracht of stel vast wat u wilt optimaliseren</a:t>
                      </a:r>
                      <a:endParaRPr lang="nl-NL" sz="1100" dirty="0">
                        <a:effectLst/>
                        <a:latin typeface="Calibri"/>
                        <a:ea typeface="Calibri"/>
                        <a:cs typeface="Times New Roman"/>
                      </a:endParaRP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rPr>
                        <a:t> Bron</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dirty="0" err="1">
                          <a:effectLst/>
                          <a:latin typeface="Calibri"/>
                          <a:ea typeface="Times New Roman"/>
                          <a:cs typeface="Calibri"/>
                        </a:rPr>
                        <a:t>bb</a:t>
                      </a:r>
                      <a:r>
                        <a:rPr lang="nl-NL" sz="1000" dirty="0">
                          <a:effectLst/>
                          <a:latin typeface="Calibri"/>
                          <a:ea typeface="Times New Roman"/>
                          <a:cs typeface="Calibri"/>
                        </a:rPr>
                        <a:t>/</a:t>
                      </a:r>
                      <a:r>
                        <a:rPr lang="nl-NL" sz="1000" dirty="0" err="1">
                          <a:effectLst/>
                          <a:latin typeface="Calibri"/>
                          <a:ea typeface="Times New Roman"/>
                          <a:cs typeface="Calibri"/>
                        </a:rPr>
                        <a:t>kb</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dirty="0">
                          <a:effectLst/>
                          <a:latin typeface="Calibri"/>
                          <a:ea typeface="Times New Roman"/>
                          <a:cs typeface="Calibri"/>
                        </a:rPr>
                        <a:t>gl/tl</a:t>
                      </a:r>
                      <a:endParaRPr lang="nl-NL"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401532">
                <a:tc>
                  <a:txBody>
                    <a:bodyPr/>
                    <a:lstStyle/>
                    <a:p>
                      <a:pPr fontAlgn="base" hangingPunct="0">
                        <a:lnSpc>
                          <a:spcPct val="115000"/>
                        </a:lnSpc>
                        <a:spcAft>
                          <a:spcPts val="1000"/>
                        </a:spcAft>
                      </a:pPr>
                      <a:r>
                        <a:rPr lang="nl-NL" sz="1100" dirty="0">
                          <a:effectLst/>
                          <a:latin typeface="Calibri"/>
                          <a:ea typeface="Calibri"/>
                          <a:cs typeface="Times New Roman"/>
                        </a:rPr>
                        <a:t>1</a:t>
                      </a:r>
                    </a:p>
                  </a:txBody>
                  <a:tcPr marL="68580" marR="68580" marT="0" marB="0"/>
                </a:tc>
                <a:tc>
                  <a:txBody>
                    <a:bodyPr/>
                    <a:lstStyle/>
                    <a:p>
                      <a:pPr fontAlgn="base" hangingPunct="0">
                        <a:lnSpc>
                          <a:spcPct val="115000"/>
                        </a:lnSpc>
                        <a:spcAft>
                          <a:spcPts val="1000"/>
                        </a:spcAft>
                      </a:pPr>
                      <a:r>
                        <a:rPr lang="nl-NL" sz="1000">
                          <a:effectLst/>
                          <a:latin typeface="Calibri"/>
                          <a:ea typeface="Times New Roman"/>
                          <a:cs typeface="Calibri"/>
                        </a:rPr>
                        <a:t>Maak een plan van aanpak voor de realisatie of optimalisatie van (een onderdeel van) het LOB-programma</a:t>
                      </a:r>
                      <a:endParaRPr lang="nl-NL" sz="1100">
                        <a:effectLst/>
                        <a:latin typeface="Calibri"/>
                        <a:ea typeface="Calibri"/>
                        <a:cs typeface="Times New Roman"/>
                      </a:endParaRP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hlinkClick r:id="rId3"/>
                        </a:rPr>
                        <a:t>Praktijknabije LOB met beleid (2009)</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a:effectLst/>
                          <a:latin typeface="Calibri"/>
                          <a:ea typeface="Times New Roman"/>
                          <a:cs typeface="Calibri"/>
                        </a:rPr>
                        <a:t>x</a:t>
                      </a:r>
                      <a:endParaRPr lang="nl-NL" sz="110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a:effectLst/>
                          <a:latin typeface="Calibri"/>
                          <a:ea typeface="Times New Roman"/>
                          <a:cs typeface="Calibri"/>
                        </a:rPr>
                        <a:t>x</a:t>
                      </a:r>
                      <a:endParaRPr lang="nl-NL" sz="110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401532">
                <a:tc>
                  <a:txBody>
                    <a:bodyPr/>
                    <a:lstStyle/>
                    <a:p>
                      <a:pPr fontAlgn="base" hangingPunct="0">
                        <a:lnSpc>
                          <a:spcPct val="115000"/>
                        </a:lnSpc>
                        <a:spcAft>
                          <a:spcPts val="1000"/>
                        </a:spcAft>
                      </a:pPr>
                      <a:r>
                        <a:rPr lang="nl-NL" sz="1100" dirty="0">
                          <a:effectLst/>
                          <a:latin typeface="Calibri"/>
                          <a:ea typeface="Calibri"/>
                          <a:cs typeface="Times New Roman"/>
                        </a:rPr>
                        <a:t>2</a:t>
                      </a:r>
                    </a:p>
                  </a:txBody>
                  <a:tcPr marL="68580" marR="68580" marT="0" marB="0"/>
                </a:tc>
                <a:tc>
                  <a:txBody>
                    <a:bodyPr/>
                    <a:lstStyle/>
                    <a:p>
                      <a:pPr fontAlgn="base" hangingPunct="0">
                        <a:lnSpc>
                          <a:spcPct val="115000"/>
                        </a:lnSpc>
                        <a:spcAft>
                          <a:spcPts val="1000"/>
                        </a:spcAft>
                      </a:pPr>
                      <a:r>
                        <a:rPr lang="nl-NL" sz="1000">
                          <a:effectLst/>
                          <a:latin typeface="Calibri"/>
                          <a:ea typeface="Times New Roman"/>
                          <a:cs typeface="Calibri"/>
                        </a:rPr>
                        <a:t>Ontwikkel een doorlopend en samenhangend programma voor LOB van leerjaar 1 t/m 4</a:t>
                      </a:r>
                      <a:endParaRPr lang="nl-NL" sz="1100">
                        <a:effectLst/>
                        <a:latin typeface="Calibri"/>
                        <a:ea typeface="Calibri"/>
                        <a:cs typeface="Times New Roman"/>
                      </a:endParaRP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hlinkClick r:id="rId4"/>
                        </a:rPr>
                        <a:t>Naar een doorlopend programma voor LOB (2013)</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a:effectLst/>
                          <a:latin typeface="Calibri"/>
                          <a:ea typeface="Times New Roman"/>
                          <a:cs typeface="Calibri"/>
                        </a:rPr>
                        <a:t>x</a:t>
                      </a:r>
                      <a:endParaRPr lang="nl-NL" sz="110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endParaRPr lang="nl-NL"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401532">
                <a:tc>
                  <a:txBody>
                    <a:bodyPr/>
                    <a:lstStyle/>
                    <a:p>
                      <a:pPr fontAlgn="base" hangingPunct="0">
                        <a:lnSpc>
                          <a:spcPct val="115000"/>
                        </a:lnSpc>
                        <a:spcAft>
                          <a:spcPts val="1000"/>
                        </a:spcAft>
                      </a:pPr>
                      <a:r>
                        <a:rPr lang="nl-NL" sz="1100" dirty="0">
                          <a:effectLst/>
                          <a:latin typeface="Calibri"/>
                          <a:ea typeface="Calibri"/>
                          <a:cs typeface="Times New Roman"/>
                        </a:rPr>
                        <a:t>3</a:t>
                      </a: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rPr>
                        <a:t>Ontwikkel een programma voor </a:t>
                      </a:r>
                      <a:r>
                        <a:rPr lang="nl-NL" sz="1000" dirty="0" err="1">
                          <a:effectLst/>
                          <a:latin typeface="Calibri"/>
                          <a:ea typeface="Times New Roman"/>
                          <a:cs typeface="Calibri"/>
                        </a:rPr>
                        <a:t>vakgeïntegreerde</a:t>
                      </a:r>
                      <a:r>
                        <a:rPr lang="nl-NL" sz="1000" dirty="0">
                          <a:effectLst/>
                          <a:latin typeface="Calibri"/>
                          <a:ea typeface="Times New Roman"/>
                          <a:cs typeface="Calibri"/>
                        </a:rPr>
                        <a:t> praktijknabije LOB in de bovenbouw</a:t>
                      </a:r>
                      <a:endParaRPr lang="nl-NL" sz="1100" dirty="0">
                        <a:effectLst/>
                        <a:latin typeface="Calibri"/>
                        <a:ea typeface="Calibri"/>
                        <a:cs typeface="Times New Roman"/>
                      </a:endParaRPr>
                    </a:p>
                  </a:txBody>
                  <a:tcPr marL="68580" marR="68580" marT="0" marB="0"/>
                </a:tc>
                <a:tc>
                  <a:txBody>
                    <a:bodyPr/>
                    <a:lstStyle/>
                    <a:p>
                      <a:pPr fontAlgn="base" hangingPunct="0">
                        <a:lnSpc>
                          <a:spcPct val="115000"/>
                        </a:lnSpc>
                        <a:spcAft>
                          <a:spcPts val="1000"/>
                        </a:spcAft>
                      </a:pPr>
                      <a:r>
                        <a:rPr lang="nl-NL" sz="1000" u="sng" baseline="0" dirty="0">
                          <a:solidFill>
                            <a:srgbClr val="0000FF"/>
                          </a:solidFill>
                          <a:effectLst/>
                          <a:latin typeface="Calibri"/>
                          <a:ea typeface="Times New Roman"/>
                          <a:cs typeface="Calibri"/>
                          <a:hlinkClick r:id="rId5"/>
                        </a:rPr>
                        <a:t>Praktijknabije  loopbaanoriëntatie werkt (2013)</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a:effectLst/>
                          <a:latin typeface="Calibri"/>
                          <a:ea typeface="Times New Roman"/>
                          <a:cs typeface="Calibri"/>
                        </a:rPr>
                        <a:t> </a:t>
                      </a:r>
                      <a:endParaRPr lang="nl-NL" sz="110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dirty="0">
                          <a:effectLst/>
                          <a:latin typeface="Calibri"/>
                          <a:ea typeface="Times New Roman"/>
                          <a:cs typeface="Calibri"/>
                        </a:rPr>
                        <a:t> x</a:t>
                      </a:r>
                      <a:endParaRPr lang="nl-NL"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401532">
                <a:tc>
                  <a:txBody>
                    <a:bodyPr/>
                    <a:lstStyle/>
                    <a:p>
                      <a:pPr fontAlgn="base" hangingPunct="0">
                        <a:lnSpc>
                          <a:spcPct val="115000"/>
                        </a:lnSpc>
                        <a:spcAft>
                          <a:spcPts val="1000"/>
                        </a:spcAft>
                      </a:pPr>
                      <a:r>
                        <a:rPr lang="nl-NL" sz="1100" dirty="0">
                          <a:effectLst/>
                          <a:latin typeface="Calibri"/>
                          <a:ea typeface="Calibri"/>
                          <a:cs typeface="Times New Roman"/>
                        </a:rPr>
                        <a:t>4</a:t>
                      </a:r>
                    </a:p>
                  </a:txBody>
                  <a:tcPr marL="68580" marR="68580" marT="0" marB="0"/>
                </a:tc>
                <a:tc>
                  <a:txBody>
                    <a:bodyPr/>
                    <a:lstStyle/>
                    <a:p>
                      <a:pPr fontAlgn="base" hangingPunct="0">
                        <a:lnSpc>
                          <a:spcPct val="115000"/>
                        </a:lnSpc>
                        <a:spcAft>
                          <a:spcPts val="1000"/>
                        </a:spcAft>
                      </a:pPr>
                      <a:r>
                        <a:rPr lang="nl-NL" sz="1000">
                          <a:effectLst/>
                          <a:latin typeface="Calibri"/>
                          <a:ea typeface="Times New Roman"/>
                          <a:cs typeface="Calibri"/>
                        </a:rPr>
                        <a:t>Optimaliseer LOB in de beroepsgerichte programma's</a:t>
                      </a:r>
                      <a:endParaRPr lang="nl-NL" sz="1100">
                        <a:effectLst/>
                        <a:latin typeface="Calibri"/>
                        <a:ea typeface="Calibri"/>
                        <a:cs typeface="Times New Roman"/>
                      </a:endParaRP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hlinkClick r:id="rId6"/>
                        </a:rPr>
                        <a:t>Klaar voor de start? (2010)</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a:effectLst/>
                          <a:latin typeface="Calibri"/>
                          <a:ea typeface="Times New Roman"/>
                          <a:cs typeface="Calibri"/>
                        </a:rPr>
                        <a:t>x</a:t>
                      </a:r>
                      <a:endParaRPr lang="nl-NL" sz="110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a:effectLst/>
                          <a:latin typeface="Calibri"/>
                          <a:ea typeface="Times New Roman"/>
                          <a:cs typeface="Calibri"/>
                        </a:rPr>
                        <a:t> </a:t>
                      </a:r>
                      <a:endParaRPr lang="nl-NL" sz="110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401532">
                <a:tc>
                  <a:txBody>
                    <a:bodyPr/>
                    <a:lstStyle/>
                    <a:p>
                      <a:pPr fontAlgn="base" hangingPunct="0">
                        <a:lnSpc>
                          <a:spcPct val="115000"/>
                        </a:lnSpc>
                        <a:spcAft>
                          <a:spcPts val="1000"/>
                        </a:spcAft>
                      </a:pPr>
                      <a:r>
                        <a:rPr lang="nl-NL" sz="1100" dirty="0">
                          <a:effectLst/>
                          <a:latin typeface="Calibri"/>
                          <a:ea typeface="Calibri"/>
                          <a:cs typeface="Times New Roman"/>
                        </a:rPr>
                        <a:t>5</a:t>
                      </a: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rPr>
                        <a:t>Ontwikkel nieuwe praktijknabije lesactiviteiten</a:t>
                      </a:r>
                      <a:endParaRPr lang="nl-NL" sz="1100" dirty="0">
                        <a:effectLst/>
                        <a:latin typeface="Calibri"/>
                        <a:ea typeface="Calibri"/>
                        <a:cs typeface="Times New Roman"/>
                      </a:endParaRP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rPr>
                        <a:t> </a:t>
                      </a:r>
                      <a:r>
                        <a:rPr lang="nl-NL" sz="1000" u="sng" dirty="0">
                          <a:solidFill>
                            <a:srgbClr val="0000FF"/>
                          </a:solidFill>
                          <a:effectLst/>
                          <a:latin typeface="Calibri"/>
                          <a:ea typeface="Times New Roman"/>
                          <a:cs typeface="Calibri"/>
                          <a:hlinkClick r:id="rId7"/>
                        </a:rPr>
                        <a:t>Format voor ontwikkeling LOB-project</a:t>
                      </a:r>
                      <a:r>
                        <a:rPr lang="nl-NL" sz="1000" u="sng" baseline="0" dirty="0">
                          <a:solidFill>
                            <a:srgbClr val="0000FF"/>
                          </a:solidFill>
                          <a:effectLst/>
                          <a:latin typeface="Calibri"/>
                          <a:ea typeface="Times New Roman"/>
                          <a:cs typeface="Calibri"/>
                          <a:hlinkClick r:id="rId7"/>
                        </a:rPr>
                        <a:t> (nog toe te voegen) (2013)</a:t>
                      </a:r>
                      <a:endParaRPr lang="nl-NL" sz="1100" u="sng" dirty="0">
                        <a:solidFill>
                          <a:srgbClr val="0000FF"/>
                        </a:solidFill>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dirty="0">
                          <a:effectLst/>
                          <a:latin typeface="Calibri"/>
                          <a:ea typeface="Times New Roman"/>
                          <a:cs typeface="Calibri"/>
                        </a:rPr>
                        <a:t> x</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dirty="0">
                          <a:effectLst/>
                          <a:latin typeface="Calibri"/>
                          <a:ea typeface="Times New Roman"/>
                          <a:cs typeface="Calibri"/>
                        </a:rPr>
                        <a:t> x</a:t>
                      </a:r>
                      <a:endParaRPr lang="nl-NL"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569295">
                <a:tc>
                  <a:txBody>
                    <a:bodyPr/>
                    <a:lstStyle/>
                    <a:p>
                      <a:pPr fontAlgn="base" hangingPunct="0">
                        <a:lnSpc>
                          <a:spcPct val="115000"/>
                        </a:lnSpc>
                        <a:spcAft>
                          <a:spcPts val="1000"/>
                        </a:spcAft>
                      </a:pPr>
                      <a:r>
                        <a:rPr lang="nl-NL" sz="1100" dirty="0">
                          <a:effectLst/>
                          <a:latin typeface="Calibri"/>
                          <a:ea typeface="Calibri"/>
                          <a:cs typeface="Times New Roman"/>
                        </a:rPr>
                        <a:t>6</a:t>
                      </a: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rPr>
                        <a:t>Maak een uitbreiding van het bestaande LOB-programma, waarmee leerlingen zich meer kunnen verdiepen in vervolgopleidingen</a:t>
                      </a:r>
                      <a:endParaRPr lang="nl-NL" sz="1100" dirty="0">
                        <a:effectLst/>
                        <a:latin typeface="Calibri"/>
                        <a:ea typeface="Calibri"/>
                        <a:cs typeface="Times New Roman"/>
                      </a:endParaRP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hlinkClick r:id="rId8"/>
                        </a:rPr>
                        <a:t>MBO-opleidingsbeelden ontwikkelen. Onderdeel van LOB in het vmbo (2010)</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dirty="0">
                          <a:effectLst/>
                          <a:latin typeface="Calibri"/>
                          <a:ea typeface="Times New Roman"/>
                          <a:cs typeface="Calibri"/>
                        </a:rPr>
                        <a:t>x </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dirty="0">
                          <a:effectLst/>
                          <a:latin typeface="Calibri"/>
                          <a:ea typeface="Times New Roman"/>
                          <a:cs typeface="Calibri"/>
                        </a:rPr>
                        <a:t>x </a:t>
                      </a:r>
                      <a:endParaRPr lang="nl-NL"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r h="401532">
                <a:tc>
                  <a:txBody>
                    <a:bodyPr/>
                    <a:lstStyle/>
                    <a:p>
                      <a:pPr fontAlgn="base" hangingPunct="0">
                        <a:lnSpc>
                          <a:spcPct val="115000"/>
                        </a:lnSpc>
                        <a:spcAft>
                          <a:spcPts val="1000"/>
                        </a:spcAft>
                      </a:pPr>
                      <a:r>
                        <a:rPr lang="nl-NL" sz="1100" dirty="0">
                          <a:effectLst/>
                          <a:latin typeface="Calibri"/>
                          <a:ea typeface="Calibri"/>
                          <a:cs typeface="Times New Roman"/>
                        </a:rPr>
                        <a:t>7</a:t>
                      </a:r>
                    </a:p>
                  </a:txBody>
                  <a:tcPr marL="68580" marR="68580" marT="0" marB="0"/>
                </a:tc>
                <a:tc>
                  <a:txBody>
                    <a:bodyPr/>
                    <a:lstStyle/>
                    <a:p>
                      <a:pPr fontAlgn="base" hangingPunct="0">
                        <a:lnSpc>
                          <a:spcPct val="115000"/>
                        </a:lnSpc>
                        <a:spcAft>
                          <a:spcPts val="1000"/>
                        </a:spcAft>
                      </a:pPr>
                      <a:r>
                        <a:rPr lang="nl-NL" sz="1000">
                          <a:effectLst/>
                          <a:latin typeface="Calibri"/>
                          <a:ea typeface="Times New Roman"/>
                          <a:cs typeface="Calibri"/>
                        </a:rPr>
                        <a:t>Maak een uitbreiding van het bestaande LOB-programma met buddystages op het mbo</a:t>
                      </a:r>
                      <a:endParaRPr lang="nl-NL" sz="1100">
                        <a:effectLst/>
                        <a:latin typeface="Calibri"/>
                        <a:ea typeface="Calibri"/>
                        <a:cs typeface="Times New Roman"/>
                      </a:endParaRP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hlinkClick r:id="rId9"/>
                        </a:rPr>
                        <a:t>Draaiboek buddystage (2009)</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dirty="0">
                          <a:effectLst/>
                          <a:latin typeface="Calibri"/>
                          <a:ea typeface="Times New Roman"/>
                          <a:cs typeface="Calibri"/>
                        </a:rPr>
                        <a:t> x</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dirty="0">
                          <a:effectLst/>
                          <a:latin typeface="Calibri"/>
                          <a:ea typeface="Times New Roman"/>
                          <a:cs typeface="Calibri"/>
                        </a:rPr>
                        <a:t> x</a:t>
                      </a:r>
                      <a:endParaRPr lang="nl-NL"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7"/>
                  </a:ext>
                </a:extLst>
              </a:tr>
              <a:tr h="401532">
                <a:tc>
                  <a:txBody>
                    <a:bodyPr/>
                    <a:lstStyle/>
                    <a:p>
                      <a:pPr fontAlgn="base" hangingPunct="0">
                        <a:lnSpc>
                          <a:spcPct val="115000"/>
                        </a:lnSpc>
                        <a:spcAft>
                          <a:spcPts val="1000"/>
                        </a:spcAft>
                      </a:pPr>
                      <a:r>
                        <a:rPr lang="nl-NL" sz="1100" dirty="0">
                          <a:effectLst/>
                          <a:latin typeface="Calibri"/>
                          <a:ea typeface="Calibri"/>
                          <a:cs typeface="Times New Roman"/>
                        </a:rPr>
                        <a:t>8</a:t>
                      </a: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rPr>
                        <a:t>Maak een plan voor de wijze waarop u als beroepsgerichte vakdocent kunt functioneren als loopbaanbegeleider</a:t>
                      </a:r>
                      <a:endParaRPr lang="nl-NL" sz="1100" dirty="0">
                        <a:effectLst/>
                        <a:latin typeface="Calibri"/>
                        <a:ea typeface="Calibri"/>
                        <a:cs typeface="Times New Roman"/>
                      </a:endParaRP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hlinkClick r:id="rId10"/>
                        </a:rPr>
                        <a:t>De beroepsgerichte vakdocent als loopbaanbegeleider (2011)</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dirty="0">
                          <a:effectLst/>
                          <a:latin typeface="Calibri"/>
                          <a:ea typeface="Times New Roman"/>
                          <a:cs typeface="Calibri"/>
                        </a:rPr>
                        <a:t>x </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a:effectLst/>
                          <a:latin typeface="Calibri"/>
                          <a:ea typeface="Times New Roman"/>
                          <a:cs typeface="Calibri"/>
                        </a:rPr>
                        <a:t> </a:t>
                      </a:r>
                      <a:endParaRPr lang="nl-NL" sz="1100">
                        <a:effectLst/>
                        <a:latin typeface="Calibri"/>
                        <a:ea typeface="Calibri"/>
                        <a:cs typeface="Times New Roman"/>
                      </a:endParaRPr>
                    </a:p>
                  </a:txBody>
                  <a:tcPr marL="68580" marR="68580" marT="0" marB="0"/>
                </a:tc>
                <a:extLst>
                  <a:ext uri="{0D108BD9-81ED-4DB2-BD59-A6C34878D82A}">
                    <a16:rowId xmlns:a16="http://schemas.microsoft.com/office/drawing/2014/main" val="10008"/>
                  </a:ext>
                </a:extLst>
              </a:tr>
              <a:tr h="401532">
                <a:tc>
                  <a:txBody>
                    <a:bodyPr/>
                    <a:lstStyle/>
                    <a:p>
                      <a:pPr fontAlgn="base" hangingPunct="0">
                        <a:lnSpc>
                          <a:spcPct val="115000"/>
                        </a:lnSpc>
                        <a:spcAft>
                          <a:spcPts val="1000"/>
                        </a:spcAft>
                      </a:pPr>
                      <a:r>
                        <a:rPr lang="nl-NL" sz="1100" dirty="0">
                          <a:effectLst/>
                          <a:latin typeface="Calibri"/>
                          <a:ea typeface="Calibri"/>
                          <a:cs typeface="Times New Roman"/>
                        </a:rPr>
                        <a:t>9</a:t>
                      </a: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rPr>
                        <a:t>Maak een uitwerking van de wijze waarop loopbaangesprekken vorm krijgen</a:t>
                      </a:r>
                      <a:endParaRPr lang="nl-NL" sz="1100" dirty="0">
                        <a:effectLst/>
                        <a:latin typeface="Calibri"/>
                        <a:ea typeface="Calibri"/>
                        <a:cs typeface="Times New Roman"/>
                      </a:endParaRP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hlinkClick r:id="rId11"/>
                        </a:rPr>
                        <a:t>Reflecteren op maat (2010)</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a:effectLst/>
                          <a:latin typeface="Calibri"/>
                          <a:ea typeface="Times New Roman"/>
                          <a:cs typeface="Calibri"/>
                        </a:rPr>
                        <a:t>x</a:t>
                      </a:r>
                      <a:endParaRPr lang="nl-NL" sz="110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dirty="0">
                          <a:effectLst/>
                          <a:latin typeface="Calibri"/>
                          <a:ea typeface="Times New Roman"/>
                          <a:cs typeface="Calibri"/>
                        </a:rPr>
                        <a:t>x</a:t>
                      </a:r>
                      <a:endParaRPr lang="nl-NL"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7812994"/>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resentatie5_tes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89C6F86C93C6549BD335A5EA8C3D85D" ma:contentTypeVersion="7" ma:contentTypeDescription="Een nieuw document maken." ma:contentTypeScope="" ma:versionID="b5b25cb07a02f65f327f5f56e0f8f5f6">
  <xsd:schema xmlns:xsd="http://www.w3.org/2001/XMLSchema" xmlns:xs="http://www.w3.org/2001/XMLSchema" xmlns:p="http://schemas.microsoft.com/office/2006/metadata/properties" xmlns:ns3="c91f2773-9788-4215-b978-169778ec99f9" targetNamespace="http://schemas.microsoft.com/office/2006/metadata/properties" ma:root="true" ma:fieldsID="f515085d628c8ba5a9525af5fb8e2c8c" ns3:_="">
    <xsd:import namespace="c91f2773-9788-4215-b978-169778ec99f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1f2773-9788-4215-b978-169778ec99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49A96E0-3F31-479A-B309-99F43379AA6A}">
  <ds:schemaRefs>
    <ds:schemaRef ds:uri="http://schemas.microsoft.com/sharepoint/v3/contenttype/forms"/>
  </ds:schemaRefs>
</ds:datastoreItem>
</file>

<file path=customXml/itemProps2.xml><?xml version="1.0" encoding="utf-8"?>
<ds:datastoreItem xmlns:ds="http://schemas.openxmlformats.org/officeDocument/2006/customXml" ds:itemID="{901ECD41-046C-49AD-B856-502C7D4BC415}">
  <ds:schemaRefs>
    <ds:schemaRef ds:uri="http://schemas.microsoft.com/office/2006/metadata/properties"/>
    <ds:schemaRef ds:uri="http://www.w3.org/XML/1998/namespace"/>
    <ds:schemaRef ds:uri="http://schemas.microsoft.com/office/2006/documentManagement/types"/>
    <ds:schemaRef ds:uri="http://schemas.openxmlformats.org/package/2006/metadata/core-properties"/>
    <ds:schemaRef ds:uri="http://purl.org/dc/terms/"/>
    <ds:schemaRef ds:uri="http://purl.org/dc/elements/1.1/"/>
    <ds:schemaRef ds:uri="http://schemas.microsoft.com/office/infopath/2007/PartnerControls"/>
    <ds:schemaRef ds:uri="c91f2773-9788-4215-b978-169778ec99f9"/>
    <ds:schemaRef ds:uri="http://purl.org/dc/dcmitype/"/>
  </ds:schemaRefs>
</ds:datastoreItem>
</file>

<file path=customXml/itemProps3.xml><?xml version="1.0" encoding="utf-8"?>
<ds:datastoreItem xmlns:ds="http://schemas.openxmlformats.org/officeDocument/2006/customXml" ds:itemID="{AFAF1A90-D2B1-4D7D-9F8D-FFA7AE6A91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1f2773-9788-4215-b978-169778ec99f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1432</Words>
  <Application>Microsoft Office PowerPoint</Application>
  <PresentationFormat>Diavoorstelling (4:3)</PresentationFormat>
  <Paragraphs>163</Paragraphs>
  <Slides>7</Slides>
  <Notes>6</Notes>
  <HiddenSlides>0</HiddenSlides>
  <MMClips>0</MMClips>
  <ScaleCrop>false</ScaleCrop>
  <HeadingPairs>
    <vt:vector size="6" baseType="variant">
      <vt:variant>
        <vt:lpstr>Gebruikte lettertypen</vt:lpstr>
      </vt:variant>
      <vt:variant>
        <vt:i4>2</vt:i4>
      </vt:variant>
      <vt:variant>
        <vt:lpstr>Thema</vt:lpstr>
      </vt:variant>
      <vt:variant>
        <vt:i4>2</vt:i4>
      </vt:variant>
      <vt:variant>
        <vt:lpstr>Diatitels</vt:lpstr>
      </vt:variant>
      <vt:variant>
        <vt:i4>7</vt:i4>
      </vt:variant>
    </vt:vector>
  </HeadingPairs>
  <TitlesOfParts>
    <vt:vector size="11" baseType="lpstr">
      <vt:lpstr>Arial</vt:lpstr>
      <vt:lpstr>Calibri</vt:lpstr>
      <vt:lpstr>Kantoorthema</vt:lpstr>
      <vt:lpstr>Presentatie5_test</vt:lpstr>
      <vt:lpstr>Leergang LOB: verdiepingsmodule</vt:lpstr>
      <vt:lpstr>Professionaliseringsmodule  Blok 1 Analyse</vt:lpstr>
      <vt:lpstr>1.1 Leerplankundig spinnenweb</vt:lpstr>
      <vt:lpstr>1.2 Huidig en gewenst programma </vt:lpstr>
      <vt:lpstr>1.3 en 1.4 Checklist LOB</vt:lpstr>
      <vt:lpstr>1.5 Verbeterpunten vaststellen</vt:lpstr>
      <vt:lpstr>1.6 Bepaal de ontwerpopdracht Bronnen voor optimalisatie van (een onderdeel van) het LOB-programma</vt:lpstr>
    </vt:vector>
  </TitlesOfParts>
  <Company>SLO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Professionaliseringsmodule  Blok 1 Analyse</dc:title>
  <dc:creator>Marjolein Haandrikman</dc:creator>
  <cp:lastModifiedBy>Freddie Westerhof</cp:lastModifiedBy>
  <cp:revision>24</cp:revision>
  <cp:lastPrinted>2015-06-12T08:45:45Z</cp:lastPrinted>
  <dcterms:created xsi:type="dcterms:W3CDTF">2014-11-28T12:46:21Z</dcterms:created>
  <dcterms:modified xsi:type="dcterms:W3CDTF">2019-11-04T15:37:29Z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0x010100889C6F86C93C6549BD335A5EA8C3D85D</vt:lpwstr>
  </property>
  <property fmtid="{D5CDD505-2E9C-101B-9397-08002B2CF9AE}" pid="3" name="_dlc_DocIdItemGuid">
    <vt:lpwstr>008a9224-56e2-4dfe-b33f-8277501f2070</vt:lpwstr>
  </property>
  <property fmtid="{D5CDD505-2E9C-101B-9397-08002B2CF9AE}" pid="4" name="TaxKeyword">
    <vt:lpwstr/>
  </property>
  <property fmtid="{D5CDD505-2E9C-101B-9397-08002B2CF9AE}" pid="5" name="RepAreasOfExpertise">
    <vt:lpwstr/>
  </property>
  <property fmtid="{D5CDD505-2E9C-101B-9397-08002B2CF9AE}" pid="6" name="RepDocumentType">
    <vt:lpwstr/>
  </property>
  <property fmtid="{D5CDD505-2E9C-101B-9397-08002B2CF9AE}" pid="7" name="RepSectionSpecificTheme">
    <vt:lpwstr/>
  </property>
  <property fmtid="{D5CDD505-2E9C-101B-9397-08002B2CF9AE}" pid="8" name="RepCurricularTheme">
    <vt:lpwstr/>
  </property>
  <property fmtid="{D5CDD505-2E9C-101B-9397-08002B2CF9AE}" pid="9" name="TaxKeywordTaxHTField">
    <vt:lpwstr/>
  </property>
  <property fmtid="{D5CDD505-2E9C-101B-9397-08002B2CF9AE}" pid="10" name="RepSection">
    <vt:lpwstr/>
  </property>
  <property fmtid="{D5CDD505-2E9C-101B-9397-08002B2CF9AE}" pid="11" name="RepAuthor">
    <vt:lpwstr/>
  </property>
  <property fmtid="{D5CDD505-2E9C-101B-9397-08002B2CF9AE}" pid="12" name="RepSubjectContent">
    <vt:lpwstr/>
  </property>
  <property fmtid="{D5CDD505-2E9C-101B-9397-08002B2CF9AE}" pid="13" name="RepSector">
    <vt:lpwstr/>
  </property>
  <property fmtid="{D5CDD505-2E9C-101B-9397-08002B2CF9AE}" pid="14" name="RepFileFormat">
    <vt:lpwstr/>
  </property>
  <property fmtid="{D5CDD505-2E9C-101B-9397-08002B2CF9AE}" pid="15" name="RepYear">
    <vt:lpwstr/>
  </property>
</Properties>
</file>