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Objects="1" showGuides="1">
      <p:cViewPr varScale="1">
        <p:scale>
          <a:sx n="100" d="100"/>
          <a:sy n="100" d="100"/>
        </p:scale>
        <p:origin x="330" y="78"/>
      </p:cViewPr>
      <p:guideLst>
        <p:guide orient="horz" pos="2496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EFC78-8A62-024F-BE75-CCC6C238C3B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2F24-CD5F-A946-A209-A89DFA523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02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D856-5766-C140-883C-646D92E113B4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3BB5-79BF-4A4E-9C83-527F646CC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962400"/>
            <a:ext cx="7772400" cy="2057400"/>
          </a:xfrm>
        </p:spPr>
        <p:txBody>
          <a:bodyPr anchor="t">
            <a:normAutofit fontScale="90000"/>
          </a:bodyPr>
          <a:lstStyle/>
          <a:p>
            <a:r>
              <a:rPr lang="nl-NL" sz="5400" dirty="0"/>
              <a:t>Burgerschap in </a:t>
            </a:r>
            <a:r>
              <a:rPr lang="nl-NL" sz="5400" dirty="0" smtClean="0"/>
              <a:t>ontwikkelingsperspectief</a:t>
            </a:r>
            <a:br>
              <a:rPr lang="nl-NL" sz="5400" dirty="0" smtClean="0"/>
            </a:br>
            <a:r>
              <a:rPr lang="nl-NL" sz="1800" dirty="0"/>
              <a:t>Ellen Geboers</a:t>
            </a:r>
            <a:br>
              <a:rPr lang="nl-NL" sz="1800" dirty="0"/>
            </a:b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/>
              <a:t>Almere, 5 oktober 2016</a:t>
            </a:r>
            <a:r>
              <a:rPr lang="en-US" sz="4800" dirty="0"/>
              <a:t/>
            </a:r>
            <a:br>
              <a:rPr lang="en-US" sz="4800" dirty="0"/>
            </a:br>
            <a:endParaRPr lang="nl-NL" sz="54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/>
              <a:t>Resultaten: ontwikkeling	Alliantie 2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t="24070" r="18716" b="13698"/>
          <a:stretch/>
        </p:blipFill>
        <p:spPr bwMode="auto">
          <a:xfrm>
            <a:off x="611560" y="2060848"/>
            <a:ext cx="756084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/>
              <a:t>Resultaten: ontwikkeling	Alliantie 2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32032" r="18332" b="11290"/>
          <a:stretch/>
        </p:blipFill>
        <p:spPr bwMode="auto">
          <a:xfrm>
            <a:off x="611561" y="2060848"/>
            <a:ext cx="792088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 smtClean="0"/>
              <a:t>Schoolkenmerken 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3276600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2800" dirty="0"/>
              <a:t>4 aspecten:</a:t>
            </a:r>
            <a:endParaRPr lang="en-US" sz="2800" dirty="0"/>
          </a:p>
          <a:p>
            <a:pPr marL="914400" lvl="1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Schoolbeleid</a:t>
            </a:r>
            <a:endParaRPr lang="en-US" sz="2400" dirty="0"/>
          </a:p>
          <a:p>
            <a:pPr marL="914400" lvl="1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Ontwikkeling en hulpmiddelen</a:t>
            </a:r>
            <a:endParaRPr lang="en-US" sz="2400" dirty="0"/>
          </a:p>
          <a:p>
            <a:pPr marL="914400" lvl="1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Onderwijsaanbod</a:t>
            </a:r>
            <a:endParaRPr lang="en-US" sz="2400" dirty="0"/>
          </a:p>
          <a:p>
            <a:pPr marL="914400" lvl="1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Schoolcultuur</a:t>
            </a:r>
            <a:endParaRPr lang="en-US" sz="2400" dirty="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643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 smtClean="0"/>
              <a:t>Schoolkenmerken 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630616" cy="4725144"/>
          </a:xfrm>
        </p:spPr>
        <p:txBody>
          <a:bodyPr>
            <a:normAutofit fontScale="32500" lnSpcReduction="20000"/>
          </a:bodyPr>
          <a:lstStyle/>
          <a:p>
            <a:pPr marL="1143000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9600" dirty="0" smtClean="0">
                <a:solidFill>
                  <a:schemeClr val="tx1"/>
                </a:solidFill>
              </a:rPr>
              <a:t>Schoolbeleid:</a:t>
            </a:r>
          </a:p>
          <a:p>
            <a:pPr marL="1600200" lvl="1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9600" dirty="0" smtClean="0"/>
              <a:t>Belang </a:t>
            </a:r>
            <a:r>
              <a:rPr lang="nl-NL" sz="9600" dirty="0"/>
              <a:t>Burgerschapsvorming</a:t>
            </a:r>
          </a:p>
          <a:p>
            <a:pPr marL="1600200" lvl="2" indent="-1143000" algn="l">
              <a:spcBef>
                <a:spcPts val="58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9600" dirty="0"/>
              <a:t>Invulling van burgerschapsvorming niet of nauwelijks beschreven</a:t>
            </a:r>
          </a:p>
          <a:p>
            <a:pPr marL="1600200" lvl="2" indent="-1143000" algn="l">
              <a:spcBef>
                <a:spcPts val="58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9600" dirty="0"/>
              <a:t>Vaak geen concrete leerdoelen</a:t>
            </a:r>
          </a:p>
          <a:p>
            <a:pPr marL="1600200" lvl="2" indent="-1143000" algn="l">
              <a:spcBef>
                <a:spcPts val="58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9600" dirty="0"/>
              <a:t>Veel gevallen geen of weinig sprake van periodieke bijstelling</a:t>
            </a:r>
          </a:p>
          <a:p>
            <a:pPr marL="1143000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9600" dirty="0" smtClean="0">
              <a:solidFill>
                <a:schemeClr val="tx1"/>
              </a:solidFill>
            </a:endParaRPr>
          </a:p>
          <a:p>
            <a:pPr marL="1143000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9600" dirty="0" smtClean="0">
                <a:solidFill>
                  <a:schemeClr val="tx1"/>
                </a:solidFill>
              </a:rPr>
              <a:t>Beschikbare </a:t>
            </a:r>
            <a:r>
              <a:rPr lang="nl-NL" sz="9600" dirty="0">
                <a:solidFill>
                  <a:schemeClr val="tx1"/>
                </a:solidFill>
              </a:rPr>
              <a:t>hulpmiddelen</a:t>
            </a:r>
          </a:p>
          <a:p>
            <a:pPr marL="1600200" lvl="1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9600" dirty="0"/>
              <a:t>Meer middelen nodig</a:t>
            </a:r>
          </a:p>
          <a:p>
            <a:pPr marL="1143000" lvl="1" indent="-1143000" algn="l">
              <a:spcBef>
                <a:spcPts val="58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11200" dirty="0" smtClean="0">
              <a:solidFill>
                <a:schemeClr val="tx1"/>
              </a:solidFill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218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 smtClean="0"/>
              <a:t>Schoolkenmerken 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630616" cy="4402221"/>
          </a:xfrm>
        </p:spPr>
        <p:txBody>
          <a:bodyPr>
            <a:normAutofit fontScale="25000" lnSpcReduction="20000"/>
          </a:bodyPr>
          <a:lstStyle/>
          <a:p>
            <a:pPr marL="1143000" lvl="1" indent="-1143000" algn="l">
              <a:spcBef>
                <a:spcPts val="58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1200" dirty="0" smtClean="0">
                <a:solidFill>
                  <a:schemeClr val="tx1"/>
                </a:solidFill>
              </a:rPr>
              <a:t>Aanbod:</a:t>
            </a:r>
          </a:p>
          <a:p>
            <a:pPr marL="2514600" lvl="4" indent="-1143000" algn="l">
              <a:spcBef>
                <a:spcPts val="58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1200" dirty="0" smtClean="0"/>
              <a:t>Inzet </a:t>
            </a:r>
            <a:r>
              <a:rPr lang="nl-NL" sz="11200" dirty="0"/>
              <a:t>via allerlei vakken</a:t>
            </a:r>
          </a:p>
          <a:p>
            <a:pPr marL="2514600" lvl="3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1200" dirty="0"/>
              <a:t>Geen apart vak</a:t>
            </a:r>
          </a:p>
          <a:p>
            <a:pPr marL="2514600" lvl="3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1200" dirty="0"/>
              <a:t>Relatief veel mensen hebben geen mening</a:t>
            </a:r>
            <a:endParaRPr lang="en-US" sz="11200" dirty="0"/>
          </a:p>
          <a:p>
            <a:pPr marL="1143000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11200" dirty="0" smtClean="0"/>
          </a:p>
          <a:p>
            <a:pPr marL="1143000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1200" dirty="0">
                <a:solidFill>
                  <a:schemeClr val="tx1"/>
                </a:solidFill>
              </a:rPr>
              <a:t>S</a:t>
            </a:r>
            <a:r>
              <a:rPr lang="nl-NL" sz="11200" dirty="0" smtClean="0">
                <a:solidFill>
                  <a:schemeClr val="tx1"/>
                </a:solidFill>
              </a:rPr>
              <a:t>choolcultuur</a:t>
            </a:r>
            <a:endParaRPr lang="nl-NL" sz="11200" dirty="0">
              <a:solidFill>
                <a:schemeClr val="tx1"/>
              </a:solidFill>
            </a:endParaRPr>
          </a:p>
          <a:p>
            <a:pPr marL="1600200" lvl="1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1200" dirty="0" smtClean="0"/>
              <a:t>Collega’s </a:t>
            </a:r>
            <a:r>
              <a:rPr lang="nl-NL" sz="11200" dirty="0"/>
              <a:t>behandelen elkaar met respect</a:t>
            </a:r>
          </a:p>
          <a:p>
            <a:pPr marL="1600200" lvl="1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1200" dirty="0"/>
              <a:t>Collega’s voelen zich verantwoordelijk over de gang van zaken</a:t>
            </a:r>
          </a:p>
          <a:p>
            <a:pPr marL="1600200" lvl="1" indent="-11430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1200" dirty="0"/>
              <a:t>Maar toch nog 10% geen mening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182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4000" dirty="0"/>
              <a:t>Burgerschap in ontwikkelingsperspectief</a:t>
            </a:r>
            <a:r>
              <a:rPr lang="nl-NL" sz="4000" b="1" dirty="0" smtClean="0">
                <a:effectLst>
                  <a:innerShdw blurRad="63500" dist="50800" dir="81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/>
            </a:r>
            <a:br>
              <a:rPr lang="nl-NL" sz="4000" b="1" dirty="0" smtClean="0">
                <a:effectLst>
                  <a:innerShdw blurRad="63500" dist="50800" dir="81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</a:br>
            <a:endParaRPr lang="nl-NL" sz="40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327660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smtClean="0">
                <a:solidFill>
                  <a:srgbClr val="000000"/>
                </a:solidFill>
                <a:latin typeface="Arial"/>
                <a:cs typeface="Arial"/>
              </a:rPr>
              <a:t>Vragen?</a:t>
            </a:r>
          </a:p>
          <a:p>
            <a:pPr algn="l"/>
            <a:endParaRPr lang="nl-NL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nl-NL" sz="2000" b="1" smtClean="0">
                <a:solidFill>
                  <a:srgbClr val="000000"/>
                </a:solidFill>
                <a:latin typeface="Arial"/>
                <a:cs typeface="Arial"/>
              </a:rPr>
              <a:t>E.A.M.Geboers@uva.nl</a:t>
            </a:r>
            <a:endParaRPr lang="nl-NL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nl-NL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756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rmAutofit/>
          </a:bodyPr>
          <a:lstStyle/>
          <a:p>
            <a:pPr algn="l"/>
            <a:r>
              <a:rPr lang="nl-NL" sz="4000" dirty="0"/>
              <a:t>Bespreekpunten</a:t>
            </a:r>
            <a:endParaRPr lang="nl-NL" sz="40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136904" cy="4032448"/>
          </a:xfrm>
        </p:spPr>
        <p:txBody>
          <a:bodyPr>
            <a:normAutofit fontScale="25000" lnSpcReduction="20000"/>
          </a:bodyPr>
          <a:lstStyle/>
          <a:p>
            <a:pPr algn="l"/>
            <a:endParaRPr lang="nl-NL" dirty="0"/>
          </a:p>
          <a:p>
            <a:pPr marL="1314450" lvl="1" indent="-8572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8000" dirty="0"/>
              <a:t>Wat viel op</a:t>
            </a:r>
            <a:r>
              <a:rPr lang="nl-NL" sz="8000" dirty="0" smtClean="0"/>
              <a:t>?;  </a:t>
            </a:r>
            <a:r>
              <a:rPr lang="nl-NL" sz="8000" dirty="0"/>
              <a:t>Ziet u dingen in het </a:t>
            </a:r>
            <a:r>
              <a:rPr lang="nl-NL" sz="8000" dirty="0" smtClean="0"/>
              <a:t>beeld dat </a:t>
            </a:r>
            <a:r>
              <a:rPr lang="nl-NL" sz="8000" dirty="0"/>
              <a:t>u </a:t>
            </a:r>
            <a:r>
              <a:rPr lang="nl-NL" sz="8000" dirty="0" smtClean="0"/>
              <a:t>met anderen wil delen?</a:t>
            </a:r>
            <a:endParaRPr lang="en-US" sz="8000" dirty="0"/>
          </a:p>
          <a:p>
            <a:pPr marL="1314450" lvl="1" indent="-8572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8000" dirty="0"/>
          </a:p>
          <a:p>
            <a:pPr marL="1314450" lvl="1" indent="-8572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8000" dirty="0" smtClean="0"/>
              <a:t>Ga </a:t>
            </a:r>
            <a:r>
              <a:rPr lang="nl-NL" sz="8000" dirty="0"/>
              <a:t>in gesprek over vragen die u over uw eigen materiaal hebt</a:t>
            </a:r>
            <a:endParaRPr lang="en-US" sz="8000" dirty="0"/>
          </a:p>
          <a:p>
            <a:pPr marL="1314450" lvl="1" indent="-8572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8000" dirty="0"/>
          </a:p>
          <a:p>
            <a:pPr marL="1314450" lvl="1" indent="-8572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8000" dirty="0" smtClean="0"/>
              <a:t>Zie </a:t>
            </a:r>
            <a:r>
              <a:rPr lang="nl-NL" sz="8000" dirty="0"/>
              <a:t>je overeenkomsten of een relatie tussen wat bij de leerlingen is vastgesteld en de dingen die je in het onderwijs </a:t>
            </a:r>
            <a:r>
              <a:rPr lang="nl-NL" sz="8000" dirty="0" smtClean="0"/>
              <a:t>doet/waar de school op heeft ingezet</a:t>
            </a:r>
            <a:r>
              <a:rPr lang="nl-NL" sz="8000" dirty="0"/>
              <a:t>?</a:t>
            </a:r>
          </a:p>
          <a:p>
            <a:pPr marL="1314450" lvl="1" indent="-8572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8000" dirty="0"/>
          </a:p>
          <a:p>
            <a:pPr marL="1314450" lvl="1" indent="-8572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8000" dirty="0"/>
              <a:t>Op </a:t>
            </a:r>
            <a:r>
              <a:rPr lang="nl-NL" sz="8000" dirty="0" smtClean="0"/>
              <a:t>welke </a:t>
            </a:r>
            <a:r>
              <a:rPr lang="nl-NL" sz="8000" dirty="0"/>
              <a:t>manier maakt u binnen uw school gebruik van deze </a:t>
            </a:r>
            <a:r>
              <a:rPr lang="nl-NL" sz="8000" dirty="0" smtClean="0"/>
              <a:t>informatie? Wat </a:t>
            </a:r>
            <a:r>
              <a:rPr lang="nl-NL" sz="8000" dirty="0"/>
              <a:t>kan uw school hiermee (bijv. beleid</a:t>
            </a:r>
            <a:r>
              <a:rPr lang="nl-NL" sz="8000" dirty="0" smtClean="0"/>
              <a:t>)?</a:t>
            </a:r>
            <a:r>
              <a:rPr lang="nl-NL" sz="8000" dirty="0"/>
              <a:t> </a:t>
            </a:r>
            <a:endParaRPr lang="nl-NL" sz="8000" dirty="0" smtClean="0"/>
          </a:p>
          <a:p>
            <a:pPr marL="1314450" lvl="1" indent="-8572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8000" dirty="0"/>
          </a:p>
          <a:p>
            <a:pPr marL="1314450" lvl="1" indent="-8572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8000" dirty="0" smtClean="0"/>
              <a:t>Zijn </a:t>
            </a:r>
            <a:r>
              <a:rPr lang="nl-NL" sz="8000" dirty="0"/>
              <a:t>er dingen die je aan andere </a:t>
            </a:r>
            <a:r>
              <a:rPr lang="nl-NL" sz="8000" dirty="0" smtClean="0"/>
              <a:t>scholen zou </a:t>
            </a:r>
            <a:r>
              <a:rPr lang="nl-NL" sz="8000" dirty="0"/>
              <a:t>kunnen </a:t>
            </a:r>
            <a:r>
              <a:rPr lang="nl-NL" sz="8000" dirty="0" smtClean="0"/>
              <a:t>adviseren?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159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rmAutofit/>
          </a:bodyPr>
          <a:lstStyle/>
          <a:p>
            <a:pPr algn="l"/>
            <a:r>
              <a:rPr lang="nl-NL" sz="3600" dirty="0"/>
              <a:t>Burgerschap meten</a:t>
            </a:r>
            <a:endParaRPr lang="nl-NL" sz="40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3276600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Bevordering van sociale en </a:t>
            </a:r>
            <a:r>
              <a:rPr lang="nl-NL" sz="2800" dirty="0" smtClean="0"/>
              <a:t>maatschappelijke competenties </a:t>
            </a:r>
            <a:r>
              <a:rPr lang="nl-NL" sz="2800" dirty="0"/>
              <a:t>van leerlingen</a:t>
            </a:r>
          </a:p>
          <a:p>
            <a:pPr marL="342900" lvl="0" indent="-34290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Identificatie van werkzame aanpakken en de randvoorwaarden waaronder onderwijsdoelen op het sociale en maatschappelijke domein</a:t>
            </a:r>
          </a:p>
          <a:p>
            <a:pPr marL="342900" lvl="0" indent="-34290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Evaluatie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rmAutofit/>
          </a:bodyPr>
          <a:lstStyle/>
          <a:p>
            <a:pPr algn="l"/>
            <a:r>
              <a:rPr lang="nl-NL" sz="3600" dirty="0"/>
              <a:t>De school</a:t>
            </a:r>
            <a:endParaRPr lang="nl-NL" sz="40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3276600"/>
          </a:xfrm>
        </p:spPr>
        <p:txBody>
          <a:bodyPr>
            <a:normAutofit fontScale="85000" lnSpcReduction="20000"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2800" dirty="0"/>
              <a:t>Datafeedback aan deelnemende scholen (inzicht in leeropbrengsten) 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2800" dirty="0"/>
              <a:t>Onderwijsontwikkeling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2800" dirty="0"/>
              <a:t>Kennisuitwisseling deelnemende scholen, onderzoekers en onderwijsontwikkelaars (we leren van elkaar)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rmAutofit/>
          </a:bodyPr>
          <a:lstStyle/>
          <a:p>
            <a:pPr algn="l"/>
            <a:r>
              <a:rPr lang="nl-NL" sz="4000" dirty="0"/>
              <a:t>Metingen: overzicht</a:t>
            </a:r>
            <a:endParaRPr lang="nl-NL" sz="40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54232"/>
              </p:ext>
            </p:extLst>
          </p:nvPr>
        </p:nvGraphicFramePr>
        <p:xfrm>
          <a:off x="467544" y="2780928"/>
          <a:ext cx="8424936" cy="30690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312"/>
                <a:gridCol w="2808312"/>
                <a:gridCol w="2808312"/>
              </a:tblGrid>
              <a:tr h="495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667">
                <a:tc>
                  <a:txBody>
                    <a:bodyPr/>
                    <a:lstStyle/>
                    <a:p>
                      <a:r>
                        <a:rPr lang="nl-NL" dirty="0" smtClean="0"/>
                        <a:t>2014/15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2015/16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2016/17</a:t>
                      </a:r>
                      <a:endParaRPr lang="en-US" dirty="0"/>
                    </a:p>
                  </a:txBody>
                  <a:tcPr/>
                </a:tc>
              </a:tr>
              <a:tr h="855534">
                <a:tc>
                  <a:txBody>
                    <a:bodyPr/>
                    <a:lstStyle/>
                    <a:p>
                      <a:r>
                        <a:rPr lang="nl-NL" dirty="0" smtClean="0"/>
                        <a:t>Burgerschapscompetenties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r>
                        <a:rPr lang="nl-NL" baseline="0" dirty="0" smtClean="0"/>
                        <a:t>en gedrag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Schoolkenmerken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Burgerschapscompetenties</a:t>
                      </a:r>
                      <a:r>
                        <a:rPr lang="nl-NL" baseline="0" dirty="0" smtClean="0"/>
                        <a:t> en gedrag</a:t>
                      </a:r>
                      <a:endParaRPr lang="en-US" dirty="0" smtClean="0"/>
                    </a:p>
                  </a:txBody>
                  <a:tcPr/>
                </a:tc>
              </a:tr>
              <a:tr h="1222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Burgerschapscompetenties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en gedrag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Schoolkenmerken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/>
              <a:t>Metingen: participanten 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32766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53 scholen</a:t>
            </a:r>
          </a:p>
          <a:p>
            <a:pPr marL="914400" lvl="1" indent="-4572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dirty="0"/>
              <a:t>25 scholen PO</a:t>
            </a:r>
          </a:p>
          <a:p>
            <a:pPr marL="914400" lvl="1" indent="-4572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dirty="0"/>
              <a:t>23 scholen VO</a:t>
            </a:r>
          </a:p>
          <a:p>
            <a:pPr marL="914400" lvl="1" indent="-4572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dirty="0"/>
              <a:t>5 scholen (v)/(b) SO</a:t>
            </a:r>
            <a:endParaRPr lang="en-US" dirty="0"/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4676 leerlingen burgerschapscompetenties</a:t>
            </a:r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1100 leerlingen gedrag</a:t>
            </a:r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Schoolkenmerken: 58 scholen (29 PO, 24 VO, 5 SO)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0332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/>
              <a:t>Resultaten: </a:t>
            </a:r>
            <a:r>
              <a:rPr lang="nl-NL" altLang="en-US" sz="2800" dirty="0"/>
              <a:t>Benchmark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3276600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altLang="en-US" sz="3600" dirty="0"/>
              <a:t>Vergelijking binnen onze alliantiescholen</a:t>
            </a:r>
          </a:p>
          <a:p>
            <a:pPr marL="571500" indent="-5715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altLang="en-US" sz="3600" dirty="0"/>
          </a:p>
          <a:p>
            <a:pPr marL="571500" indent="-5715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altLang="en-US" sz="3600" dirty="0"/>
              <a:t>Vergelijking met algemeen gemiddelde in Nederland</a:t>
            </a:r>
          </a:p>
          <a:p>
            <a:pPr marL="1005840" lvl="1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Alliantie</a:t>
            </a:r>
          </a:p>
          <a:p>
            <a:pPr marL="1005840" lvl="1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Rovict</a:t>
            </a:r>
            <a:endParaRPr lang="nl-NL" dirty="0"/>
          </a:p>
          <a:p>
            <a:pPr marL="1005840" lvl="1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COOL</a:t>
            </a:r>
            <a:r>
              <a:rPr lang="nl-NL" baseline="30000" dirty="0"/>
              <a:t>5-18 </a:t>
            </a:r>
            <a:r>
              <a:rPr lang="nl-NL" dirty="0"/>
              <a:t>2008, 2011, 2014</a:t>
            </a:r>
            <a:r>
              <a:rPr lang="nl-NL" baseline="30000" dirty="0"/>
              <a:t> </a:t>
            </a:r>
            <a:r>
              <a:rPr lang="nl-NL" dirty="0"/>
              <a:t>(groep 8)</a:t>
            </a:r>
            <a:endParaRPr lang="en-US" dirty="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984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/>
              <a:t>Resultaten: Alliantie vs. Nederland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3276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altLang="en-US" sz="2800" dirty="0"/>
              <a:t>Alliantie ietsje meer kennis </a:t>
            </a:r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altLang="en-US" sz="2800" dirty="0"/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altLang="en-US" sz="2800" dirty="0"/>
              <a:t>Nederland ietsje meer reflectie</a:t>
            </a:r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altLang="en-US" sz="2800" dirty="0"/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altLang="en-US" sz="2800" dirty="0"/>
              <a:t>Attituden en vaardigheden nauwelijks verschillen</a:t>
            </a:r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altLang="en-US" sz="2800" dirty="0"/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altLang="en-US" sz="2800" dirty="0"/>
              <a:t>Docenten op alliantiescholen schatten hun leerlingen ietsje lager in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5858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Alliantie Burgerscha</a:t>
            </a:r>
            <a:r>
              <a:rPr lang="en-US" dirty="0" smtClean="0"/>
              <a:t>p| Almere| 5 </a:t>
            </a:r>
            <a:r>
              <a:rPr lang="en-US" dirty="0" err="1" smtClean="0"/>
              <a:t>oktober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413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/>
              <a:t>Resultaten: tweede meting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0" t="37168" r="9777" b="8311"/>
          <a:stretch/>
        </p:blipFill>
        <p:spPr bwMode="auto">
          <a:xfrm>
            <a:off x="179513" y="2348880"/>
            <a:ext cx="878497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FS 5 JAAR PPT FORMA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3560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/>
              <a:t>Resultaten: ontwikkeling 	Alliantie 1</a:t>
            </a:r>
            <a:endParaRPr lang="nl-NL" sz="2800" b="1" dirty="0"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r="6310" b="13527"/>
          <a:stretch/>
        </p:blipFill>
        <p:spPr bwMode="auto">
          <a:xfrm>
            <a:off x="2321664" y="3901740"/>
            <a:ext cx="3123697" cy="29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b="8539"/>
          <a:stretch/>
        </p:blipFill>
        <p:spPr bwMode="auto">
          <a:xfrm>
            <a:off x="323528" y="1183912"/>
            <a:ext cx="3298894" cy="301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5"/>
          <a:stretch/>
        </p:blipFill>
        <p:spPr bwMode="auto">
          <a:xfrm>
            <a:off x="3876129" y="1297958"/>
            <a:ext cx="2992503" cy="273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Sector_0 xmlns="http://schemas.microsoft.com/sharepoint/v3">
      <Terms xmlns="http://schemas.microsoft.com/office/infopath/2007/PartnerControls"/>
    </RepSector_0>
    <RepAreasOfExpertise_0 xmlns="http://schemas.microsoft.com/sharepoint/v3">
      <Terms xmlns="http://schemas.microsoft.com/office/infopath/2007/PartnerControls"/>
    </RepAreasOfExpertise_0>
    <RepRelationOtherSloProjects xmlns="http://schemas.microsoft.com/sharepoint/v3" xsi:nil="true"/>
    <RepDocumentType_0 xmlns="http://schemas.microsoft.com/sharepoint/v3">
      <Terms xmlns="http://schemas.microsoft.com/office/infopath/2007/PartnerControls"/>
    </RepDocumentType_0>
    <RepProjectName xmlns="http://schemas.microsoft.com/sharepoint/v3">Burgerschap in de school</RepProjectName>
    <RepFileFormat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83d52ad2-ad71-4b98-9fd1-722fc488217f</TermId>
        </TermInfo>
      </Terms>
    </RepFileFormat_0>
    <RepANNumber xmlns="http://schemas.microsoft.com/sharepoint/v3" xsi:nil="true"/>
    <RepIsbn xmlns="http://schemas.microsoft.com/sharepoint/v3" xsi:nil="true"/>
    <_dlc_DocId xmlns="7106a2ac-038a-457f-8b58-ec67130d9d6d">47XQ5P3E4USX-10-3328</_dlc_DocId>
    <RepYear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2016</TermName>
          <TermId xmlns="http://schemas.microsoft.com/office/infopath/2007/PartnerControls">f54bdad4-7ead-4e5c-81eb-6f934a456232</TermId>
        </TermInfo>
      </Terms>
    </RepYear_0>
    <TaxCatchAll xmlns="7106a2ac-038a-457f-8b58-ec67130d9d6d">
      <Value>551</Value>
      <Value>385</Value>
    </TaxCatchAll>
    <RepSummary xmlns="http://schemas.microsoft.com/sharepoint/v3" xsi:nil="true"/>
    <RepSubjectContent_0 xmlns="http://schemas.microsoft.com/sharepoint/v3">
      <Terms xmlns="http://schemas.microsoft.com/office/infopath/2007/PartnerControls"/>
    </RepSubjectContent_0>
    <RepSection_0 xmlns="http://schemas.microsoft.com/sharepoint/v3">
      <Terms xmlns="http://schemas.microsoft.com/office/infopath/2007/PartnerControls"/>
    </RepSection_0>
    <RepCurricularTheme_0 xmlns="http://schemas.microsoft.com/sharepoint/v3">
      <Terms xmlns="http://schemas.microsoft.com/office/infopath/2007/PartnerControls"/>
    </RepCurricularTheme_0>
    <RepAuthorInternal xmlns="http://schemas.microsoft.com/sharepoint/v3">
      <UserInfo>
        <DisplayName/>
        <AccountId xsi:nil="true"/>
        <AccountType/>
      </UserInfo>
    </RepAuthorInternal>
    <RepAuthor_0 xmlns="http://schemas.microsoft.com/sharepoint/v3">
      <Terms xmlns="http://schemas.microsoft.com/office/infopath/2007/PartnerControls"/>
    </RepAuthor_0>
    <RepAN xmlns="http://schemas.microsoft.com/sharepoint/v3">false</RepAN>
    <RepProjectManager xmlns="http://schemas.microsoft.com/sharepoint/v3">Jeroen Bron</RepProjectManager>
    <RepApaNotation xmlns="http://schemas.microsoft.com/sharepoint/v3" xsi:nil="true"/>
    <_dlc_DocIdUrl xmlns="7106a2ac-038a-457f-8b58-ec67130d9d6d">
      <Url>http://downloads.slo.nl/_layouts/15/DocIdRedir.aspx?ID=47XQ5P3E4USX-10-3328</Url>
      <Description>47XQ5P3E4USX-10-3328</Description>
    </_dlc_DocIdUrl>
    <RepSectionSpecificTheme_0 xmlns="http://schemas.microsoft.com/sharepoint/v3">
      <Terms xmlns="http://schemas.microsoft.com/office/infopath/2007/PartnerControls"/>
    </RepSectionSpecificTheme_0>
  </documentManagement>
</p:properties>
</file>

<file path=customXml/itemProps1.xml><?xml version="1.0" encoding="utf-8"?>
<ds:datastoreItem xmlns:ds="http://schemas.openxmlformats.org/officeDocument/2006/customXml" ds:itemID="{4DA1EE52-260F-4001-9743-B2A1B9F72265}"/>
</file>

<file path=customXml/itemProps2.xml><?xml version="1.0" encoding="utf-8"?>
<ds:datastoreItem xmlns:ds="http://schemas.openxmlformats.org/officeDocument/2006/customXml" ds:itemID="{F28ED1EA-3135-46D8-8409-C5618F42D15C}"/>
</file>

<file path=customXml/itemProps3.xml><?xml version="1.0" encoding="utf-8"?>
<ds:datastoreItem xmlns:ds="http://schemas.openxmlformats.org/officeDocument/2006/customXml" ds:itemID="{86F21D38-2B6C-475C-B956-BD37FAE695E2}"/>
</file>

<file path=customXml/itemProps4.xml><?xml version="1.0" encoding="utf-8"?>
<ds:datastoreItem xmlns:ds="http://schemas.openxmlformats.org/officeDocument/2006/customXml" ds:itemID="{AFD7E2AD-082F-4C65-8ECC-8C41A0D25D0D}"/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433</Words>
  <Application>Microsoft Office PowerPoint</Application>
  <PresentationFormat>Diavoorstelling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Office-thema</vt:lpstr>
      <vt:lpstr>Burgerschap in ontwikkelingsperspectief Ellen Geboers  Almere, 5 oktober 2016 </vt:lpstr>
      <vt:lpstr>Burgerschap meten</vt:lpstr>
      <vt:lpstr>De school</vt:lpstr>
      <vt:lpstr>Metingen: overzicht</vt:lpstr>
      <vt:lpstr>Metingen: participanten </vt:lpstr>
      <vt:lpstr>Resultaten: Benchmark</vt:lpstr>
      <vt:lpstr>Resultaten: Alliantie vs. Nederland</vt:lpstr>
      <vt:lpstr>Resultaten: tweede meting</vt:lpstr>
      <vt:lpstr>Resultaten: ontwikkeling  Alliantie 1</vt:lpstr>
      <vt:lpstr>Resultaten: ontwikkeling Alliantie 2</vt:lpstr>
      <vt:lpstr>Resultaten: ontwikkeling Alliantie 2</vt:lpstr>
      <vt:lpstr>Schoolkenmerken </vt:lpstr>
      <vt:lpstr>Schoolkenmerken </vt:lpstr>
      <vt:lpstr>Schoolkenmerken </vt:lpstr>
      <vt:lpstr>Burgerschap in ontwikkelingsperspectief </vt:lpstr>
      <vt:lpstr>Bespreekpunten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Alliantie Burgerschap</dc:title>
  <dc:creator>George</dc:creator>
  <cp:lastModifiedBy>Irma Munters</cp:lastModifiedBy>
  <cp:revision>41</cp:revision>
  <dcterms:created xsi:type="dcterms:W3CDTF">2016-01-15T17:15:23Z</dcterms:created>
  <dcterms:modified xsi:type="dcterms:W3CDTF">2016-11-03T15:42:15Z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RepAreasOfExpertise">
    <vt:lpwstr/>
  </property>
  <property fmtid="{D5CDD505-2E9C-101B-9397-08002B2CF9AE}" pid="4" name="RepDocumentType">
    <vt:lpwstr/>
  </property>
  <property fmtid="{D5CDD505-2E9C-101B-9397-08002B2CF9AE}" pid="5" name="RepSectionSpecificTheme">
    <vt:lpwstr/>
  </property>
  <property fmtid="{D5CDD505-2E9C-101B-9397-08002B2CF9AE}" pid="6" name="ContentTypeId">
    <vt:lpwstr>0x010100D2854694664375418C0DFD97ECA4320E</vt:lpwstr>
  </property>
  <property fmtid="{D5CDD505-2E9C-101B-9397-08002B2CF9AE}" pid="7" name="TaxKeywordTaxHTField">
    <vt:lpwstr/>
  </property>
  <property fmtid="{D5CDD505-2E9C-101B-9397-08002B2CF9AE}" pid="8" name="RepCurricularTheme">
    <vt:lpwstr/>
  </property>
  <property fmtid="{D5CDD505-2E9C-101B-9397-08002B2CF9AE}" pid="9" name="RepSection">
    <vt:lpwstr/>
  </property>
  <property fmtid="{D5CDD505-2E9C-101B-9397-08002B2CF9AE}" pid="10" name="_dlc_DocIdItemGuid">
    <vt:lpwstr>6ec7dd80-9b7f-4ba9-9030-110fd9dc8f54</vt:lpwstr>
  </property>
  <property fmtid="{D5CDD505-2E9C-101B-9397-08002B2CF9AE}" pid="11" name="RepSubjectContent">
    <vt:lpwstr/>
  </property>
  <property fmtid="{D5CDD505-2E9C-101B-9397-08002B2CF9AE}" pid="12" name="RepAuthor">
    <vt:lpwstr/>
  </property>
  <property fmtid="{D5CDD505-2E9C-101B-9397-08002B2CF9AE}" pid="13" name="RepSector">
    <vt:lpwstr/>
  </property>
  <property fmtid="{D5CDD505-2E9C-101B-9397-08002B2CF9AE}" pid="14" name="RepFileFormat">
    <vt:lpwstr>385;#Presentatie|83d52ad2-ad71-4b98-9fd1-722fc488217f</vt:lpwstr>
  </property>
  <property fmtid="{D5CDD505-2E9C-101B-9397-08002B2CF9AE}" pid="15" name="RepYear">
    <vt:lpwstr>551;#2016|f54bdad4-7ead-4e5c-81eb-6f934a456232</vt:lpwstr>
  </property>
</Properties>
</file>