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320" r:id="rId3"/>
    <p:sldId id="321" r:id="rId4"/>
    <p:sldId id="322" r:id="rId5"/>
    <p:sldId id="327" r:id="rId6"/>
    <p:sldId id="323" r:id="rId7"/>
    <p:sldId id="325" r:id="rId8"/>
    <p:sldId id="328" r:id="rId9"/>
    <p:sldId id="324" r:id="rId10"/>
    <p:sldId id="326" r:id="rId11"/>
  </p:sldIdLst>
  <p:sldSz cx="9144000" cy="6858000" type="screen4x3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A6"/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2800EB-740C-DD47-89D6-4EEC92C7A35D}" type="datetime1">
              <a:rPr lang="nl-NL"/>
              <a:pPr>
                <a:defRPr/>
              </a:pPr>
              <a:t>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DA94BE-4EDD-0545-A941-9D3B648072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289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5C23D7-0714-7B48-AD5D-D618381D5A7B}" type="datetime1">
              <a:rPr lang="nl-NL"/>
              <a:pPr>
                <a:defRPr/>
              </a:pPr>
              <a:t>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08EE62-D0AF-A148-8B4B-B075006497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460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7" y="2626084"/>
            <a:ext cx="6012016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6E10-C25E-5943-B0AB-2D7BF31D29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CD5-8A34-A24D-8752-B0493E4693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165E2-CF89-514C-9690-CD1FE41593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54A5-A786-D246-8569-9C243D26B0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5D49-0D15-504C-A77B-1D848F87E6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 hasCustomPrompt="1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1055-D135-5C4E-BF6F-5A23F58FEF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90A6-F32E-4745-9570-A2B9770379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8584B61-B4CF-6747-804C-17E54B1EE1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1" r:id="rId5"/>
    <p:sldLayoutId id="2147483682" r:id="rId6"/>
    <p:sldLayoutId id="2147483683" r:id="rId7"/>
    <p:sldLayoutId id="214748368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9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.nieuwelink@hva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.nieuwelink@hva.n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Lessen uit wetenschap en praktijk voor burgerschapsonderwijs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077" y="3096855"/>
            <a:ext cx="6012016" cy="1427643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 smtClean="0"/>
              <a:t>Hessel</a:t>
            </a:r>
            <a:r>
              <a:rPr lang="nl-NL" dirty="0" smtClean="0"/>
              <a:t> Nieuwelink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h.nieuwelink@hva.nl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Ism</a:t>
            </a:r>
            <a:r>
              <a:rPr lang="nl-NL" dirty="0" smtClean="0"/>
              <a:t> Marianne Boogaard, Els Kuiper, </a:t>
            </a:r>
            <a:r>
              <a:rPr lang="nl-NL" dirty="0" err="1" smtClean="0"/>
              <a:t>Guukse</a:t>
            </a:r>
            <a:r>
              <a:rPr lang="nl-NL" dirty="0" smtClean="0"/>
              <a:t> Ledoux (Kohnstamm Instituut) en Anne Bert Dijkstra (UvA)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Herkenbaar?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Waar zit burgerschap bij jullie in de school?</a:t>
            </a:r>
          </a:p>
          <a:p>
            <a:r>
              <a:rPr lang="nl-NL" dirty="0" smtClean="0"/>
              <a:t>Hoe werken jullie dat uit?</a:t>
            </a:r>
          </a:p>
          <a:p>
            <a:r>
              <a:rPr lang="nl-NL" dirty="0" smtClean="0"/>
              <a:t>Waar valt nog een slag te maken?</a:t>
            </a:r>
          </a:p>
          <a:p>
            <a:r>
              <a:rPr lang="nl-NL" dirty="0" smtClean="0"/>
              <a:t>Wat vinden jullie moeilijk?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6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30036"/>
            <a:ext cx="8229600" cy="4351684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Opzet workshop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1. Doel en werkwijze rapport</a:t>
            </a:r>
          </a:p>
          <a:p>
            <a:pPr marL="0" indent="0">
              <a:buNone/>
            </a:pPr>
            <a:r>
              <a:rPr lang="nl-NL" dirty="0" smtClean="0"/>
              <a:t>2. Belangrijkste uitkomsten</a:t>
            </a:r>
          </a:p>
          <a:p>
            <a:pPr marL="457200" indent="-457200">
              <a:buAutoNum type="alphaLcPeriod"/>
            </a:pPr>
            <a:r>
              <a:rPr lang="nl-NL" dirty="0" smtClean="0"/>
              <a:t>Uit wetenschap</a:t>
            </a:r>
          </a:p>
          <a:p>
            <a:pPr marL="457200" indent="-457200">
              <a:buAutoNum type="alphaLcPeriod"/>
            </a:pPr>
            <a:r>
              <a:rPr lang="nl-NL" dirty="0" smtClean="0"/>
              <a:t>Uit praktijken</a:t>
            </a:r>
          </a:p>
          <a:p>
            <a:pPr marL="0" indent="0">
              <a:buNone/>
            </a:pPr>
            <a:r>
              <a:rPr lang="nl-NL" dirty="0" smtClean="0"/>
              <a:t>3. Bespreking betekenis hiervan voor scholen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8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Praktijk gericht reviewstudie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nl-NL" dirty="0" smtClean="0"/>
              <a:t>Doelstelling gericht op: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dirty="0" smtClean="0"/>
              <a:t>Werkzame mechanismen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dirty="0" smtClean="0"/>
              <a:t>mechanismen in de praktijk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dirty="0" smtClean="0"/>
              <a:t>handvatten bieden voor scholen en docenten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 smtClean="0"/>
              <a:t>2. Opzet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dirty="0" smtClean="0"/>
              <a:t>Literatuurstudie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dirty="0" smtClean="0"/>
              <a:t>Panelgesprek experts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nl-NL" dirty="0" smtClean="0"/>
              <a:t>Case studies van 6 scholen: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 smtClean="0"/>
              <a:t>PO: </a:t>
            </a:r>
            <a:r>
              <a:rPr lang="nl-NL" dirty="0" err="1" smtClean="0"/>
              <a:t>Prinseschool</a:t>
            </a:r>
            <a:r>
              <a:rPr lang="nl-NL" dirty="0" smtClean="0"/>
              <a:t>, Al </a:t>
            </a:r>
            <a:r>
              <a:rPr lang="nl-NL" dirty="0" err="1" smtClean="0"/>
              <a:t>Ishaan</a:t>
            </a:r>
            <a:r>
              <a:rPr lang="nl-NL" dirty="0" smtClean="0"/>
              <a:t>, Statenschool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 smtClean="0"/>
              <a:t>VO: Haarlem College, De Einder, </a:t>
            </a:r>
            <a:r>
              <a:rPr lang="nl-NL" dirty="0" err="1" smtClean="0"/>
              <a:t>Minkema</a:t>
            </a:r>
            <a:r>
              <a:rPr lang="nl-NL" dirty="0" smtClean="0"/>
              <a:t> College</a:t>
            </a:r>
            <a:endParaRPr lang="nl-NL" dirty="0"/>
          </a:p>
          <a:p>
            <a:pPr>
              <a:lnSpc>
                <a:spcPct val="90000"/>
              </a:lnSpc>
              <a:buFontTx/>
              <a:buChar char="-"/>
            </a:pPr>
            <a:endParaRPr lang="en-US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Uitkomsten literatuurstudie [1]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School kan effect hebben op burgerschap van leerlingen: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 smtClean="0"/>
              <a:t>Via een lesaanbod over burgerschapsonderwerpen</a:t>
            </a:r>
            <a:endParaRPr lang="nl-NL" dirty="0"/>
          </a:p>
          <a:p>
            <a:pPr marL="457200" indent="-457200">
              <a:buAutoNum type="alphaLcPeriod"/>
            </a:pPr>
            <a:r>
              <a:rPr lang="nl-NL" dirty="0" smtClean="0"/>
              <a:t>Structurele basis onderwerpen bespreken</a:t>
            </a:r>
          </a:p>
          <a:p>
            <a:pPr marL="457200" indent="-457200">
              <a:buAutoNum type="alphaLcPeriod"/>
            </a:pPr>
            <a:r>
              <a:rPr lang="nl-NL" dirty="0" smtClean="0"/>
              <a:t>Via dialogische didactiek</a:t>
            </a:r>
          </a:p>
          <a:p>
            <a:pPr marL="457200" indent="-457200">
              <a:buAutoNum type="alphaLcPeriod"/>
            </a:pPr>
            <a:r>
              <a:rPr lang="nl-NL" dirty="0" smtClean="0"/>
              <a:t>Leerlingen met elkaar in gesprek laten gaan</a:t>
            </a:r>
          </a:p>
          <a:p>
            <a:pPr marL="457200" indent="-457200">
              <a:buAutoNum type="alphaLcPeriod"/>
            </a:pPr>
            <a:r>
              <a:rPr lang="nl-NL" dirty="0" smtClean="0"/>
              <a:t>Verschillende perspectieven bieden</a:t>
            </a:r>
          </a:p>
          <a:p>
            <a:pPr marL="457200" indent="-457200">
              <a:buAutoNum type="alphaLcPeriod"/>
            </a:pPr>
            <a:r>
              <a:rPr lang="nl-NL" dirty="0" smtClean="0"/>
              <a:t>Ook buiten de klas (excursies): inhoudelijk gesprek over leeractiviteit van essentieel</a:t>
            </a:r>
          </a:p>
          <a:p>
            <a:pPr marL="457200" indent="-457200">
              <a:buAutoNum type="alphaLcPeriod"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6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Uitkomsten literatuurstudie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School kan effect hebben op burgerschap van leerlingen: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2. Via het creëren van een open pedagogisch klimaat</a:t>
            </a:r>
          </a:p>
          <a:p>
            <a:pPr marL="457200" indent="-457200">
              <a:buAutoNum type="alphaLcPeriod"/>
            </a:pPr>
            <a:r>
              <a:rPr lang="nl-NL" dirty="0" smtClean="0"/>
              <a:t>Leerlingen moeten ruimte voelen zichzelf te kunnen uiten</a:t>
            </a:r>
          </a:p>
          <a:p>
            <a:pPr marL="457200" indent="-457200">
              <a:buAutoNum type="alphaLcPeriod"/>
            </a:pPr>
            <a:r>
              <a:rPr lang="nl-NL" dirty="0" smtClean="0"/>
              <a:t>Ruimte hebben om in discussie te gaan</a:t>
            </a:r>
          </a:p>
          <a:p>
            <a:pPr marL="457200" indent="-457200">
              <a:buAutoNum type="alphaLcPeriod"/>
            </a:pPr>
            <a:r>
              <a:rPr lang="nl-NL" dirty="0" smtClean="0"/>
              <a:t>Met elkaar en docenten</a:t>
            </a:r>
          </a:p>
          <a:p>
            <a:pPr marL="457200" indent="-457200">
              <a:buAutoNum type="alphaLcPeriod"/>
            </a:pPr>
            <a:r>
              <a:rPr lang="nl-NL" dirty="0" smtClean="0"/>
              <a:t>Invloed voelen op schoolbeleid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9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werken scholen dit 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Scholen werken vaak zowel met lesaanbod als omgangsvormen</a:t>
            </a:r>
          </a:p>
          <a:p>
            <a:r>
              <a:rPr lang="nl-NL" dirty="0" smtClean="0"/>
              <a:t>Zijn niet los van elkaar te zien</a:t>
            </a:r>
          </a:p>
          <a:p>
            <a:r>
              <a:rPr lang="nl-NL" dirty="0" smtClean="0"/>
              <a:t>(vak)didactiek is verbindend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In lesaanbod</a:t>
            </a:r>
          </a:p>
          <a:p>
            <a:pPr>
              <a:buFontTx/>
              <a:buChar char="-"/>
            </a:pPr>
            <a:r>
              <a:rPr lang="nl-NL" dirty="0" smtClean="0"/>
              <a:t>Leren over plek op de wereld, bij alle vakken (</a:t>
            </a:r>
            <a:r>
              <a:rPr lang="nl-NL" dirty="0" err="1" smtClean="0"/>
              <a:t>Prinseschool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Leren over morele vraagstukken en dilemma’s, KMT (Al </a:t>
            </a:r>
            <a:r>
              <a:rPr lang="nl-NL" dirty="0" err="1" smtClean="0"/>
              <a:t>Ishaan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Kritische denkvaardigheden aanleren, filosoferen (Statenschool)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 pedagogisch klimaat</a:t>
            </a:r>
          </a:p>
          <a:p>
            <a:pPr>
              <a:buFontTx/>
              <a:buChar char="-"/>
            </a:pPr>
            <a:r>
              <a:rPr lang="nl-NL" dirty="0" smtClean="0"/>
              <a:t>Spreken over verschillen en overeenkomsten (</a:t>
            </a:r>
            <a:r>
              <a:rPr lang="nl-NL" dirty="0" err="1" smtClean="0"/>
              <a:t>Prinseschool</a:t>
            </a:r>
            <a:r>
              <a:rPr lang="nl-NL" dirty="0"/>
              <a:t>)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Leren over eigen plek in Nederland (Al </a:t>
            </a:r>
            <a:r>
              <a:rPr lang="nl-NL" dirty="0" err="1" smtClean="0"/>
              <a:t>Ishaan</a:t>
            </a:r>
            <a:r>
              <a:rPr lang="nl-NL" dirty="0" smtClean="0"/>
              <a:t>)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Leren herzien van hun eigen mening, mogen twijfelen (Statenschool)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 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In lesaanbod</a:t>
            </a:r>
          </a:p>
          <a:p>
            <a:pPr>
              <a:buFontTx/>
              <a:buChar char="-"/>
            </a:pPr>
            <a:r>
              <a:rPr lang="nl-NL" dirty="0" smtClean="0"/>
              <a:t>Leren over abstracte onderwerpen vanuit betekenisvolle situaties (</a:t>
            </a:r>
            <a:r>
              <a:rPr lang="nl-NL" dirty="0" err="1" smtClean="0"/>
              <a:t>Minkema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Bespreekbaar maken van gevoelige onderwerpen (De Einder en Haarlem College)</a:t>
            </a:r>
          </a:p>
          <a:p>
            <a:pPr>
              <a:buFontTx/>
              <a:buChar char="-"/>
            </a:pPr>
            <a:r>
              <a:rPr lang="nl-NL" dirty="0" smtClean="0"/>
              <a:t>Werken met ervaringen en projecten (</a:t>
            </a:r>
            <a:r>
              <a:rPr lang="nl-NL" dirty="0" err="1" smtClean="0"/>
              <a:t>Minkema</a:t>
            </a:r>
            <a:r>
              <a:rPr lang="nl-NL" dirty="0" smtClean="0"/>
              <a:t> College en Haarlem College)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 pedagogisch klimaat</a:t>
            </a:r>
          </a:p>
          <a:p>
            <a:pPr>
              <a:buFontTx/>
              <a:buChar char="-"/>
            </a:pPr>
            <a:r>
              <a:rPr lang="nl-NL" dirty="0" smtClean="0"/>
              <a:t>Positieve aandacht voor kwaliteiten van leerlingen (De Einder)</a:t>
            </a:r>
            <a:endParaRPr lang="en-US" dirty="0" smtClean="0"/>
          </a:p>
          <a:p>
            <a:pPr>
              <a:buFontTx/>
              <a:buChar char="-"/>
            </a:pPr>
            <a:r>
              <a:rPr lang="nl-NL" dirty="0" smtClean="0"/>
              <a:t>Veilig leerklimaat voor leerlingen: buitenwereld soms buiten laten (Haarlem College)</a:t>
            </a:r>
          </a:p>
          <a:p>
            <a:pPr>
              <a:buFontTx/>
              <a:buChar char="-"/>
            </a:pPr>
            <a:r>
              <a:rPr lang="nl-NL" dirty="0" smtClean="0"/>
              <a:t>Perspectief van leerlingen op schoolbeleid serieus nemen (</a:t>
            </a:r>
            <a:r>
              <a:rPr lang="nl-NL" dirty="0" err="1" smtClean="0"/>
              <a:t>Minkema</a:t>
            </a:r>
            <a:r>
              <a:rPr lang="nl-NL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9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Centrale lessen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Begrip burgerschap is complex</a:t>
            </a:r>
          </a:p>
          <a:p>
            <a:r>
              <a:rPr lang="nl-NL" dirty="0" smtClean="0"/>
              <a:t>Lesgeven over burgerschap niet per sé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Aandachtspunten </a:t>
            </a:r>
          </a:p>
          <a:p>
            <a:r>
              <a:rPr lang="nl-NL" dirty="0" smtClean="0"/>
              <a:t>Curriculum én open klimaat noodzakelijk</a:t>
            </a:r>
          </a:p>
          <a:p>
            <a:r>
              <a:rPr lang="nl-NL" dirty="0"/>
              <a:t>Structurele aandacht</a:t>
            </a:r>
          </a:p>
          <a:p>
            <a:r>
              <a:rPr lang="nl-NL" dirty="0" smtClean="0"/>
              <a:t>Open en veilig klimaat</a:t>
            </a:r>
          </a:p>
          <a:p>
            <a:r>
              <a:rPr lang="nl-NL" dirty="0" smtClean="0"/>
              <a:t>Betekenisvol leren</a:t>
            </a:r>
          </a:p>
          <a:p>
            <a:r>
              <a:rPr lang="nl-NL" dirty="0" smtClean="0"/>
              <a:t>Wereld school binnen halen</a:t>
            </a:r>
          </a:p>
          <a:p>
            <a:r>
              <a:rPr lang="nl-NL" dirty="0" smtClean="0"/>
              <a:t>Leerlingen laten leren over dilemma’s</a:t>
            </a:r>
          </a:p>
          <a:p>
            <a:r>
              <a:rPr lang="nl-NL" dirty="0" smtClean="0"/>
              <a:t>Deskundigheid van leraren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Zie verder rapport. Interesse? Kan via mail </a:t>
            </a:r>
            <a:r>
              <a:rPr lang="nl-NL" dirty="0" smtClean="0">
                <a:hlinkClick r:id="rId2"/>
              </a:rPr>
              <a:t>h.nieuwelink@hva.nl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6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>Jeroen Bron</RepProjectManager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>
      <Value>551</Value>
      <Value>385</Value>
    </TaxCatchAll>
    <RepFileFormat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83d52ad2-ad71-4b98-9fd1-722fc488217f</TermId>
        </TermInfo>
      </Terms>
    </RepFileFormat_0>
    <RepYea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f54bdad4-7ead-4e5c-81eb-6f934a456232</TermId>
        </TermInfo>
      </Terms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Burgerschap in de school</RepProjectName>
    <RepApaNotation xmlns="http://schemas.microsoft.com/sharepoint/v3" xsi:nil="true"/>
    <_dlc_DocId xmlns="7106a2ac-038a-457f-8b58-ec67130d9d6d">47XQ5P3E4USX-10-3329</_dlc_DocId>
    <_dlc_DocIdUrl xmlns="7106a2ac-038a-457f-8b58-ec67130d9d6d">
      <Url>http://downloads.slo.nl/_layouts/15/DocIdRedir.aspx?ID=47XQ5P3E4USX-10-3329</Url>
      <Description>47XQ5P3E4USX-10-3329</Description>
    </_dlc_DocIdUrl>
  </documentManagement>
</p:properties>
</file>

<file path=customXml/itemProps1.xml><?xml version="1.0" encoding="utf-8"?>
<ds:datastoreItem xmlns:ds="http://schemas.openxmlformats.org/officeDocument/2006/customXml" ds:itemID="{3B609CEF-8DF5-42F8-86AB-C392ED630ABC}"/>
</file>

<file path=customXml/itemProps2.xml><?xml version="1.0" encoding="utf-8"?>
<ds:datastoreItem xmlns:ds="http://schemas.openxmlformats.org/officeDocument/2006/customXml" ds:itemID="{6CE2A034-3B19-4359-8F82-A382A8C0EE8F}"/>
</file>

<file path=customXml/itemProps3.xml><?xml version="1.0" encoding="utf-8"?>
<ds:datastoreItem xmlns:ds="http://schemas.openxmlformats.org/officeDocument/2006/customXml" ds:itemID="{BD4C3AA2-789B-4AA6-A356-2EC4C71475A2}"/>
</file>

<file path=customXml/itemProps4.xml><?xml version="1.0" encoding="utf-8"?>
<ds:datastoreItem xmlns:ds="http://schemas.openxmlformats.org/officeDocument/2006/customXml" ds:itemID="{F8D071A1-3A6D-4F2C-9E81-A4B97B414BCF}"/>
</file>

<file path=docProps/app.xml><?xml version="1.0" encoding="utf-8"?>
<Properties xmlns="http://schemas.openxmlformats.org/officeDocument/2006/extended-properties" xmlns:vt="http://schemas.openxmlformats.org/officeDocument/2006/docPropsVTypes">
  <Template>leeg</Template>
  <TotalTime>728</TotalTime>
  <Words>454</Words>
  <Application>Microsoft Office PowerPoint</Application>
  <PresentationFormat>Diavoorstelling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leeg</vt:lpstr>
      <vt:lpstr>Lessen uit wetenschap en praktijk voor burgerschapsonderwijs</vt:lpstr>
      <vt:lpstr>PowerPoint-presentatie</vt:lpstr>
      <vt:lpstr>Praktijk gericht reviewstudie</vt:lpstr>
      <vt:lpstr>Uitkomsten literatuurstudie [1]</vt:lpstr>
      <vt:lpstr>Uitkomsten literatuurstudie [2]</vt:lpstr>
      <vt:lpstr>Hoe werken scholen dit uit</vt:lpstr>
      <vt:lpstr>Voorbeelden po</vt:lpstr>
      <vt:lpstr>Voorbeelden vo</vt:lpstr>
      <vt:lpstr>Centrale lessen</vt:lpstr>
      <vt:lpstr>Herkenbaar?</vt:lpstr>
    </vt:vector>
  </TitlesOfParts>
  <Company>Hogeschool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Alliantie burgerschap Case studie rapport Hessel Nieuwelink</dc:title>
  <dc:creator>nieuh</dc:creator>
  <cp:lastModifiedBy>Irma Munters</cp:lastModifiedBy>
  <cp:revision>56</cp:revision>
  <cp:lastPrinted>2014-02-06T08:54:02Z</cp:lastPrinted>
  <dcterms:created xsi:type="dcterms:W3CDTF">2012-09-06T14:33:40Z</dcterms:created>
  <dcterms:modified xsi:type="dcterms:W3CDTF">2016-11-03T15:41:51Z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a5b2fcb0-2585-4591-8508-7ae5496e2c42</vt:lpwstr>
  </property>
  <property fmtid="{D5CDD505-2E9C-101B-9397-08002B2CF9AE}" pid="4" name="RepAreasOfExpertise">
    <vt:lpwstr/>
  </property>
  <property fmtid="{D5CDD505-2E9C-101B-9397-08002B2CF9AE}" pid="5" name="TaxKeyword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RepCurricularTheme">
    <vt:lpwstr/>
  </property>
  <property fmtid="{D5CDD505-2E9C-101B-9397-08002B2CF9AE}" pid="9" name="TaxKeywordTaxHTField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>385;#Presentatie|83d52ad2-ad71-4b98-9fd1-722fc488217f</vt:lpwstr>
  </property>
  <property fmtid="{D5CDD505-2E9C-101B-9397-08002B2CF9AE}" pid="15" name="RepYear">
    <vt:lpwstr>551;#2016|f54bdad4-7ead-4e5c-81eb-6f934a456232</vt:lpwstr>
  </property>
</Properties>
</file>