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263" r:id="rId5"/>
    <p:sldId id="2616" r:id="rId6"/>
    <p:sldId id="406" r:id="rId7"/>
    <p:sldId id="369" r:id="rId8"/>
    <p:sldId id="364" r:id="rId9"/>
    <p:sldId id="261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BEB"/>
    <a:srgbClr val="025D73"/>
    <a:srgbClr val="FFC44E"/>
    <a:srgbClr val="151B25"/>
    <a:srgbClr val="171F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9FCA62-E7E2-B663-AFDE-75800F44963E}" v="112" dt="2025-05-07T12:57:38.0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66556CF-8649-E943-A26E-37031614931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C8FBFA-6B20-004D-8AF0-DF8D37BC18F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44109F-1B65-AE4D-9C77-22CD20173517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454E4B-F822-1145-B705-D9C8D86102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F56497-DE26-3C4B-992C-56B8C0DB6A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C0A61-324B-8347-9BBF-2B47015FFA7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238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7B31E4-C1C5-7B48-9D5A-35389675A2BC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5F6B76-FE04-9547-BBBA-F6E2D2BE48C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91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457C2-0CB2-494F-B872-A5693F270682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011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>
                <a:ea typeface="Calibri"/>
                <a:cs typeface="Calibri"/>
              </a:rPr>
              <a:t>De oude domeinen A t/m D zijn nu ondergebracht in vier domeinen. </a:t>
            </a:r>
            <a:endParaRPr lang="nl-NL" dirty="0">
              <a:ea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907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8371E3-7150-4420-AA6A-C944D92961D9}" type="slidenum">
              <a:rPr kumimoji="0" lang="nl-NL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907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619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907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8371E3-7150-4420-AA6A-C944D92961D9}" type="slidenum">
              <a:rPr kumimoji="0" lang="nl-NL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907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847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0399AD7-57C0-4A4C-BF9B-049A573ACC61}"/>
              </a:ext>
            </a:extLst>
          </p:cNvPr>
          <p:cNvSpPr/>
          <p:nvPr userDrawn="1"/>
        </p:nvSpPr>
        <p:spPr>
          <a:xfrm>
            <a:off x="-167425" y="-125569"/>
            <a:ext cx="12526850" cy="71091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8BD041-32CD-B74D-B516-028BB71DFF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93946" y="830243"/>
            <a:ext cx="907256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9E651A-E02E-194C-811A-596526444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7067" y="1617689"/>
            <a:ext cx="7541200" cy="2182159"/>
          </a:xfrm>
        </p:spPr>
        <p:txBody>
          <a:bodyPr anchor="b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CFAFE9-F3A4-1645-9D35-AA450A3719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99391" y="3938673"/>
            <a:ext cx="7538835" cy="89016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069A28-B2A0-8A4E-AA44-A2F94B4127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61000" y="572944"/>
            <a:ext cx="1300576" cy="730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FF2DE9-799E-FC41-BF64-2092C15252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71167" y="783044"/>
            <a:ext cx="34671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28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C8DFB-24B9-8446-AC65-A597A977E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73159"/>
            <a:ext cx="3942074" cy="2971302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52301-03BE-B54F-BDF5-E8F9590A8EF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65692" y="1373159"/>
            <a:ext cx="3095311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678377-4AAF-614E-99C1-51B04CED0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65692" y="2370667"/>
            <a:ext cx="3095311" cy="35792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1203EC-A242-524F-9D66-0C51FA00543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244833" y="1373159"/>
            <a:ext cx="3110554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479CAF-77DF-664F-9B63-D5CAA7994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4833" y="2370667"/>
            <a:ext cx="3110554" cy="35792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B349468-ACFE-7C4C-A67E-3A26B605A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9788" y="6257954"/>
            <a:ext cx="2962835" cy="365125"/>
          </a:xfrm>
        </p:spPr>
        <p:txBody>
          <a:bodyPr/>
          <a:lstStyle>
            <a:lvl1pPr algn="l"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73425D3-3FA7-DC41-A613-AD93F0E8E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0916" y="6257954"/>
            <a:ext cx="909859" cy="36512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C6BFB0B-7421-804D-9617-8460DF464CA0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BE4A196-3D23-6946-B5F8-A747CCB3DC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93" t="54369" r="19211" b="29575"/>
          <a:stretch/>
        </p:blipFill>
        <p:spPr>
          <a:xfrm>
            <a:off x="-8635" y="484650"/>
            <a:ext cx="4790497" cy="5522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8BD5A1-3BAD-3E49-ABF1-75184BE224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33070" y="484650"/>
            <a:ext cx="749593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66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24DB1-5B90-1F4F-A1C5-F5125ED16A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788674"/>
            <a:ext cx="10442575" cy="2899867"/>
          </a:xfrm>
        </p:spPr>
        <p:txBody>
          <a:bodyPr>
            <a:normAutofit/>
          </a:bodyPr>
          <a:lstStyle>
            <a:lvl1pPr algn="ctr">
              <a:defRPr sz="6600" b="1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“Click to edit Quote style”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76DE374-5A9A-6B4D-BC4C-BE5DC9D570C3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4799013" y="4688541"/>
            <a:ext cx="2593975" cy="828019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1600" b="0" i="0">
                <a:solidFill>
                  <a:schemeClr val="accent3"/>
                </a:solidFill>
                <a:latin typeface="Gotham Book" panose="02000604040000020004" pitchFamily="2" charset="-128"/>
                <a:ea typeface="Gotham Book" panose="02000604040000020004" pitchFamily="2" charset="-12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Enter Source / author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212A60-1C2D-3A4C-A476-B789456FE6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1204" y="6201879"/>
            <a:ext cx="749593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13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E6981C-B70A-0D49-A098-EB54BBD993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67" t="43778" r="7375" b="22000"/>
          <a:stretch/>
        </p:blipFill>
        <p:spPr>
          <a:xfrm>
            <a:off x="-259081" y="-228830"/>
            <a:ext cx="12893841" cy="73001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924DB1-5B90-1F4F-A1C5-F5125ED16A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6733" y="1788674"/>
            <a:ext cx="8485508" cy="2899867"/>
          </a:xfrm>
        </p:spPr>
        <p:txBody>
          <a:bodyPr>
            <a:normAutofit/>
          </a:bodyPr>
          <a:lstStyle>
            <a:lvl1pPr algn="ctr">
              <a:defRPr sz="4400" b="1" i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“Click to edit Quote style”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76DE374-5A9A-6B4D-BC4C-BE5DC9D570C3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4762499" y="4826642"/>
            <a:ext cx="2593975" cy="82801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Gotham Book" panose="02000604040000020004" pitchFamily="2" charset="-128"/>
                <a:ea typeface="Gotham Book" panose="02000604040000020004" pitchFamily="2" charset="-12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Enter Source / author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926D16-266C-F742-92EE-ED18A9D08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1076" y="6152410"/>
            <a:ext cx="749593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7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5B8EB-87CB-FC41-AB08-B1F71B057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9449" y="6257954"/>
            <a:ext cx="2962835" cy="365125"/>
          </a:xfrm>
        </p:spPr>
        <p:txBody>
          <a:bodyPr/>
          <a:lstStyle>
            <a:lvl1pPr algn="l"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A322D-37C8-EA40-96FD-2EE53D0FA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1182" y="6257954"/>
            <a:ext cx="749593" cy="365125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C6BFB0B-7421-804D-9617-8460DF464CA0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B8D2CB-1D75-4E4C-8BC1-8971A0FD4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773" t="30947" r="16059" b="66543"/>
          <a:stretch/>
        </p:blipFill>
        <p:spPr>
          <a:xfrm>
            <a:off x="0" y="0"/>
            <a:ext cx="12192000" cy="3204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07DB37-9BD9-7E4A-A457-8A6A3D6DA7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0259" y="6201879"/>
            <a:ext cx="749593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64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27F26DA-A0FF-384F-B120-0394857006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092" t="37011" r="24049" b="31094"/>
          <a:stretch/>
        </p:blipFill>
        <p:spPr>
          <a:xfrm>
            <a:off x="6829122" y="-3358211"/>
            <a:ext cx="6127459" cy="102162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1D62C8-5235-6D4B-AD9B-D195A8470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6800"/>
            <a:ext cx="5622289" cy="1061875"/>
          </a:xfrm>
        </p:spPr>
        <p:txBody>
          <a:bodyPr anchor="b" anchorCtr="0">
            <a:no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2047BA-DCD0-0340-9D71-4A8EA77D74D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193959"/>
            <a:ext cx="2742604" cy="828019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short Caption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B68A963-0C38-1749-926D-358B9AF86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28471" y="6257954"/>
            <a:ext cx="2742605" cy="365125"/>
          </a:xfrm>
        </p:spPr>
        <p:txBody>
          <a:bodyPr/>
          <a:lstStyle>
            <a:lvl1pPr algn="l"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807D65-CC4E-1B4C-BAC5-8BBF309FF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2618" y="6257954"/>
            <a:ext cx="716672" cy="365125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C6BFB0B-7421-804D-9617-8460DF464CA0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36BF039-03E1-4440-B1D0-BFF5623154CC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816747" y="3021980"/>
            <a:ext cx="2742604" cy="292797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2769E28-4C8B-6D42-9FCE-C2111DA691D2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3719473" y="3021980"/>
            <a:ext cx="2742604" cy="292797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A3CC3022-17B7-FE48-A2BA-A056935AF062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3726686" y="2193959"/>
            <a:ext cx="2742604" cy="828019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short Caption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522044-96D0-084F-A371-18FC9AC4BB4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080242" y="206829"/>
            <a:ext cx="4889518" cy="6444342"/>
          </a:xfrm>
        </p:spPr>
        <p:txBody>
          <a:bodyPr vert="vert" anchor="t" anchorCtr="1"/>
          <a:lstStyle>
            <a:lvl1pPr>
              <a:defRPr i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AAF588-3B1A-D741-BFA4-2929AF0829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8789" y="6201879"/>
            <a:ext cx="749593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53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E5419-82D9-0046-A62C-931F23631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5230" y="908050"/>
            <a:ext cx="4930166" cy="11493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15CC82-F309-0640-98C2-89AE8AFA02D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455230" y="2057400"/>
            <a:ext cx="4930166" cy="84134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Caption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9DCEAC5-CD8D-3D4B-95D7-F2811806E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54470" y="6257954"/>
            <a:ext cx="2766917" cy="365125"/>
          </a:xfrm>
        </p:spPr>
        <p:txBody>
          <a:bodyPr/>
          <a:lstStyle>
            <a:lvl1pPr algn="r"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B23ED07-6AAC-DA47-B1DF-7F1B43BFE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13985" y="6257954"/>
            <a:ext cx="666790" cy="365125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C6BFB0B-7421-804D-9617-8460DF464CA0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8F6166D-3E4F-E64C-9D05-28007270C0FA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455229" y="3206750"/>
            <a:ext cx="4930166" cy="274320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Gotham Book" panose="02000604040000020004" pitchFamily="2" charset="-128"/>
                <a:ea typeface="Gotham Book" panose="02000604040000020004" pitchFamily="2" charset="-12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49D4F0-CB2C-4D48-8B1B-58A8F9748E74}"/>
              </a:ext>
            </a:extLst>
          </p:cNvPr>
          <p:cNvSpPr/>
          <p:nvPr userDrawn="1"/>
        </p:nvSpPr>
        <p:spPr>
          <a:xfrm>
            <a:off x="0" y="0"/>
            <a:ext cx="605245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31DE3D4-F90E-8747-8B4E-EA70B6B309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1480" y="908050"/>
            <a:ext cx="4450178" cy="50419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C3969C-9174-0A4D-BCD7-BC08579BA0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930205" y="-806951"/>
            <a:ext cx="12459816" cy="90170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E021AC-7053-DE4D-8B81-C1F8FC0703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28667" y="6201879"/>
            <a:ext cx="749593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103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FA7B48-F30E-BC41-B052-BE14C727D3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65A29F-C408-BE4F-BB6E-07F5A2EBB6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1162745-C1D2-F749-8B63-44D572119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54470" y="6257954"/>
            <a:ext cx="2755343" cy="365125"/>
          </a:xfrm>
        </p:spPr>
        <p:txBody>
          <a:bodyPr/>
          <a:lstStyle>
            <a:lvl1pPr algn="r"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A6CE894-A7D8-364D-B385-F22CD1EC8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5559" y="6257954"/>
            <a:ext cx="655216" cy="36512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C6BFB0B-7421-804D-9617-8460DF464CA0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21B00F-B31F-BA4E-8A24-A84D97F9CB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225" y="6201879"/>
            <a:ext cx="749593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33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C22DF-32BD-944B-8151-928AA27E2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35431"/>
            <a:ext cx="9500243" cy="105525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073E1C-1D67-3A4D-8D84-A9953EDEC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555892" y="1825625"/>
            <a:ext cx="1797908" cy="412432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896895F-8491-1740-AAD7-B7E12DF5F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54470" y="6257954"/>
            <a:ext cx="2720619" cy="365125"/>
          </a:xfrm>
        </p:spPr>
        <p:txBody>
          <a:bodyPr/>
          <a:lstStyle>
            <a:lvl1pPr algn="r"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C5F36BC-35B4-294D-9A02-70EB3FDCE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7686" y="6257954"/>
            <a:ext cx="713089" cy="36512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C6BFB0B-7421-804D-9617-8460DF464CA0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80589C-68E1-2445-85AF-0839A73108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1225" y="1825625"/>
            <a:ext cx="8553450" cy="4124325"/>
          </a:xfrm>
        </p:spPr>
        <p:txBody>
          <a:bodyPr anchor="ctr" anchorCtr="1"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937839-E6F5-0D40-8CD8-E39EFA8332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242" t="54369" r="19211" b="29575"/>
          <a:stretch/>
        </p:blipFill>
        <p:spPr>
          <a:xfrm rot="5400000">
            <a:off x="9869214" y="3611666"/>
            <a:ext cx="4124326" cy="5522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174694-4C4F-2844-BD08-89D1CB066B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225" y="6201879"/>
            <a:ext cx="749593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271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 -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kleding, persoon, schoeisel, jeans&#10;&#10;Automatisch gegenereerde beschrijving">
            <a:extLst>
              <a:ext uri="{FF2B5EF4-FFF2-40B4-BE49-F238E27FC236}">
                <a16:creationId xmlns:a16="http://schemas.microsoft.com/office/drawing/2014/main" id="{D853DAEC-478D-88D6-55F1-FB81BEA379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18" r="8299" b="272"/>
          <a:stretch/>
        </p:blipFill>
        <p:spPr>
          <a:xfrm>
            <a:off x="6096000" y="1701632"/>
            <a:ext cx="6096000" cy="464201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325D332-D880-1EA5-BB31-A1684E603F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350000"/>
            <a:ext cx="12192000" cy="508000"/>
          </a:xfrm>
          <a:prstGeom prst="rect">
            <a:avLst/>
          </a:prstGeom>
        </p:spPr>
      </p:pic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B86D73F-EC9D-81FA-786E-0FA7FD228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210" y="6356350"/>
            <a:ext cx="2463667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0129CA3-8F89-C871-FF12-3E6231E864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598" y="6356350"/>
            <a:ext cx="747100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C2B6616-A0D2-F547-ABF5-1E8E15982B2E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162A495-B480-4F24-B332-9DDB28E3EB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205739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A1A15BF-D7A5-6D95-96C1-C1A4648C0EF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74538" y="514352"/>
            <a:ext cx="1306286" cy="51227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8A4A548A-D1B7-B7E6-6BCF-82A0C487E1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9855" y="2734360"/>
            <a:ext cx="333839" cy="360195"/>
          </a:xfrm>
          <a:prstGeom prst="rect">
            <a:avLst/>
          </a:prstGeom>
        </p:spPr>
      </p:pic>
      <p:sp>
        <p:nvSpPr>
          <p:cNvPr id="22" name="Tijdelijke aanduiding voor tekst 17">
            <a:extLst>
              <a:ext uri="{FF2B5EF4-FFF2-40B4-BE49-F238E27FC236}">
                <a16:creationId xmlns:a16="http://schemas.microsoft.com/office/drawing/2014/main" id="{9666EA18-7ACA-3BA3-5FAD-8866D464A3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0209" y="4222253"/>
            <a:ext cx="5167789" cy="15597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920"/>
              </a:lnSpc>
              <a:buNone/>
              <a:defRPr sz="2000" b="1"/>
            </a:lvl1pPr>
          </a:lstStyle>
          <a:p>
            <a:pPr lvl="0"/>
            <a:r>
              <a:rPr lang="nl-NL"/>
              <a:t>Hier komt de ondertitel.</a:t>
            </a:r>
          </a:p>
        </p:txBody>
      </p:sp>
      <p:sp>
        <p:nvSpPr>
          <p:cNvPr id="23" name="Tijdelijke aanduiding voor tekst 13">
            <a:extLst>
              <a:ext uri="{FF2B5EF4-FFF2-40B4-BE49-F238E27FC236}">
                <a16:creationId xmlns:a16="http://schemas.microsoft.com/office/drawing/2014/main" id="{6FFA0548-4A97-E562-DDAA-D08E7E4336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0211" y="3188463"/>
            <a:ext cx="5167788" cy="8534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nl-NL"/>
              <a:t>Hier komt een titel</a:t>
            </a:r>
          </a:p>
        </p:txBody>
      </p:sp>
    </p:spTree>
    <p:extLst>
      <p:ext uri="{BB962C8B-B14F-4D97-AF65-F5344CB8AC3E}">
        <p14:creationId xmlns:p14="http://schemas.microsoft.com/office/powerpoint/2010/main" val="2704353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97">
          <p15:clr>
            <a:srgbClr val="FBAE40"/>
          </p15:clr>
        </p15:guide>
        <p15:guide id="4" orient="horz" pos="323">
          <p15:clr>
            <a:srgbClr val="FBAE40"/>
          </p15:clr>
        </p15:guide>
        <p15:guide id="5" pos="7355">
          <p15:clr>
            <a:srgbClr val="FBAE40"/>
          </p15:clr>
        </p15:guide>
        <p15:guide id="6" pos="32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 – Tekst –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A6B3E3D-605C-BD5D-B8BA-C6252C5469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192000" cy="508000"/>
          </a:xfrm>
          <a:prstGeom prst="rect">
            <a:avLst/>
          </a:prstGeom>
        </p:spPr>
      </p:pic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id="{9F689154-0B9F-129D-2919-5070469D17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210" y="6356350"/>
            <a:ext cx="2463667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Voettekst</a:t>
            </a:r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4831CC6A-FCA8-6D37-A1C1-A4B008B595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598" y="6356350"/>
            <a:ext cx="747100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C2B6616-A0D2-F547-ABF5-1E8E15982B2E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3" name="Tijdelijke aanduiding voor tekst 17">
            <a:extLst>
              <a:ext uri="{FF2B5EF4-FFF2-40B4-BE49-F238E27FC236}">
                <a16:creationId xmlns:a16="http://schemas.microsoft.com/office/drawing/2014/main" id="{1125A188-C347-47F6-66AF-F577BAD41E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0209" y="2000657"/>
            <a:ext cx="11255854" cy="384769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6BF04DA7-D530-1D88-237A-D983C07D3A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9855" y="512763"/>
            <a:ext cx="333839" cy="360195"/>
          </a:xfrm>
          <a:prstGeom prst="rect">
            <a:avLst/>
          </a:prstGeom>
        </p:spPr>
      </p:pic>
      <p:sp>
        <p:nvSpPr>
          <p:cNvPr id="16" name="Tijdelijke aanduiding voor tekst 13">
            <a:extLst>
              <a:ext uri="{FF2B5EF4-FFF2-40B4-BE49-F238E27FC236}">
                <a16:creationId xmlns:a16="http://schemas.microsoft.com/office/drawing/2014/main" id="{901F8D57-BE54-7918-441D-032E3DDEF7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0211" y="966866"/>
            <a:ext cx="5167788" cy="853429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nl-NL"/>
              <a:t>Hier komt een titel</a:t>
            </a:r>
          </a:p>
        </p:txBody>
      </p:sp>
    </p:spTree>
    <p:extLst>
      <p:ext uri="{BB962C8B-B14F-4D97-AF65-F5344CB8AC3E}">
        <p14:creationId xmlns:p14="http://schemas.microsoft.com/office/powerpoint/2010/main" val="740245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97">
          <p15:clr>
            <a:srgbClr val="FBAE40"/>
          </p15:clr>
        </p15:guide>
        <p15:guide id="4" orient="horz" pos="323">
          <p15:clr>
            <a:srgbClr val="FBAE40"/>
          </p15:clr>
        </p15:guide>
        <p15:guide id="5" pos="7355">
          <p15:clr>
            <a:srgbClr val="FBAE40"/>
          </p15:clr>
        </p15:guide>
        <p15:guide id="6" pos="32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E651A-E02E-194C-811A-596526444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0030" y="1613529"/>
            <a:ext cx="7518374" cy="2182159"/>
          </a:xfrm>
        </p:spPr>
        <p:txBody>
          <a:bodyPr anchor="b" anchorCtr="0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CFAFE9-F3A4-1645-9D35-AA450A3719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2354" y="3908503"/>
            <a:ext cx="7515995" cy="13317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7F73A46-37EE-9C4B-817D-287FB0423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773" t="23028" r="16059" b="69861"/>
          <a:stretch/>
        </p:blipFill>
        <p:spPr>
          <a:xfrm>
            <a:off x="1" y="5949951"/>
            <a:ext cx="12191999" cy="908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224F32-43AD-C54F-AC59-149273A972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57633" y="566691"/>
            <a:ext cx="1300576" cy="73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B9A58C-B12B-F545-9293-37CB3DA11AD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01250" y="776072"/>
            <a:ext cx="34671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69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 –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9F93645-AFC9-6B83-F9D5-F9EE5DD602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50338"/>
            <a:ext cx="12205648" cy="2057399"/>
          </a:xfrm>
          <a:prstGeom prst="rect">
            <a:avLst/>
          </a:prstGeom>
        </p:spPr>
      </p:pic>
      <p:sp>
        <p:nvSpPr>
          <p:cNvPr id="3" name="Tijdelijke aanduiding voor tekst 13">
            <a:extLst>
              <a:ext uri="{FF2B5EF4-FFF2-40B4-BE49-F238E27FC236}">
                <a16:creationId xmlns:a16="http://schemas.microsoft.com/office/drawing/2014/main" id="{6A1B1571-C07C-CDDB-DC1C-15A729947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19113" y="2119196"/>
            <a:ext cx="8153773" cy="1309804"/>
          </a:xfrm>
        </p:spPr>
        <p:txBody>
          <a:bodyPr>
            <a:normAutofit/>
          </a:bodyPr>
          <a:lstStyle>
            <a:lvl1pPr marL="0" indent="0" algn="ctr">
              <a:lnSpc>
                <a:spcPts val="5000"/>
              </a:lnSpc>
              <a:buNone/>
              <a:defRPr sz="50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nl-NL"/>
              <a:t>Hier komt een </a:t>
            </a:r>
            <a:br>
              <a:rPr lang="nl-NL"/>
            </a:br>
            <a:r>
              <a:rPr lang="nl-NL"/>
              <a:t>quote van SLO</a:t>
            </a:r>
          </a:p>
        </p:txBody>
      </p:sp>
      <p:sp>
        <p:nvSpPr>
          <p:cNvPr id="5" name="Tijdelijke aanduiding voor tekst 17">
            <a:extLst>
              <a:ext uri="{FF2B5EF4-FFF2-40B4-BE49-F238E27FC236}">
                <a16:creationId xmlns:a16="http://schemas.microsoft.com/office/drawing/2014/main" id="{6EA7E608-60A4-664C-8EC4-2091D25D3A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937" y="3706790"/>
            <a:ext cx="11160125" cy="374865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Naam, Organisatie</a:t>
            </a:r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23A261DB-F349-A019-C65E-5E10B79F3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210" y="6356350"/>
            <a:ext cx="2463667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Voettekst</a:t>
            </a:r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D3939D3B-CCC6-24FE-685C-06F9FC4BBE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598" y="6356350"/>
            <a:ext cx="747100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C2B6616-A0D2-F547-ABF5-1E8E15982B2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3843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97">
          <p15:clr>
            <a:srgbClr val="FBAE40"/>
          </p15:clr>
        </p15:guide>
        <p15:guide id="4" orient="horz" pos="323">
          <p15:clr>
            <a:srgbClr val="FBAE40"/>
          </p15:clr>
        </p15:guide>
        <p15:guide id="5" pos="7355">
          <p15:clr>
            <a:srgbClr val="FBAE40"/>
          </p15:clr>
        </p15:guide>
        <p15:guide id="6" pos="32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1A3FE4-4A8F-7B4D-912E-E18469A0E0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092" t="37011" r="24049" b="31094"/>
          <a:stretch/>
        </p:blipFill>
        <p:spPr>
          <a:xfrm>
            <a:off x="0" y="-625837"/>
            <a:ext cx="4554084" cy="7592949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FA61BD2-C709-3446-A449-46FC72A268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0961" y="340963"/>
            <a:ext cx="3638579" cy="6285186"/>
          </a:xfrm>
        </p:spPr>
        <p:txBody>
          <a:bodyPr/>
          <a:lstStyle>
            <a:lvl1pPr algn="ctr">
              <a:defRPr i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9E651A-E02E-194C-811A-596526444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5045" y="2729345"/>
            <a:ext cx="4801211" cy="2253947"/>
          </a:xfrm>
        </p:spPr>
        <p:txBody>
          <a:bodyPr anchor="b" anchorCtr="0">
            <a:normAutofit/>
          </a:bodyPr>
          <a:lstStyle>
            <a:lvl1pPr algn="l">
              <a:defRPr sz="48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CFAFE9-F3A4-1645-9D35-AA450A3719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5045" y="5103141"/>
            <a:ext cx="4801211" cy="84681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5E3-95BE-434C-8BFC-E09BC792D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0543" y="6069800"/>
            <a:ext cx="4114800" cy="365125"/>
          </a:xfrm>
        </p:spPr>
        <p:txBody>
          <a:bodyPr/>
          <a:lstStyle>
            <a:lvl1pPr algn="l"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F1B4C-B127-AA44-97D5-B468A9C66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57113" y="6069800"/>
            <a:ext cx="623661" cy="36512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C6BFB0B-7421-804D-9617-8460DF464CA0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131D3A-A6D7-514D-AA50-4FE3B41C3C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1154" y="566691"/>
            <a:ext cx="1300576" cy="73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F0F5A0-B955-984D-99D2-0201D53454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13674" y="776791"/>
            <a:ext cx="34671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20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E651A-E02E-194C-811A-596526444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224" y="2619214"/>
            <a:ext cx="4606173" cy="2352896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CFAFE9-F3A4-1645-9D35-AA450A3719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1225" y="5153891"/>
            <a:ext cx="4606171" cy="79225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5E3-95BE-434C-8BFC-E09BC792D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5743" y="6143250"/>
            <a:ext cx="4114800" cy="365125"/>
          </a:xfrm>
        </p:spPr>
        <p:txBody>
          <a:bodyPr/>
          <a:lstStyle>
            <a:lvl1pPr algn="l"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F1B4C-B127-AA44-97D5-B468A9C66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09813" y="6143250"/>
            <a:ext cx="770961" cy="36512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C6BFB0B-7421-804D-9617-8460DF464CA0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A82EFA-DEB7-914F-990B-497FD982F8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0543" y="572944"/>
            <a:ext cx="1295718" cy="7278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04E1D0-E8E9-A749-8827-D85460CC7780}"/>
              </a:ext>
            </a:extLst>
          </p:cNvPr>
          <p:cNvSpPr txBox="1"/>
          <p:nvPr userDrawn="1"/>
        </p:nvSpPr>
        <p:spPr>
          <a:xfrm>
            <a:off x="9693285" y="750192"/>
            <a:ext cx="1927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err="1">
                <a:solidFill>
                  <a:schemeClr val="bg1"/>
                </a:solidFill>
                <a:latin typeface="Periodico Display XtLg" panose="02000504070000020004" pitchFamily="2" charset="77"/>
              </a:rPr>
              <a:t>Hier</a:t>
            </a:r>
            <a:r>
              <a:rPr lang="en-US" sz="1600" b="0" i="0">
                <a:solidFill>
                  <a:schemeClr val="bg1"/>
                </a:solidFill>
                <a:latin typeface="Periodico Display XtLg" panose="02000504070000020004" pitchFamily="2" charset="77"/>
              </a:rPr>
              <a:t> </a:t>
            </a:r>
            <a:r>
              <a:rPr lang="en-US" sz="1600" b="0" i="0" err="1">
                <a:solidFill>
                  <a:schemeClr val="bg1"/>
                </a:solidFill>
                <a:latin typeface="Periodico Display XtLg" panose="02000504070000020004" pitchFamily="2" charset="77"/>
              </a:rPr>
              <a:t>komt</a:t>
            </a:r>
            <a:r>
              <a:rPr lang="en-US" sz="1600" b="0" i="0">
                <a:solidFill>
                  <a:schemeClr val="bg1"/>
                </a:solidFill>
                <a:latin typeface="Periodico Display XtLg" panose="02000504070000020004" pitchFamily="2" charset="77"/>
              </a:rPr>
              <a:t> de</a:t>
            </a:r>
          </a:p>
          <a:p>
            <a:r>
              <a:rPr lang="en-US" sz="1600" b="1" i="1">
                <a:solidFill>
                  <a:schemeClr val="bg1"/>
                </a:solidFill>
                <a:latin typeface="Periodico Display SmBd It" panose="02000504080000020004" pitchFamily="2" charset="77"/>
              </a:rPr>
              <a:t>pay-off</a:t>
            </a:r>
            <a:r>
              <a:rPr lang="en-US" sz="1600" b="0" i="0">
                <a:solidFill>
                  <a:schemeClr val="bg1"/>
                </a:solidFill>
                <a:latin typeface="Periodico Display XtLg" panose="02000504070000020004" pitchFamily="2" charset="77"/>
              </a:rPr>
              <a:t> van SLO</a:t>
            </a: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1E177D2E-2B57-0B4D-B234-3D37BB2F2C54}"/>
              </a:ext>
            </a:extLst>
          </p:cNvPr>
          <p:cNvSpPr/>
          <p:nvPr userDrawn="1"/>
        </p:nvSpPr>
        <p:spPr>
          <a:xfrm>
            <a:off x="9803157" y="532187"/>
            <a:ext cx="148015" cy="174657"/>
          </a:xfrm>
          <a:prstGeom prst="parallelogram">
            <a:avLst>
              <a:gd name="adj" fmla="val 76618"/>
            </a:avLst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01789F-F525-984D-B360-102424F7D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81" t="16984" r="3183" b="47619"/>
          <a:stretch/>
        </p:blipFill>
        <p:spPr>
          <a:xfrm>
            <a:off x="-173567" y="-922476"/>
            <a:ext cx="12539132" cy="3661051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FA61BD2-C709-3446-A449-46FC72A268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96366" y="349626"/>
            <a:ext cx="5484408" cy="4222374"/>
          </a:xfrm>
        </p:spPr>
        <p:txBody>
          <a:bodyPr anchor="t"/>
          <a:lstStyle>
            <a:lvl1pPr algn="ctr">
              <a:defRPr b="0" i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025298-B15D-124B-8692-8A0904DD30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80198" y="5220792"/>
            <a:ext cx="1300576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37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9DC67-9780-6743-9E4F-F5C309E67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24"/>
            <a:ext cx="3943662" cy="1846965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34B7C-FA3E-3A4F-AA98-CCCD803A6AD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37760" y="1918010"/>
            <a:ext cx="6416040" cy="403194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F04B925-BE1E-E24E-A9CA-3D2B4FABE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57954"/>
            <a:ext cx="2962835" cy="365125"/>
          </a:xfrm>
        </p:spPr>
        <p:txBody>
          <a:bodyPr/>
          <a:lstStyle>
            <a:lvl1pPr algn="l"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C21FC59-0217-3345-8382-1A594D9F1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215" y="6257954"/>
            <a:ext cx="863560" cy="36512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C6BFB0B-7421-804D-9617-8460DF464CA0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5587C0-FE6F-3444-9F8E-D279D3FA5B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93" t="54369" r="19211" b="29575"/>
          <a:stretch/>
        </p:blipFill>
        <p:spPr>
          <a:xfrm>
            <a:off x="-8635" y="484650"/>
            <a:ext cx="4790497" cy="552241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9E95C1F-2C36-964A-AE22-1A91FD00D6B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9788" y="3781586"/>
            <a:ext cx="3942074" cy="2168364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D8A3FA-6E43-164E-8D3C-BD8E9C94CB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33070" y="484650"/>
            <a:ext cx="749593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00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9DC67-9780-6743-9E4F-F5C309E67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96647"/>
            <a:ext cx="7646043" cy="129568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34B7C-FA3E-3A4F-AA98-CCCD803A6AD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5025" y="2092330"/>
            <a:ext cx="10442575" cy="385762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F04B925-BE1E-E24E-A9CA-3D2B4FABE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57954"/>
            <a:ext cx="2962835" cy="365125"/>
          </a:xfrm>
        </p:spPr>
        <p:txBody>
          <a:bodyPr/>
          <a:lstStyle>
            <a:lvl1pPr algn="l"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C21FC59-0217-3345-8382-1A594D9F1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215" y="6257954"/>
            <a:ext cx="863560" cy="36512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C6BFB0B-7421-804D-9617-8460DF464CA0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4FC8D9-D7AB-A846-A6D4-E11B53B3FB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773" t="30947" r="16059" b="66543"/>
          <a:stretch/>
        </p:blipFill>
        <p:spPr>
          <a:xfrm>
            <a:off x="0" y="0"/>
            <a:ext cx="12192000" cy="3204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3FF2A7-5131-514D-92DE-5B8257B221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0259" y="6201879"/>
            <a:ext cx="749593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38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D32B515-3FBE-0C45-991A-4E4CE2453530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B9DC67-9780-6743-9E4F-F5C309E67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9682"/>
            <a:ext cx="3722225" cy="1920391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34B7C-FA3E-3A4F-AA98-CCCD803A6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528" y="1969682"/>
            <a:ext cx="6417271" cy="398026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23485-DB96-F649-8191-0AEED892D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6434" y="6257954"/>
            <a:ext cx="2962835" cy="365125"/>
          </a:xfrm>
        </p:spPr>
        <p:txBody>
          <a:bodyPr/>
          <a:lstStyle>
            <a:lvl1pPr algn="l"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17914-F569-694D-B248-6D11A1C31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82491" y="6257954"/>
            <a:ext cx="898284" cy="36512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C6BFB0B-7421-804D-9617-8460DF464CA0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49BB0C-E056-7C44-B9C7-25825D6B50D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9788" y="4029558"/>
            <a:ext cx="3720637" cy="1920391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D62E1D-1A09-5446-ABB6-5DB7A8C59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93" t="54369" r="19211" b="29575"/>
          <a:stretch/>
        </p:blipFill>
        <p:spPr>
          <a:xfrm>
            <a:off x="-8635" y="543770"/>
            <a:ext cx="4790497" cy="552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6E7ED3-ACE5-5B42-BF94-A332C695A2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30926" y="481399"/>
            <a:ext cx="749593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71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EED151-CAA3-E94C-B188-C60234145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081" t="30268" r="3183" b="47619"/>
          <a:stretch/>
        </p:blipFill>
        <p:spPr>
          <a:xfrm>
            <a:off x="-173567" y="0"/>
            <a:ext cx="12539132" cy="22871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8BEC96-629F-DF4B-B490-19C0B23A7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570" y="2231799"/>
            <a:ext cx="8140860" cy="1360488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C96A15-2CE8-804F-A68F-C8201ADF429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72890" y="3846767"/>
            <a:ext cx="5246221" cy="13604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CCC2251-6B74-E142-8EC1-65031D492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823" y="6257954"/>
            <a:ext cx="2962835" cy="365125"/>
          </a:xfrm>
        </p:spPr>
        <p:txBody>
          <a:bodyPr/>
          <a:lstStyle>
            <a:lvl1pPr algn="l"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1654979-23C2-A84D-90FC-28044DB2A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1184" y="6257954"/>
            <a:ext cx="749592" cy="36512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C6BFB0B-7421-804D-9617-8460DF464CA0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88AB3B-9547-3442-9E7B-06AEDA9B9D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0259" y="6201879"/>
            <a:ext cx="749593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38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BC1B1-2CB4-4342-AC93-8AC46BF87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825625"/>
            <a:ext cx="3877732" cy="1955961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43228-06D4-F848-9CA4-06063ABD6E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93733" y="1825625"/>
            <a:ext cx="3141133" cy="41243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7C9005-6106-694D-9D25-50340BC8DA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12666" y="1825625"/>
            <a:ext cx="3141133" cy="41243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BDBFD9DC-9C92-844E-AC49-5E2C4B046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257954"/>
            <a:ext cx="2962835" cy="365125"/>
          </a:xfrm>
        </p:spPr>
        <p:txBody>
          <a:bodyPr/>
          <a:lstStyle>
            <a:lvl1pPr algn="l"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69319F-189C-834B-8ED2-1BC640AF9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5559" y="6257954"/>
            <a:ext cx="655216" cy="36512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C6BFB0B-7421-804D-9617-8460DF464CA0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04FF10-F3D2-724E-B742-0B59EC66D3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93" t="54369" r="19211" b="29575"/>
          <a:stretch/>
        </p:blipFill>
        <p:spPr>
          <a:xfrm>
            <a:off x="-8635" y="484650"/>
            <a:ext cx="4790497" cy="55224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803F46C-3937-D54E-A59D-47AB6ECBEB9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9788" y="3781586"/>
            <a:ext cx="3942074" cy="2168364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subtitle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1213B8-276E-4A44-BE88-5B12AF7A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33070" y="484650"/>
            <a:ext cx="749593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68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3D6A8B-1B65-F040-8935-80D079419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C0FF43-8B51-0249-A70C-E4C18215F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58791-F204-B241-980A-9D30469D0B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Gotham Book" panose="02000604040000020004" pitchFamily="2" charset="-128"/>
                <a:ea typeface="Gotham Book" panose="02000604040000020004" pitchFamily="2" charset="-128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7EE13-C880-724E-9812-D3833162BA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757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otham Book" panose="02000604040000020004" pitchFamily="2" charset="-128"/>
                <a:ea typeface="Gotham Book" panose="02000604040000020004" pitchFamily="2" charset="-128"/>
              </a:defRPr>
            </a:lvl1pPr>
          </a:lstStyle>
          <a:p>
            <a:fld id="{5C6BFB0B-7421-804D-9617-8460DF464CA0}" type="slidenum">
              <a:rPr lang="en-US" smtClean="0"/>
              <a:pPr/>
              <a:t>‹nr.›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BD8255D-9720-F448-888E-364B00202501}"/>
              </a:ext>
            </a:extLst>
          </p:cNvPr>
          <p:cNvGrpSpPr/>
          <p:nvPr userDrawn="1"/>
        </p:nvGrpSpPr>
        <p:grpSpPr>
          <a:xfrm>
            <a:off x="911225" y="-582707"/>
            <a:ext cx="10369550" cy="268942"/>
            <a:chOff x="0" y="-582707"/>
            <a:chExt cx="12192000" cy="26894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0CF049F-1EF9-4048-A782-FB5377A7B3CC}"/>
                </a:ext>
              </a:extLst>
            </p:cNvPr>
            <p:cNvSpPr/>
            <p:nvPr userDrawn="1"/>
          </p:nvSpPr>
          <p:spPr>
            <a:xfrm>
              <a:off x="0" y="-582706"/>
              <a:ext cx="4064000" cy="26894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60B5C4D-8B21-1A4C-8449-59C6E2134336}"/>
                </a:ext>
              </a:extLst>
            </p:cNvPr>
            <p:cNvSpPr/>
            <p:nvPr userDrawn="1"/>
          </p:nvSpPr>
          <p:spPr>
            <a:xfrm>
              <a:off x="4064000" y="-582707"/>
              <a:ext cx="4064000" cy="26894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BAE0FC-243B-8C4B-AF89-6A53B3C7B3E7}"/>
                </a:ext>
              </a:extLst>
            </p:cNvPr>
            <p:cNvSpPr/>
            <p:nvPr userDrawn="1"/>
          </p:nvSpPr>
          <p:spPr>
            <a:xfrm>
              <a:off x="8128000" y="-582707"/>
              <a:ext cx="4064000" cy="26894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1157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2" r:id="rId3"/>
    <p:sldLayoutId id="2147483665" r:id="rId4"/>
    <p:sldLayoutId id="2147483650" r:id="rId5"/>
    <p:sldLayoutId id="2147483669" r:id="rId6"/>
    <p:sldLayoutId id="2147483663" r:id="rId7"/>
    <p:sldLayoutId id="2147483651" r:id="rId8"/>
    <p:sldLayoutId id="2147483652" r:id="rId9"/>
    <p:sldLayoutId id="2147483653" r:id="rId10"/>
    <p:sldLayoutId id="2147483654" r:id="rId11"/>
    <p:sldLayoutId id="2147483666" r:id="rId12"/>
    <p:sldLayoutId id="2147483655" r:id="rId13"/>
    <p:sldLayoutId id="2147483656" r:id="rId14"/>
    <p:sldLayoutId id="2147483657" r:id="rId15"/>
    <p:sldLayoutId id="2147483659" r:id="rId16"/>
    <p:sldLayoutId id="2147483658" r:id="rId17"/>
    <p:sldLayoutId id="2147483670" r:id="rId18"/>
    <p:sldLayoutId id="2147483671" r:id="rId19"/>
    <p:sldLayoutId id="214748367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rgbClr val="151B25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151B25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151B25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51B25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51B25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DDB538D-7D07-A962-0B7C-8164AE7DB5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7400" y="2750857"/>
            <a:ext cx="5045839" cy="853429"/>
          </a:xfrm>
        </p:spPr>
        <p:txBody>
          <a:bodyPr/>
          <a:lstStyle/>
          <a:p>
            <a:r>
              <a:rPr lang="nl-NL" sz="2400"/>
              <a:t>Aanpassingen in de c</a:t>
            </a:r>
            <a:r>
              <a:rPr lang="en-US" sz="2400" err="1"/>
              <a:t>onceptexamenprogramma’s</a:t>
            </a:r>
            <a:r>
              <a:rPr lang="en-US" sz="2400"/>
              <a:t> </a:t>
            </a:r>
            <a:br>
              <a:rPr lang="en-US" sz="2400"/>
            </a:br>
            <a:r>
              <a:rPr lang="en-US" sz="2400"/>
              <a:t>2025-2026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5DB6983-24D5-36C0-8053-231891D73481}"/>
              </a:ext>
            </a:extLst>
          </p:cNvPr>
          <p:cNvSpPr txBox="1"/>
          <p:nvPr/>
        </p:nvSpPr>
        <p:spPr>
          <a:xfrm>
            <a:off x="797400" y="5460640"/>
            <a:ext cx="4815124" cy="389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Praktijkgerichte </a:t>
            </a:r>
            <a:r>
              <a:rPr lang="en-US" b="1" err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programma’s</a:t>
            </a:r>
            <a:r>
              <a:rPr lang="en-US"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b="1" err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havo</a:t>
            </a:r>
            <a:endParaRPr lang="nl-NL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214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D02AF-9D33-0655-A329-653B22CBB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2333135-8971-3842-E582-ACFCD5102D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/>
              <a:t>1. </a:t>
            </a:r>
            <a:r>
              <a:rPr lang="en-US" err="1"/>
              <a:t>Opbouw</a:t>
            </a:r>
            <a:r>
              <a:rPr lang="en-US"/>
              <a:t> van de </a:t>
            </a:r>
            <a:r>
              <a:rPr lang="en-US" err="1"/>
              <a:t>eindtermen</a:t>
            </a:r>
            <a:r>
              <a:rPr lang="en-US"/>
              <a:t> in </a:t>
            </a:r>
            <a:r>
              <a:rPr lang="en-US" err="1"/>
              <a:t>lijn</a:t>
            </a:r>
            <a:r>
              <a:rPr lang="en-US"/>
              <a:t> met </a:t>
            </a:r>
            <a:r>
              <a:rPr lang="en-US" err="1"/>
              <a:t>andere</a:t>
            </a:r>
            <a:r>
              <a:rPr lang="en-US"/>
              <a:t> </a:t>
            </a:r>
            <a:r>
              <a:rPr lang="en-US" err="1"/>
              <a:t>examenprogramma’s</a:t>
            </a:r>
            <a:endParaRPr lang="en-US"/>
          </a:p>
          <a:p>
            <a:r>
              <a:rPr lang="en-US"/>
              <a:t>2. </a:t>
            </a:r>
            <a:r>
              <a:rPr lang="en-US" err="1"/>
              <a:t>Opbouw</a:t>
            </a:r>
            <a:r>
              <a:rPr lang="en-US"/>
              <a:t> </a:t>
            </a:r>
            <a:r>
              <a:rPr lang="en-US" err="1"/>
              <a:t>examenprogramma</a:t>
            </a:r>
            <a:r>
              <a:rPr lang="en-US"/>
              <a:t> met </a:t>
            </a:r>
            <a:r>
              <a:rPr lang="en-US" err="1"/>
              <a:t>betere</a:t>
            </a:r>
            <a:r>
              <a:rPr lang="en-US"/>
              <a:t> </a:t>
            </a:r>
            <a:r>
              <a:rPr lang="en-US" err="1"/>
              <a:t>integratie</a:t>
            </a:r>
            <a:r>
              <a:rPr lang="en-US"/>
              <a:t> LOB</a:t>
            </a:r>
          </a:p>
          <a:p>
            <a:r>
              <a:rPr lang="en-US"/>
              <a:t>3. </a:t>
            </a:r>
            <a:r>
              <a:rPr lang="en-US" err="1"/>
              <a:t>Afstemming</a:t>
            </a:r>
            <a:r>
              <a:rPr lang="en-US"/>
              <a:t> </a:t>
            </a:r>
            <a:r>
              <a:rPr lang="en-US" err="1"/>
              <a:t>programmaoverstijgende</a:t>
            </a:r>
            <a:r>
              <a:rPr lang="en-US"/>
              <a:t> vaardigheden </a:t>
            </a:r>
            <a:r>
              <a:rPr lang="en-US" err="1"/>
              <a:t>passend</a:t>
            </a:r>
            <a:r>
              <a:rPr lang="en-US"/>
              <a:t> </a:t>
            </a:r>
            <a:r>
              <a:rPr lang="en-US" err="1"/>
              <a:t>bij</a:t>
            </a:r>
            <a:r>
              <a:rPr lang="en-US"/>
              <a:t> het </a:t>
            </a:r>
            <a:r>
              <a:rPr lang="en-US" err="1"/>
              <a:t>karakter</a:t>
            </a:r>
            <a:r>
              <a:rPr lang="en-US"/>
              <a:t> van de </a:t>
            </a:r>
            <a:r>
              <a:rPr lang="en-US" err="1"/>
              <a:t>havo</a:t>
            </a:r>
            <a:r>
              <a:rPr lang="en-US"/>
              <a:t>.</a:t>
            </a:r>
          </a:p>
          <a:p>
            <a:endParaRPr lang="en-US"/>
          </a:p>
          <a:p>
            <a:r>
              <a:rPr lang="en-US"/>
              <a:t>Er </a:t>
            </a:r>
            <a:r>
              <a:rPr lang="en-US" err="1"/>
              <a:t>zijn</a:t>
            </a:r>
            <a:r>
              <a:rPr lang="en-US"/>
              <a:t> geen </a:t>
            </a:r>
            <a:r>
              <a:rPr lang="en-US" err="1"/>
              <a:t>grote</a:t>
            </a:r>
            <a:r>
              <a:rPr lang="en-US"/>
              <a:t> </a:t>
            </a:r>
            <a:r>
              <a:rPr lang="en-US" err="1"/>
              <a:t>inhoudelijke</a:t>
            </a:r>
            <a:r>
              <a:rPr lang="en-US"/>
              <a:t> </a:t>
            </a:r>
            <a:r>
              <a:rPr lang="en-US" err="1"/>
              <a:t>veranderingen</a:t>
            </a:r>
            <a:r>
              <a:rPr lang="en-US"/>
              <a:t>.</a:t>
            </a:r>
          </a:p>
          <a:p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1028700" lvl="1" indent="-342900"/>
            <a:endParaRPr lang="en-US"/>
          </a:p>
          <a:p>
            <a:pPr marL="285750" indent="-285750">
              <a:buFontTx/>
              <a:buChar char="-"/>
            </a:pP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82A22F8-AD62-7DF4-0AF4-03F9A88686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0210" y="966866"/>
            <a:ext cx="10700371" cy="853429"/>
          </a:xfrm>
        </p:spPr>
        <p:txBody>
          <a:bodyPr/>
          <a:lstStyle/>
          <a:p>
            <a:r>
              <a:rPr lang="nl-NL"/>
              <a:t>Wijzigingen in het conceptexamenprogramma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46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66164414-C6B6-8643-4441-7339D31672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127208"/>
              </p:ext>
            </p:extLst>
          </p:nvPr>
        </p:nvGraphicFramePr>
        <p:xfrm>
          <a:off x="1274135" y="2259419"/>
          <a:ext cx="7295707" cy="2231509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1415603">
                  <a:extLst>
                    <a:ext uri="{9D8B030D-6E8A-4147-A177-3AD203B41FA5}">
                      <a16:colId xmlns:a16="http://schemas.microsoft.com/office/drawing/2014/main" val="646276767"/>
                    </a:ext>
                  </a:extLst>
                </a:gridCol>
                <a:gridCol w="5880104">
                  <a:extLst>
                    <a:ext uri="{9D8B030D-6E8A-4147-A177-3AD203B41FA5}">
                      <a16:colId xmlns:a16="http://schemas.microsoft.com/office/drawing/2014/main" val="31940856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Eindterm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2000" marB="72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2000" marB="72000"/>
                </a:tc>
                <a:extLst>
                  <a:ext uri="{0D108BD9-81ED-4DB2-BD59-A6C34878D82A}">
                    <a16:rowId xmlns:a16="http://schemas.microsoft.com/office/drawing/2014/main" val="602357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Doelzin: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2000" marB="72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180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Gehele doel, helder en voldoende richtinggevend</a:t>
                      </a:r>
                    </a:p>
                  </a:txBody>
                  <a:tcPr marL="68580" marR="68580" marT="72000" marB="72000"/>
                </a:tc>
                <a:extLst>
                  <a:ext uri="{0D108BD9-81ED-4DB2-BD59-A6C34878D82A}">
                    <a16:rowId xmlns:a16="http://schemas.microsoft.com/office/drawing/2014/main" val="3572125535"/>
                  </a:ext>
                </a:extLst>
              </a:tr>
              <a:tr h="3908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Het </a:t>
                      </a:r>
                      <a:r>
                        <a:rPr lang="en-US" sz="1400" err="1">
                          <a:effectLst/>
                        </a:rPr>
                        <a:t>gaat</a:t>
                      </a:r>
                      <a:r>
                        <a:rPr lang="en-US" sz="1400">
                          <a:effectLst/>
                        </a:rPr>
                        <a:t> </a:t>
                      </a:r>
                      <a:r>
                        <a:rPr lang="en-US" sz="1400" err="1">
                          <a:effectLst/>
                        </a:rPr>
                        <a:t>hierbij</a:t>
                      </a:r>
                      <a:r>
                        <a:rPr lang="en-US" sz="1400">
                          <a:effectLst/>
                        </a:rPr>
                        <a:t> om: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2000" marB="72000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nl-NL" sz="180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Uitwerking van abstracte of complexe vaardigheden uit de </a:t>
                      </a:r>
                      <a:r>
                        <a:rPr lang="nl-NL" sz="1800" err="1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doelzin</a:t>
                      </a:r>
                    </a:p>
                  </a:txBody>
                  <a:tcPr marL="68580" marR="68580" marT="72000" marB="72000"/>
                </a:tc>
                <a:extLst>
                  <a:ext uri="{0D108BD9-81ED-4DB2-BD59-A6C34878D82A}">
                    <a16:rowId xmlns:a16="http://schemas.microsoft.com/office/drawing/2014/main" val="29660921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1600" i="1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Te denken valt aan: </a:t>
                      </a:r>
                      <a:endParaRPr lang="nl-NL" sz="16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2000" marB="72000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nl-NL" sz="18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Illustratie of voorbeeld van concrete toepassingen van de eindterm</a:t>
                      </a:r>
                    </a:p>
                  </a:txBody>
                  <a:tcPr marL="68580" marR="68580" marT="72000" marB="72000"/>
                </a:tc>
                <a:extLst>
                  <a:ext uri="{0D108BD9-81ED-4DB2-BD59-A6C34878D82A}">
                    <a16:rowId xmlns:a16="http://schemas.microsoft.com/office/drawing/2014/main" val="1820206173"/>
                  </a:ext>
                </a:extLst>
              </a:tr>
            </a:tbl>
          </a:graphicData>
        </a:graphic>
      </p:graphicFrame>
      <p:sp>
        <p:nvSpPr>
          <p:cNvPr id="2" name="Rechteraccolade 1">
            <a:extLst>
              <a:ext uri="{FF2B5EF4-FFF2-40B4-BE49-F238E27FC236}">
                <a16:creationId xmlns:a16="http://schemas.microsoft.com/office/drawing/2014/main" id="{9020AB78-B5D1-9B39-2964-2C4950D10E2E}"/>
              </a:ext>
            </a:extLst>
          </p:cNvPr>
          <p:cNvSpPr/>
          <p:nvPr/>
        </p:nvSpPr>
        <p:spPr>
          <a:xfrm>
            <a:off x="8654903" y="2689860"/>
            <a:ext cx="659218" cy="1114698"/>
          </a:xfrm>
          <a:prstGeom prst="rightBrac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F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eraccolade 2">
            <a:extLst>
              <a:ext uri="{FF2B5EF4-FFF2-40B4-BE49-F238E27FC236}">
                <a16:creationId xmlns:a16="http://schemas.microsoft.com/office/drawing/2014/main" id="{64E98CD1-9D37-4FEC-EA74-03E1FDF069AA}"/>
              </a:ext>
            </a:extLst>
          </p:cNvPr>
          <p:cNvSpPr/>
          <p:nvPr/>
        </p:nvSpPr>
        <p:spPr>
          <a:xfrm>
            <a:off x="8654903" y="3932817"/>
            <a:ext cx="659218" cy="645042"/>
          </a:xfrm>
          <a:prstGeom prst="rightBrac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F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F4C2803-8FC3-E6BF-13EA-A3693B985279}"/>
              </a:ext>
            </a:extLst>
          </p:cNvPr>
          <p:cNvSpPr txBox="1"/>
          <p:nvPr/>
        </p:nvSpPr>
        <p:spPr>
          <a:xfrm>
            <a:off x="9579934" y="2924043"/>
            <a:ext cx="1199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srgbClr val="000F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Wettelijke status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CF16D76-9A3A-08F9-B3A0-D4593E4F61F7}"/>
              </a:ext>
            </a:extLst>
          </p:cNvPr>
          <p:cNvSpPr txBox="1"/>
          <p:nvPr/>
        </p:nvSpPr>
        <p:spPr>
          <a:xfrm>
            <a:off x="9579934" y="4081558"/>
            <a:ext cx="1337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srgbClr val="000F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Toelichting</a:t>
            </a: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DD787BB5-1AD5-D716-1949-2BEF85CF6130}"/>
              </a:ext>
            </a:extLst>
          </p:cNvPr>
          <p:cNvSpPr/>
          <p:nvPr/>
        </p:nvSpPr>
        <p:spPr>
          <a:xfrm>
            <a:off x="67341" y="3308221"/>
            <a:ext cx="1073888" cy="3934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Maximaal 5</a:t>
            </a: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E2F9209D-6932-C866-A559-31FFD293555F}"/>
              </a:ext>
            </a:extLst>
          </p:cNvPr>
          <p:cNvSpPr/>
          <p:nvPr/>
        </p:nvSpPr>
        <p:spPr>
          <a:xfrm>
            <a:off x="67341" y="4059787"/>
            <a:ext cx="1073888" cy="393404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Maximaal 5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A24C4C3B-9070-2F16-C08F-5E64B6BF13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/>
              <a:t>Opbouw eindtermen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06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C39512E-5B9C-383F-3C17-A974D1A1A3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endParaRPr lang="nl-NL"/>
          </a:p>
          <a:p>
            <a:endParaRPr lang="nl-NL"/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7DA3B031-3235-EC9E-EE04-1D1378A8B1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0211" y="966866"/>
            <a:ext cx="8313886" cy="853429"/>
          </a:xfrm>
        </p:spPr>
        <p:txBody>
          <a:bodyPr/>
          <a:lstStyle/>
          <a:p>
            <a:r>
              <a:rPr lang="nl-NL"/>
              <a:t>Opbouw examenprogramma</a:t>
            </a:r>
            <a:endParaRPr lang="en-US"/>
          </a:p>
        </p:txBody>
      </p:sp>
      <p:sp>
        <p:nvSpPr>
          <p:cNvPr id="14" name="Stroomdiagram: Alternatief proces 13">
            <a:extLst>
              <a:ext uri="{FF2B5EF4-FFF2-40B4-BE49-F238E27FC236}">
                <a16:creationId xmlns:a16="http://schemas.microsoft.com/office/drawing/2014/main" id="{D89E86C2-545F-B947-845A-0B75ED6F41A3}"/>
              </a:ext>
            </a:extLst>
          </p:cNvPr>
          <p:cNvSpPr/>
          <p:nvPr/>
        </p:nvSpPr>
        <p:spPr>
          <a:xfrm>
            <a:off x="4308508" y="2658297"/>
            <a:ext cx="2674183" cy="573152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Praktijkgerichte vaardigheden</a:t>
            </a:r>
          </a:p>
        </p:txBody>
      </p:sp>
      <p:sp>
        <p:nvSpPr>
          <p:cNvPr id="16" name="Stroomdiagram: Alternatief proces 15">
            <a:extLst>
              <a:ext uri="{FF2B5EF4-FFF2-40B4-BE49-F238E27FC236}">
                <a16:creationId xmlns:a16="http://schemas.microsoft.com/office/drawing/2014/main" id="{E2F43F29-A31A-08DC-1638-CFE29271620D}"/>
              </a:ext>
            </a:extLst>
          </p:cNvPr>
          <p:cNvSpPr/>
          <p:nvPr/>
        </p:nvSpPr>
        <p:spPr>
          <a:xfrm>
            <a:off x="4308508" y="3283408"/>
            <a:ext cx="2674183" cy="573152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 Werken aan praktische</a:t>
            </a:r>
            <a:r>
              <a:rPr kumimoji="0" lang="nl-NL" sz="1600" b="0" i="0" u="none" strike="noStrike" kern="1200" cap="none" spc="0" normalizeH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 realistische opdrachten</a:t>
            </a: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troomdiagram: Alternatief proces 16">
            <a:extLst>
              <a:ext uri="{FF2B5EF4-FFF2-40B4-BE49-F238E27FC236}">
                <a16:creationId xmlns:a16="http://schemas.microsoft.com/office/drawing/2014/main" id="{20BA5DE8-8D5E-4D82-26EB-01E3204918FE}"/>
              </a:ext>
            </a:extLst>
          </p:cNvPr>
          <p:cNvSpPr/>
          <p:nvPr/>
        </p:nvSpPr>
        <p:spPr>
          <a:xfrm>
            <a:off x="4308508" y="3892515"/>
            <a:ext cx="2674183" cy="573152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 Loopbaanontwikkeling</a:t>
            </a:r>
          </a:p>
        </p:txBody>
      </p:sp>
      <p:sp>
        <p:nvSpPr>
          <p:cNvPr id="19" name="Stroomdiagram: Alternatief proces 18">
            <a:extLst>
              <a:ext uri="{FF2B5EF4-FFF2-40B4-BE49-F238E27FC236}">
                <a16:creationId xmlns:a16="http://schemas.microsoft.com/office/drawing/2014/main" id="{665FA492-C1F6-1CDB-8982-00E4FF97B87A}"/>
              </a:ext>
            </a:extLst>
          </p:cNvPr>
          <p:cNvSpPr/>
          <p:nvPr/>
        </p:nvSpPr>
        <p:spPr>
          <a:xfrm>
            <a:off x="4308508" y="4495494"/>
            <a:ext cx="2674183" cy="573152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 Werkvelden</a:t>
            </a:r>
          </a:p>
        </p:txBody>
      </p:sp>
      <p:sp>
        <p:nvSpPr>
          <p:cNvPr id="20" name="Stroomdiagram: Alternatief proces 19">
            <a:extLst>
              <a:ext uri="{FF2B5EF4-FFF2-40B4-BE49-F238E27FC236}">
                <a16:creationId xmlns:a16="http://schemas.microsoft.com/office/drawing/2014/main" id="{F205057F-FD29-7158-5466-39774CB2A1C9}"/>
              </a:ext>
            </a:extLst>
          </p:cNvPr>
          <p:cNvSpPr/>
          <p:nvPr/>
        </p:nvSpPr>
        <p:spPr>
          <a:xfrm>
            <a:off x="4308508" y="5098473"/>
            <a:ext cx="2674183" cy="573152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Programmaspecifieke vaardigheden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033C1AA4-2167-0B84-C3CD-7D19454BDF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778657"/>
              </p:ext>
            </p:extLst>
          </p:nvPr>
        </p:nvGraphicFramePr>
        <p:xfrm>
          <a:off x="157163" y="1909531"/>
          <a:ext cx="11518900" cy="695463"/>
        </p:xfrm>
        <a:graphic>
          <a:graphicData uri="http://schemas.openxmlformats.org/drawingml/2006/table">
            <a:tbl>
              <a:tblPr/>
              <a:tblGrid>
                <a:gridCol w="2879725">
                  <a:extLst>
                    <a:ext uri="{9D8B030D-6E8A-4147-A177-3AD203B41FA5}">
                      <a16:colId xmlns:a16="http://schemas.microsoft.com/office/drawing/2014/main" val="3770483421"/>
                    </a:ext>
                  </a:extLst>
                </a:gridCol>
                <a:gridCol w="2879725">
                  <a:extLst>
                    <a:ext uri="{9D8B030D-6E8A-4147-A177-3AD203B41FA5}">
                      <a16:colId xmlns:a16="http://schemas.microsoft.com/office/drawing/2014/main" val="528029364"/>
                    </a:ext>
                  </a:extLst>
                </a:gridCol>
                <a:gridCol w="2879725">
                  <a:extLst>
                    <a:ext uri="{9D8B030D-6E8A-4147-A177-3AD203B41FA5}">
                      <a16:colId xmlns:a16="http://schemas.microsoft.com/office/drawing/2014/main" val="4129637329"/>
                    </a:ext>
                  </a:extLst>
                </a:gridCol>
                <a:gridCol w="2879725">
                  <a:extLst>
                    <a:ext uri="{9D8B030D-6E8A-4147-A177-3AD203B41FA5}">
                      <a16:colId xmlns:a16="http://schemas.microsoft.com/office/drawing/2014/main" val="2306175169"/>
                    </a:ext>
                  </a:extLst>
                </a:gridCol>
              </a:tblGrid>
              <a:tr h="695463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600" b="0" i="0" u="none" strike="noStrike" dirty="0" err="1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Loopbaanontwikkeling</a:t>
                      </a:r>
                      <a:r>
                        <a:rPr lang="en-US" sz="1600" b="0" i="0" u="none" strike="noStrike" dirty="0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 in </a:t>
                      </a:r>
                      <a:r>
                        <a:rPr lang="en-US" sz="1600" b="0" i="0" u="none" strike="noStrike" dirty="0" err="1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praktijkgerichte</a:t>
                      </a:r>
                      <a:r>
                        <a:rPr lang="en-US" sz="1600" b="0" i="0" u="none" strike="noStrike" dirty="0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 </a:t>
                      </a:r>
                      <a:r>
                        <a:rPr lang="en-US" sz="1600" b="0" i="0" u="none" strike="noStrike" dirty="0" err="1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opdrachten</a:t>
                      </a:r>
                      <a:r>
                        <a:rPr lang="en-US" sz="1600" b="0" i="0" u="none" strike="noStrike" dirty="0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 </a:t>
                      </a:r>
                      <a:r>
                        <a:rPr lang="en-US" sz="1600" b="0" i="0" dirty="0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​</a:t>
                      </a:r>
                    </a:p>
                  </a:txBody>
                  <a:tcPr>
                    <a:lnL w="10579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579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579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F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600" b="0" i="0" u="none" strike="noStrike" dirty="0" err="1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Programmaoverstijgende</a:t>
                      </a:r>
                      <a:r>
                        <a:rPr lang="en-US" sz="1600" b="0" i="0" u="none" strike="noStrike" dirty="0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 </a:t>
                      </a:r>
                      <a:br>
                        <a:rPr lang="en-US" sz="1600" b="0" i="0" u="none" strike="noStrike" dirty="0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</a:br>
                      <a:r>
                        <a:rPr lang="en-US" sz="1600" b="0" i="0" u="none" strike="noStrike" dirty="0" err="1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vaardigheden</a:t>
                      </a:r>
                      <a:r>
                        <a:rPr lang="en-US" sz="1600" b="0" i="0" u="none" strike="noStrike" dirty="0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 </a:t>
                      </a:r>
                      <a:r>
                        <a:rPr lang="en-US" sz="1600" b="0" i="0" dirty="0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​</a:t>
                      </a:r>
                    </a:p>
                  </a:txBody>
                  <a:tcPr>
                    <a:lnL w="10579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579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579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F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600" b="0" i="0" u="none" strike="noStrike" dirty="0" err="1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Werkvelden</a:t>
                      </a:r>
                      <a:r>
                        <a:rPr lang="en-US" sz="1600" b="0" i="0" u="none" strike="noStrike" dirty="0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  </a:t>
                      </a:r>
                      <a:r>
                        <a:rPr lang="en-US" sz="1600" b="0" i="0" dirty="0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​</a:t>
                      </a:r>
                    </a:p>
                  </a:txBody>
                  <a:tcPr>
                    <a:lnL w="10579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579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579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F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 </a:t>
                      </a:r>
                      <a:r>
                        <a:rPr lang="en-US" sz="1600" b="0" i="0" u="none" strike="noStrike" dirty="0" err="1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Programmaspecifieke</a:t>
                      </a:r>
                      <a:r>
                        <a:rPr lang="en-US" sz="1600" b="0" i="0" u="none" strike="noStrike" dirty="0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 </a:t>
                      </a:r>
                      <a:br>
                        <a:rPr lang="en-US" sz="1600" b="0" i="0" u="none" strike="noStrike" dirty="0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</a:br>
                      <a:r>
                        <a:rPr lang="en-US" sz="1600" b="0" i="0" u="none" strike="noStrike" dirty="0" err="1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kennis</a:t>
                      </a:r>
                      <a:r>
                        <a:rPr lang="en-US" sz="1600" b="0" i="0" u="none" strike="noStrike" dirty="0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en</a:t>
                      </a:r>
                      <a:r>
                        <a:rPr lang="en-US" sz="1600" b="0" i="0" u="none" strike="noStrike" dirty="0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vaardigheden</a:t>
                      </a:r>
                      <a:endParaRPr lang="en-US" sz="1600" b="0" i="0" dirty="0" err="1">
                        <a:solidFill>
                          <a:srgbClr val="FEFFFF"/>
                        </a:solidFill>
                        <a:effectLst/>
                        <a:latin typeface="Georgia"/>
                      </a:endParaRPr>
                    </a:p>
                  </a:txBody>
                  <a:tcPr>
                    <a:lnL w="10579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579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579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F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213408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6492E57A-75D9-82E7-34E6-217213B28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06493" y="953292"/>
            <a:ext cx="1836900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18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56 -0.0044 L -0.09323 0.019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0" y="12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-0.16367 7.40741E-7 C -0.23698 7.40741E-7 -0.32708 -0.01945 -0.32708 -0.03472 L -0.32708 -0.06875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54" y="-344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33 0.00741 L -0.16992 0.00741 C -0.24075 0.00741 -0.32812 -0.01157 -0.32812 -0.02708 L -0.32812 -0.0608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46" y="-34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7 -2.22222E-6 L 0.06797 -2.22222E-6 C 0.10078 -2.22222E-6 0.14141 -0.06898 0.14141 -0.12453 L 0.14141 -0.24606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-1231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11 -0.07061 L 0.23581 -0.07061 C 0.30104 -0.07061 0.38164 -0.14352 0.38164 -0.20255 L 0.38164 -0.33403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70" y="-1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C39512E-5B9C-383F-3C17-A974D1A1A3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endParaRPr lang="nl-NL"/>
          </a:p>
          <a:p>
            <a:endParaRPr lang="nl-NL"/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86592CD-BA4D-77F4-D676-333162EBB2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0210" y="966866"/>
            <a:ext cx="7797957" cy="853429"/>
          </a:xfrm>
        </p:spPr>
        <p:txBody>
          <a:bodyPr/>
          <a:lstStyle/>
          <a:p>
            <a:r>
              <a:rPr lang="nl-NL"/>
              <a:t>Eindtermen in nieuwe opbouw</a:t>
            </a:r>
            <a:endParaRPr lang="en-US"/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1C9AB77B-AC9D-AA92-2F51-5647FD8FF9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891297"/>
              </p:ext>
            </p:extLst>
          </p:nvPr>
        </p:nvGraphicFramePr>
        <p:xfrm>
          <a:off x="157163" y="1909531"/>
          <a:ext cx="11518900" cy="695463"/>
        </p:xfrm>
        <a:graphic>
          <a:graphicData uri="http://schemas.openxmlformats.org/drawingml/2006/table">
            <a:tbl>
              <a:tblPr/>
              <a:tblGrid>
                <a:gridCol w="2879725">
                  <a:extLst>
                    <a:ext uri="{9D8B030D-6E8A-4147-A177-3AD203B41FA5}">
                      <a16:colId xmlns:a16="http://schemas.microsoft.com/office/drawing/2014/main" val="3770483421"/>
                    </a:ext>
                  </a:extLst>
                </a:gridCol>
                <a:gridCol w="2879725">
                  <a:extLst>
                    <a:ext uri="{9D8B030D-6E8A-4147-A177-3AD203B41FA5}">
                      <a16:colId xmlns:a16="http://schemas.microsoft.com/office/drawing/2014/main" val="528029364"/>
                    </a:ext>
                  </a:extLst>
                </a:gridCol>
                <a:gridCol w="2879725">
                  <a:extLst>
                    <a:ext uri="{9D8B030D-6E8A-4147-A177-3AD203B41FA5}">
                      <a16:colId xmlns:a16="http://schemas.microsoft.com/office/drawing/2014/main" val="4129637329"/>
                    </a:ext>
                  </a:extLst>
                </a:gridCol>
                <a:gridCol w="2879725">
                  <a:extLst>
                    <a:ext uri="{9D8B030D-6E8A-4147-A177-3AD203B41FA5}">
                      <a16:colId xmlns:a16="http://schemas.microsoft.com/office/drawing/2014/main" val="2306175169"/>
                    </a:ext>
                  </a:extLst>
                </a:gridCol>
              </a:tblGrid>
              <a:tr h="695463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600" b="0" i="0" u="none" strike="noStrike" dirty="0" err="1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Loopbaanontwikkeling</a:t>
                      </a:r>
                      <a:r>
                        <a:rPr lang="en-US" sz="1600" b="0" i="0" u="none" strike="noStrike" dirty="0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 in </a:t>
                      </a:r>
                      <a:r>
                        <a:rPr lang="en-US" sz="1600" b="0" i="0" u="none" strike="noStrike" dirty="0" err="1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praktijkgerichte</a:t>
                      </a:r>
                      <a:r>
                        <a:rPr lang="en-US" sz="1600" b="0" i="0" u="none" strike="noStrike" dirty="0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 </a:t>
                      </a:r>
                      <a:r>
                        <a:rPr lang="en-US" sz="1600" b="0" i="0" u="none" strike="noStrike" dirty="0" err="1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opdrachten</a:t>
                      </a:r>
                      <a:r>
                        <a:rPr lang="en-US" sz="1600" b="0" i="0" u="none" strike="noStrike" dirty="0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 </a:t>
                      </a:r>
                      <a:r>
                        <a:rPr lang="en-US" sz="1600" b="0" i="0" dirty="0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​</a:t>
                      </a:r>
                    </a:p>
                  </a:txBody>
                  <a:tcPr>
                    <a:lnL w="10579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579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579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79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F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600" b="0" i="0" u="none" strike="noStrike" dirty="0" err="1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Programmaoverstijgende</a:t>
                      </a:r>
                      <a:r>
                        <a:rPr lang="en-US" sz="1600" b="0" i="0" u="none" strike="noStrike" dirty="0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 </a:t>
                      </a:r>
                      <a:br>
                        <a:rPr lang="en-US" sz="1600" b="0" i="0" u="none" strike="noStrike" dirty="0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</a:br>
                      <a:r>
                        <a:rPr lang="en-US" sz="1600" b="0" i="0" u="none" strike="noStrike" dirty="0" err="1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vaardigheden</a:t>
                      </a:r>
                      <a:r>
                        <a:rPr lang="en-US" sz="1600" b="0" i="0" u="none" strike="noStrike" dirty="0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 </a:t>
                      </a:r>
                      <a:r>
                        <a:rPr lang="en-US" sz="1600" b="0" i="0" dirty="0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​</a:t>
                      </a:r>
                    </a:p>
                  </a:txBody>
                  <a:tcPr>
                    <a:lnL w="10579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579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579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79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F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600" b="0" i="0" u="none" strike="noStrike" dirty="0" err="1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Werkvelden</a:t>
                      </a:r>
                      <a:r>
                        <a:rPr lang="en-US" sz="1600" b="0" i="0" u="none" strike="noStrike" dirty="0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  </a:t>
                      </a:r>
                      <a:r>
                        <a:rPr lang="en-US" sz="1600" b="0" i="0" dirty="0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​</a:t>
                      </a:r>
                    </a:p>
                  </a:txBody>
                  <a:tcPr>
                    <a:lnL w="10579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579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579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79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F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 </a:t>
                      </a:r>
                      <a:r>
                        <a:rPr lang="en-US" sz="1600" b="0" i="0" u="none" strike="noStrike" dirty="0" err="1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Programmaspecifieke</a:t>
                      </a:r>
                      <a:r>
                        <a:rPr lang="en-US" sz="1600" b="0" i="0" u="none" strike="noStrike" dirty="0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 </a:t>
                      </a:r>
                      <a:br>
                        <a:rPr lang="en-US" sz="1600" b="0" i="0" u="none" strike="noStrike" dirty="0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</a:br>
                      <a:r>
                        <a:rPr lang="en-US" sz="1600" b="0" i="0" u="none" strike="noStrike" dirty="0" err="1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kennis</a:t>
                      </a:r>
                      <a:r>
                        <a:rPr lang="en-US" sz="1600" b="0" i="0" u="none" strike="noStrike" dirty="0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 </a:t>
                      </a:r>
                      <a:r>
                        <a:rPr lang="en-US" sz="1600" b="0" i="0" u="none" strike="noStrike" dirty="0" err="1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en</a:t>
                      </a:r>
                      <a:r>
                        <a:rPr lang="en-US" sz="1600" b="0" i="0" u="none" strike="noStrike" dirty="0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FEFFFF"/>
                          </a:solidFill>
                          <a:effectLst/>
                          <a:latin typeface="Georgia"/>
                        </a:rPr>
                        <a:t>vaardigheden</a:t>
                      </a:r>
                      <a:endParaRPr lang="en-US" sz="1600" b="0" i="0" dirty="0" err="1">
                        <a:solidFill>
                          <a:srgbClr val="FEFFFF"/>
                        </a:solidFill>
                        <a:effectLst/>
                        <a:latin typeface="Georgia"/>
                      </a:endParaRPr>
                    </a:p>
                  </a:txBody>
                  <a:tcPr>
                    <a:lnL w="10579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579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579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579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F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213408"/>
                  </a:ext>
                </a:extLst>
              </a:tr>
            </a:tbl>
          </a:graphicData>
        </a:graphic>
      </p:graphicFrame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4695C57B-19DB-29A2-D6B7-B6B5636EF8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456468"/>
              </p:ext>
            </p:extLst>
          </p:nvPr>
        </p:nvGraphicFramePr>
        <p:xfrm>
          <a:off x="157163" y="2601100"/>
          <a:ext cx="2863128" cy="2026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63128">
                  <a:extLst>
                    <a:ext uri="{9D8B030D-6E8A-4147-A177-3AD203B41FA5}">
                      <a16:colId xmlns:a16="http://schemas.microsoft.com/office/drawing/2014/main" val="18371640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sz="1200" b="0"/>
                        <a:t>Praktijkgerichte opdrachten</a:t>
                      </a:r>
                      <a:endParaRPr lang="en-US" sz="1200" b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35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200" b="0"/>
                        <a:t>Interactie met externe opdrachtgevers</a:t>
                      </a:r>
                      <a:endParaRPr lang="en-US" sz="1200" b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6912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200" b="0"/>
                        <a:t>De context van externe opdrachtgevers</a:t>
                      </a:r>
                      <a:endParaRPr lang="en-US" sz="1200" b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048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200" b="0"/>
                        <a:t>Ontwikkelen van interesses</a:t>
                      </a:r>
                      <a:endParaRPr lang="en-US" sz="1200" b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931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200" b="0"/>
                        <a:t>Ontwikkelen van kwaliteiten</a:t>
                      </a:r>
                      <a:endParaRPr lang="en-US" sz="1200" b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092409"/>
                  </a:ext>
                </a:extLst>
              </a:tr>
            </a:tbl>
          </a:graphicData>
        </a:graphic>
      </p:graphicFrame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E5A553BF-A3D6-8806-D846-3E9A3BE7BB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3943416"/>
              </p:ext>
            </p:extLst>
          </p:nvPr>
        </p:nvGraphicFramePr>
        <p:xfrm>
          <a:off x="3051610" y="2601100"/>
          <a:ext cx="2863128" cy="3423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63128">
                  <a:extLst>
                    <a:ext uri="{9D8B030D-6E8A-4147-A177-3AD203B41FA5}">
                      <a16:colId xmlns:a16="http://schemas.microsoft.com/office/drawing/2014/main" val="18371640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sz="1200" b="0"/>
                        <a:t>Sociaal handelen</a:t>
                      </a:r>
                      <a:endParaRPr lang="en-US" sz="1200" b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35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200" b="0"/>
                        <a:t>Samenwerken</a:t>
                      </a:r>
                      <a:endParaRPr lang="en-US" sz="1200" b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6912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200" b="0"/>
                        <a:t>Taalvaardigheden</a:t>
                      </a:r>
                      <a:endParaRPr lang="en-US" sz="1200" b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048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200" b="0"/>
                        <a:t>Informatievaardigheden</a:t>
                      </a:r>
                      <a:endParaRPr lang="en-US" sz="1200" b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931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200" b="0"/>
                        <a:t>Reken en wiskundige vaardigheden</a:t>
                      </a:r>
                      <a:endParaRPr lang="en-US" sz="1200" b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092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200" b="0"/>
                        <a:t>Digitale vaardigheden</a:t>
                      </a:r>
                      <a:endParaRPr lang="en-US" sz="1200" b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105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200" b="0"/>
                        <a:t>Analytische vaardigheden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853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200" b="0"/>
                        <a:t>Kritische denkvaardigheden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2068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200" b="0"/>
                        <a:t>Creatief denken en handelen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733181"/>
                  </a:ext>
                </a:extLst>
              </a:tr>
            </a:tbl>
          </a:graphicData>
        </a:graphic>
      </p:graphicFrame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0DC459CB-EDA0-3C3C-9AD4-EA29C6BB93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241904"/>
              </p:ext>
            </p:extLst>
          </p:nvPr>
        </p:nvGraphicFramePr>
        <p:xfrm>
          <a:off x="5926717" y="2601100"/>
          <a:ext cx="2863128" cy="828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63128">
                  <a:extLst>
                    <a:ext uri="{9D8B030D-6E8A-4147-A177-3AD203B41FA5}">
                      <a16:colId xmlns:a16="http://schemas.microsoft.com/office/drawing/2014/main" val="18371640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sz="1200" b="0" i="1"/>
                        <a:t>Specifiek voor Maatschappij</a:t>
                      </a:r>
                      <a:endParaRPr lang="en-US" sz="1200" b="0" i="1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35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b="0" i="1"/>
                        <a:t>Specifiek voor Technologie</a:t>
                      </a:r>
                      <a:endParaRPr lang="en-US" sz="1200" b="0" i="1"/>
                    </a:p>
                    <a:p>
                      <a:endParaRPr lang="en-US" sz="1200" b="0" i="1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6912452"/>
                  </a:ext>
                </a:extLst>
              </a:tr>
            </a:tbl>
          </a:graphicData>
        </a:graphic>
      </p:graphicFrame>
      <p:graphicFrame>
        <p:nvGraphicFramePr>
          <p:cNvPr id="12" name="Tabel 11">
            <a:extLst>
              <a:ext uri="{FF2B5EF4-FFF2-40B4-BE49-F238E27FC236}">
                <a16:creationId xmlns:a16="http://schemas.microsoft.com/office/drawing/2014/main" id="{3BA47806-596A-2081-D001-55A958D703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627649"/>
              </p:ext>
            </p:extLst>
          </p:nvPr>
        </p:nvGraphicFramePr>
        <p:xfrm>
          <a:off x="8811060" y="2604994"/>
          <a:ext cx="2863128" cy="8241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63128">
                  <a:extLst>
                    <a:ext uri="{9D8B030D-6E8A-4147-A177-3AD203B41FA5}">
                      <a16:colId xmlns:a16="http://schemas.microsoft.com/office/drawing/2014/main" val="1837164066"/>
                    </a:ext>
                  </a:extLst>
                </a:gridCol>
              </a:tblGrid>
              <a:tr h="412073">
                <a:tc>
                  <a:txBody>
                    <a:bodyPr/>
                    <a:lstStyle/>
                    <a:p>
                      <a:r>
                        <a:rPr lang="nl-NL" sz="1200" b="0" i="1"/>
                        <a:t>Specifiek voor Maatschappij</a:t>
                      </a:r>
                      <a:endParaRPr lang="en-US" sz="1200" b="0" i="1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35014"/>
                  </a:ext>
                </a:extLst>
              </a:tr>
              <a:tr h="4120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b="0" i="1"/>
                        <a:t>Specifiek voor Technologie</a:t>
                      </a:r>
                      <a:endParaRPr lang="en-US" sz="1200" b="0" i="1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6912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632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6F6F56C-63F3-5C35-4582-167530102B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Einde</a:t>
            </a:r>
            <a:endParaRPr lang="en-US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DE001E6-0A2E-A1B6-716D-FD44431519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nl-NL"/>
              <a:t>Praktijkgerichte programma’s havo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58155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Custom 1">
      <a:dk1>
        <a:srgbClr val="000FA0"/>
      </a:dk1>
      <a:lt1>
        <a:srgbClr val="FEFFFF"/>
      </a:lt1>
      <a:dk2>
        <a:srgbClr val="000000"/>
      </a:dk2>
      <a:lt2>
        <a:srgbClr val="00BED7"/>
      </a:lt2>
      <a:accent1>
        <a:srgbClr val="000FA0"/>
      </a:accent1>
      <a:accent2>
        <a:srgbClr val="00BED7"/>
      </a:accent2>
      <a:accent3>
        <a:srgbClr val="FF6A00"/>
      </a:accent3>
      <a:accent4>
        <a:srgbClr val="0049B2"/>
      </a:accent4>
      <a:accent5>
        <a:srgbClr val="0083C5"/>
      </a:accent5>
      <a:accent6>
        <a:srgbClr val="803C50"/>
      </a:accent6>
      <a:hlink>
        <a:srgbClr val="FF6A00"/>
      </a:hlink>
      <a:folHlink>
        <a:srgbClr val="C0C0C0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O_Powerpoint" id="{7BC08182-E3EA-4737-A2EC-12F1EB6F1AF4}" vid="{74C7257B-657B-4C83-BA63-4FB438FD20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2e493dea-8f96-4860-9860-8d823f52a9ce">
      <Terms xmlns="http://schemas.microsoft.com/office/infopath/2007/PartnerControls"/>
    </lcf76f155ced4ddcb4097134ff3c332f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592A43DA1BE44AAFC68A2904BF20D8" ma:contentTypeVersion="18" ma:contentTypeDescription="Een nieuw document maken." ma:contentTypeScope="" ma:versionID="ae81d9f0a8c0d02b0b72a8b230db15d9">
  <xsd:schema xmlns:xsd="http://www.w3.org/2001/XMLSchema" xmlns:xs="http://www.w3.org/2001/XMLSchema" xmlns:p="http://schemas.microsoft.com/office/2006/metadata/properties" xmlns:ns1="http://schemas.microsoft.com/sharepoint/v3" xmlns:ns2="2e493dea-8f96-4860-9860-8d823f52a9ce" xmlns:ns3="b336ff64-0dea-4ca5-a63e-98a647090bc2" targetNamespace="http://schemas.microsoft.com/office/2006/metadata/properties" ma:root="true" ma:fieldsID="1376354e386e92f578035da4d3f902db" ns1:_="" ns2:_="" ns3:_="">
    <xsd:import namespace="http://schemas.microsoft.com/sharepoint/v3"/>
    <xsd:import namespace="2e493dea-8f96-4860-9860-8d823f52a9ce"/>
    <xsd:import namespace="b336ff64-0dea-4ca5-a63e-98a647090b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Eigenschappen van het geïntegreerd beleid voor naleving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Actie van de gebruikersinterface van het geïntegreerd beleid voor naleving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493dea-8f96-4860-9860-8d823f52a9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4669ed75-1f76-49d9-9f71-7691b391b5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36ff64-0dea-4ca5-a63e-98a647090bc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D01A75-74E6-4C38-BEA1-3445333DADC2}">
  <ds:schemaRefs>
    <ds:schemaRef ds:uri="http://purl.org/dc/terms/"/>
    <ds:schemaRef ds:uri="http://schemas.microsoft.com/sharepoint/v3"/>
    <ds:schemaRef ds:uri="http://purl.org/dc/elements/1.1/"/>
    <ds:schemaRef ds:uri="http://purl.org/dc/dcmitype/"/>
    <ds:schemaRef ds:uri="http://schemas.microsoft.com/office/2006/documentManagement/types"/>
    <ds:schemaRef ds:uri="http://www.w3.org/XML/1998/namespace"/>
    <ds:schemaRef ds:uri="2e493dea-8f96-4860-9860-8d823f52a9ce"/>
    <ds:schemaRef ds:uri="http://schemas.microsoft.com/office/infopath/2007/PartnerControls"/>
    <ds:schemaRef ds:uri="http://schemas.openxmlformats.org/package/2006/metadata/core-properties"/>
    <ds:schemaRef ds:uri="b336ff64-0dea-4ca5-a63e-98a647090bc2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21552BF0-B969-442F-890F-433B6CEBEB4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4C664E-47A0-481C-B645-1CEBFCEAF613}">
  <ds:schemaRefs>
    <ds:schemaRef ds:uri="2e493dea-8f96-4860-9860-8d823f52a9ce"/>
    <ds:schemaRef ds:uri="b336ff64-0dea-4ca5-a63e-98a647090bc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SLO_Powerpoint</Template>
  <TotalTime>0</TotalTime>
  <Words>229</Words>
  <Application>Microsoft Office PowerPoint</Application>
  <PresentationFormat>Breedbeeld</PresentationFormat>
  <Paragraphs>63</Paragraphs>
  <Slides>6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16" baseType="lpstr">
      <vt:lpstr>Arial</vt:lpstr>
      <vt:lpstr>Calibri</vt:lpstr>
      <vt:lpstr>Georgia</vt:lpstr>
      <vt:lpstr>Gotham Book</vt:lpstr>
      <vt:lpstr>Periodico Display SmBd It</vt:lpstr>
      <vt:lpstr>Periodico Display XtLg</vt:lpstr>
      <vt:lpstr>Symbol</vt:lpstr>
      <vt:lpstr>Times New Roman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Lynette Reinders</dc:creator>
  <cp:lastModifiedBy>Robert Noordermeer</cp:lastModifiedBy>
  <cp:revision>23</cp:revision>
  <dcterms:created xsi:type="dcterms:W3CDTF">2025-04-07T09:31:31Z</dcterms:created>
  <dcterms:modified xsi:type="dcterms:W3CDTF">2025-05-14T14:29:34Z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0x01010046592A43DA1BE44AAFC68A2904BF20D8</vt:lpwstr>
  </property>
  <property fmtid="{D5CDD505-2E9C-101B-9397-08002B2CF9AE}" pid="3" name="_dlc_DocIdItemGuid">
    <vt:lpwstr>90144d42-af68-4fa5-a4c5-0e261c7b390f</vt:lpwstr>
  </property>
  <property fmtid="{D5CDD505-2E9C-101B-9397-08002B2CF9AE}" pid="4" name="MediaServiceImageTags">
    <vt:lpwstr/>
  </property>
</Properties>
</file>