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authors.xml" ContentType="application/vnd.ms-powerpoint.authors+xml"/>
  <Override PartName="/ppt/comments/modernComment_11C_672332D9.xml" ContentType="application/vnd.ms-powerpoint.comment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1" r:id="rId2"/>
    <p:sldId id="263" r:id="rId3"/>
    <p:sldId id="258" r:id="rId4"/>
    <p:sldId id="278" r:id="rId5"/>
    <p:sldId id="284" r:id="rId6"/>
    <p:sldId id="279" r:id="rId7"/>
    <p:sldId id="280" r:id="rId8"/>
    <p:sldId id="281" r:id="rId9"/>
    <p:sldId id="282" r:id="rId10"/>
    <p:sldId id="285" r:id="rId11"/>
    <p:sldId id="283" r:id="rId12"/>
    <p:sldId id="256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201252-F2E2-56B1-46F9-5CA9D03DC67A}" name="Inge Jansen" initials="IJ" userId="S::i.jansen@slo.nl::12ee00ee-4b71-4243-b606-dde9fbcd06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B2F"/>
    <a:srgbClr val="1C4A74"/>
    <a:srgbClr val="1D4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6251" autoAdjust="0"/>
  </p:normalViewPr>
  <p:slideViewPr>
    <p:cSldViewPr snapToGrid="0">
      <p:cViewPr varScale="1">
        <p:scale>
          <a:sx n="57" d="100"/>
          <a:sy n="57" d="100"/>
        </p:scale>
        <p:origin x="153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omments/modernComment_11C_672332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B124A8-F673-4508-A139-1C442A1B9B3B}" authorId="{84201252-F2E2-56B1-46F9-5CA9D03DC67A}" created="2023-09-21T18:43:27.003">
    <pc:sldMkLst xmlns:pc="http://schemas.microsoft.com/office/powerpoint/2013/main/command">
      <pc:docMk/>
      <pc:sldMk cId="502014767" sldId="278"/>
    </pc:sldMkLst>
    <p188:replyLst>
      <p188:reply id="{CE5BC087-D9E9-4EBE-9A99-1C2FF7DA8D90}" authorId="{84201252-F2E2-56B1-46F9-5CA9D03DC67A}" created="2023-09-21T18:43:43.344">
        <p188:txBody>
          <a:bodyPr/>
          <a:lstStyle/>
          <a:p>
            <a:r>
              <a:rPr lang="nl-NL"/>
              <a:t>Lijkt me voor het interactieve wel aardig.</a:t>
            </a:r>
          </a:p>
        </p188:txBody>
      </p188:reply>
      <p188:reply id="{2EA7D254-6F6D-4740-BED2-998578C886EC}" authorId="{84201252-F2E2-56B1-46F9-5CA9D03DC67A}" created="2023-09-21T18:45:22.781">
        <p188:txBody>
          <a:bodyPr/>
          <a:lstStyle/>
          <a:p>
            <a:r>
              <a:rPr lang="nl-NL"/>
              <a:t>O, ik zie dat jullie het juist hebben omgedraaid. Eerst jullie ideeën, dan: wat werkt goed uit in de praktijk.</a:t>
            </a:r>
          </a:p>
        </p188:txBody>
      </p188:reply>
    </p188:replyLst>
    <p188:txBody>
      <a:bodyPr/>
      <a:lstStyle/>
      <a:p>
        <a:r>
          <a:rPr lang="nl-NL"/>
          <a:t>Wil je de stellingen ook eerst aan het publiek voorleggen waar ze bv in de chat op reageren, voordat jullie je mening toelichten?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D9867-96CB-1C4E-8001-4192737C56A6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357BF-BD2F-5E4A-94D0-4DE62B3425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98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773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Annalien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044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Annalien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940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Cindy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23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Cindy en Annalien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12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Cindy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6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Annalien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45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Annalien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70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Annalien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77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Cindy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278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41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Annalien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357BF-BD2F-5E4A-94D0-4DE62B34252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26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307584-6062-4A61-8660-5B3BB649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645898-B11B-4DBB-B9A8-59E49D2C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033259-A0A5-4095-8031-D7EB7613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105E76-3578-4647-9125-19F766C7B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585" y="406377"/>
            <a:ext cx="1709114" cy="138424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2B97E57-0B94-427E-B404-5034890F61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8680" y="3638380"/>
            <a:ext cx="3752598" cy="298879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E1748BE-EAB8-410B-B7A2-8A550F667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rgbClr val="C83B2F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6AE10466-DD1D-48B5-BD6E-9087A6E63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427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A7C80-36A7-46E6-9304-A8AB09D3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B1DA20-1A6B-4846-96DC-270CD8B1E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6804FC-CB4C-40B1-BB09-4484F567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EDC496-D527-490D-8802-C0BC22FE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BB3D77-FD91-444C-A7F2-0A7FE5F5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1BAB5F0-982A-4725-BED3-DDE9AE711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FEF275-E6AE-4B9B-80E7-71D0A876E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2235A3-4EBE-46C3-B645-685AE266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9B03F5-F897-4CFA-8096-B225136D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1ACE88-D30A-43D4-9A30-96A97D7C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93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50CF7-1E40-4281-8733-A547667B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3F0E3A-00CD-4DFD-9FC1-DEE4365AB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0ECEF5-5802-4CB3-8B50-E5BC4726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5EED36-590F-4153-8A7E-E0EF1153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DD9F4C-080D-4891-95FA-E5AE90EB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32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F4C5E-8AB9-42F4-BDA9-16D32B10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79FB13-5017-489D-B2F6-9C04DF73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64D7-D3DD-406A-A883-1592EBAD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49DB4D-79E0-4D48-BE08-605F59DF8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0E350-2653-4B8D-A429-E7EDCED8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8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74682-403E-40C7-93B9-ADD6E4F4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0EDBB1-F93F-47F3-8414-222A46FFF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E5E9F0-07E5-401C-8C1A-AE75F787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208456-5595-4C41-9E70-D9B3DA84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810DE7-BA13-4513-A4EC-36432195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DA1F32-F22F-4943-B8D4-1B0647A3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34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B5A93-EA10-4DD8-BE65-94CA518F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12199-C67A-48AB-8CE5-9949F0695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361F52-6BBA-40E1-BA54-5BB71FEE2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F345FB-1616-4BA4-B581-A728E1CFC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54E69E2-6312-415C-B254-98C96CFC0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7F2E484-C1BD-4ADE-86A8-36032FDE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313542-E2D9-44E6-BE41-E09BEBA4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2153FCE-5874-4CC8-8BEC-42F008F1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31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FC8F6-C792-4FC6-8F4B-77548CBE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78CC0A-1897-467B-B994-B1A1050C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039288-F101-430E-87E7-9DE84DE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7EA9AC-DE30-4682-83BB-04D289E3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96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A0B6AA9-3D1C-4A4C-BBE1-836ABC78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49EA90-6E42-48F6-BC69-07F3B400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393E3B-EAB8-4E4B-B082-5EA25941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79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3C173-AE7F-47EE-A009-8C20653A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E518BE-7645-4EBD-9794-79765D056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25D7D1-6DE3-45DD-8A43-D53EF5EA3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EE25FD-19D1-4408-B07A-D25F94FE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4E553A-913A-4416-8F87-74ECE628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FEE59C-3E85-44CE-9FFA-DD6EE207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11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B9D86-A343-4114-B897-DA548685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2C47B0-A62B-418E-B638-74D0FC387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75E2D9-A79C-4B94-ACB4-B4A5BBB6A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DBDEF5-7F82-44EB-B27E-474450B8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8AAC12-4ACE-4AE4-933B-C2E440B3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94954B-91D0-48E4-8EC6-213D9673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12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290BBE-4433-4321-8761-59A42C16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076E28-7F5A-49AB-81CA-C1ED06C4D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399C49-CBFD-40D2-972B-5C399E24A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60EE-6FCD-4469-B090-F2BFC1CB69CE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2B1DEF-8C5A-4035-8B1C-E9B3A140F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063C62-F6A9-4EC8-A938-9A53A39DB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ADA9D-A073-4495-BDD6-2B3F72D72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99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alimpact.nl/" TargetMode="External"/><Relationship Id="rId4" Type="http://schemas.openxmlformats.org/officeDocument/2006/relationships/hyperlink" Target="mailto:c.kuiper@taalimpact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C_672332D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6BA648C-FBA7-4496-97B2-4C958AB3E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7453" y="1905909"/>
            <a:ext cx="6116547" cy="1830068"/>
          </a:xfrm>
        </p:spPr>
        <p:txBody>
          <a:bodyPr bIns="0">
            <a:normAutofit/>
          </a:bodyPr>
          <a:lstStyle/>
          <a:p>
            <a:pPr algn="l"/>
            <a:r>
              <a:rPr lang="nl-NL" sz="4000" b="1" dirty="0">
                <a:solidFill>
                  <a:srgbClr val="1C4A74"/>
                </a:solidFill>
              </a:rPr>
              <a:t>Samen werken aan taalkrachtig onderwijs</a:t>
            </a:r>
            <a:br>
              <a:rPr lang="nl-NL" sz="4000" b="1" dirty="0">
                <a:solidFill>
                  <a:srgbClr val="1C4A74"/>
                </a:solidFill>
              </a:rPr>
            </a:br>
            <a:r>
              <a:rPr lang="nl-NL" sz="2400" b="1" i="1" dirty="0">
                <a:solidFill>
                  <a:srgbClr val="1C4A74"/>
                </a:solidFill>
                <a:effectLst/>
                <a:ea typeface="Calibri" panose="020F0502020204030204" pitchFamily="34" charset="0"/>
              </a:rPr>
              <a:t>Theorie en praktijk</a:t>
            </a:r>
            <a:endParaRPr lang="nl-NL" sz="2400" b="1" dirty="0">
              <a:solidFill>
                <a:srgbClr val="1C4A74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86142C-FE41-6A4E-B280-8DCDB35029FC}"/>
              </a:ext>
            </a:extLst>
          </p:cNvPr>
          <p:cNvSpPr/>
          <p:nvPr/>
        </p:nvSpPr>
        <p:spPr>
          <a:xfrm>
            <a:off x="0" y="0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C7F35C-D951-AA49-A7AD-827B4635914A}"/>
              </a:ext>
            </a:extLst>
          </p:cNvPr>
          <p:cNvSpPr txBox="1"/>
          <p:nvPr/>
        </p:nvSpPr>
        <p:spPr>
          <a:xfrm>
            <a:off x="3027453" y="4962293"/>
            <a:ext cx="5882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Webinar Netwerk Taalrijk onderwijs in het vo</a:t>
            </a:r>
          </a:p>
          <a:p>
            <a:r>
              <a:rPr lang="nl-NL" dirty="0"/>
              <a:t>3 oktober 2023</a:t>
            </a:r>
          </a:p>
          <a:p>
            <a:endParaRPr lang="nl-NL" b="1" dirty="0"/>
          </a:p>
          <a:p>
            <a:r>
              <a:rPr lang="nl-NL" b="1" dirty="0"/>
              <a:t>Cindy Kuiper &amp; Annalien </a:t>
            </a:r>
            <a:r>
              <a:rPr lang="nl-NL" b="1" dirty="0" err="1"/>
              <a:t>Prozee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2526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8FFDD-E6F7-F346-A229-E9227516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3" y="381119"/>
            <a:ext cx="1766478" cy="1235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732A2C-611A-3F42-BD5F-1E1D728216C3}"/>
              </a:ext>
            </a:extLst>
          </p:cNvPr>
          <p:cNvSpPr txBox="1"/>
          <p:nvPr/>
        </p:nvSpPr>
        <p:spPr>
          <a:xfrm>
            <a:off x="55756" y="1825625"/>
            <a:ext cx="2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 Titel slide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4FA5295-7D94-F540-AFA8-1D2D49867A14}"/>
              </a:ext>
            </a:extLst>
          </p:cNvPr>
          <p:cNvSpPr/>
          <p:nvPr/>
        </p:nvSpPr>
        <p:spPr>
          <a:xfrm>
            <a:off x="0" y="-9063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C4B0A2A-FB56-4345-A726-646AB21C921B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TVO en VTO</a:t>
            </a:r>
          </a:p>
        </p:txBody>
      </p:sp>
      <p:pic>
        <p:nvPicPr>
          <p:cNvPr id="6" name="Tijdelijke aanduiding voor inhoud 5" descr="Afbeelding met tekst, schermopname, Elektrisch blauw, Lettertype&#10;&#10;Automatisch gegenereerde beschrijving">
            <a:extLst>
              <a:ext uri="{FF2B5EF4-FFF2-40B4-BE49-F238E27FC236}">
                <a16:creationId xmlns:a16="http://schemas.microsoft.com/office/drawing/2014/main" id="{CF934BF8-E6F8-6640-4E4A-8B4E7B040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80" y="2104594"/>
            <a:ext cx="5737421" cy="4093318"/>
          </a:xfrm>
        </p:spPr>
      </p:pic>
    </p:spTree>
    <p:extLst>
      <p:ext uri="{BB962C8B-B14F-4D97-AF65-F5344CB8AC3E}">
        <p14:creationId xmlns:p14="http://schemas.microsoft.com/office/powerpoint/2010/main" val="404984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B4E924-C980-2F42-86B2-8C1ED5A1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399" y="1825625"/>
            <a:ext cx="6035041" cy="465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b="1" dirty="0">
                <a:solidFill>
                  <a:srgbClr val="C83B2F"/>
                </a:solidFill>
                <a:latin typeface="Bradley Hand ITC" panose="03070402050302030203" pitchFamily="66" charset="0"/>
              </a:rPr>
              <a:t>De docent Nederlands is aanjager van het werken aan taalkrachtig onderwijs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600" dirty="0"/>
              <a:t>Hoe zie jij dat?</a:t>
            </a:r>
          </a:p>
          <a:p>
            <a:pPr marL="285750" indent="-285750">
              <a:buChar char="•"/>
            </a:pPr>
            <a:r>
              <a:rPr lang="nl-NL" dirty="0">
                <a:cs typeface="Arial"/>
              </a:rPr>
              <a:t>Ga naar mentimeter.com </a:t>
            </a:r>
          </a:p>
          <a:p>
            <a:pPr marL="285750" indent="-285750">
              <a:buChar char="•"/>
            </a:pPr>
            <a:r>
              <a:rPr lang="nl-NL" dirty="0">
                <a:cs typeface="Arial"/>
              </a:rPr>
              <a:t>Vul de code 2472 2704 in of scan </a:t>
            </a:r>
          </a:p>
          <a:p>
            <a:pPr marL="285750" indent="-285750">
              <a:buChar char="•"/>
            </a:pPr>
            <a:r>
              <a:rPr lang="nl-NL" dirty="0">
                <a:cs typeface="Arial"/>
              </a:rPr>
              <a:t>Vul de zin aan op basis van jouw ervaring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rgbClr val="C83B2F"/>
                </a:solidFill>
              </a:rPr>
              <a:t>Wat goed werkt is…..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8FFDD-E6F7-F346-A229-E9227516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3" y="381119"/>
            <a:ext cx="1766478" cy="1235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732A2C-611A-3F42-BD5F-1E1D728216C3}"/>
              </a:ext>
            </a:extLst>
          </p:cNvPr>
          <p:cNvSpPr txBox="1"/>
          <p:nvPr/>
        </p:nvSpPr>
        <p:spPr>
          <a:xfrm>
            <a:off x="55756" y="1825625"/>
            <a:ext cx="2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 Titel slide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4FA5295-7D94-F540-AFA8-1D2D49867A14}"/>
              </a:ext>
            </a:extLst>
          </p:cNvPr>
          <p:cNvSpPr/>
          <p:nvPr/>
        </p:nvSpPr>
        <p:spPr>
          <a:xfrm>
            <a:off x="0" y="-9063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C4B0A2A-FB56-4345-A726-646AB21C921B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Stelling 3 (2)</a:t>
            </a:r>
          </a:p>
        </p:txBody>
      </p:sp>
      <p:pic>
        <p:nvPicPr>
          <p:cNvPr id="2050" name="Picture 2" descr="Succesverhaal: Esther werd 14 cm slanker binnen 10 weken! | Fitbewust  Personal Coaching">
            <a:extLst>
              <a:ext uri="{FF2B5EF4-FFF2-40B4-BE49-F238E27FC236}">
                <a16:creationId xmlns:a16="http://schemas.microsoft.com/office/drawing/2014/main" id="{EACE7CA7-D00A-3310-4940-6540E13B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61140"/>
            <a:ext cx="3252261" cy="14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 descr="Afbeelding met patroon, pixel, ontwerp&#10;&#10;Automatisch gegenereerde beschrijving">
            <a:extLst>
              <a:ext uri="{FF2B5EF4-FFF2-40B4-BE49-F238E27FC236}">
                <a16:creationId xmlns:a16="http://schemas.microsoft.com/office/drawing/2014/main" id="{BF1B6348-449D-A7EF-0EA0-DFD1FFE15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21" y="3326860"/>
            <a:ext cx="967800" cy="9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24 Tot Ziens Foto's - gratis en royaltyvrije stockfoto's uit Dreamstime">
            <a:extLst>
              <a:ext uri="{FF2B5EF4-FFF2-40B4-BE49-F238E27FC236}">
                <a16:creationId xmlns:a16="http://schemas.microsoft.com/office/drawing/2014/main" id="{13885E9F-0CF8-814D-B5F1-4764C316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48" y="4961744"/>
            <a:ext cx="2840686" cy="18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C86142C-FE41-6A4E-B280-8DCDB35029FC}"/>
              </a:ext>
            </a:extLst>
          </p:cNvPr>
          <p:cNvSpPr/>
          <p:nvPr/>
        </p:nvSpPr>
        <p:spPr>
          <a:xfrm>
            <a:off x="0" y="0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6DB2B43-B5FD-B547-944F-C57D2D4A4DFE}"/>
              </a:ext>
            </a:extLst>
          </p:cNvPr>
          <p:cNvSpPr txBox="1"/>
          <p:nvPr/>
        </p:nvSpPr>
        <p:spPr>
          <a:xfrm>
            <a:off x="139389" y="4151253"/>
            <a:ext cx="24532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Cindy Kuiper</a:t>
            </a:r>
          </a:p>
          <a:p>
            <a:pPr algn="ctr"/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c.kuiper@taalimpact.nl</a:t>
            </a:r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www.taalimpact.nl</a:t>
            </a:r>
            <a:endParaRPr lang="nl-NL" sz="1400" dirty="0">
              <a:solidFill>
                <a:schemeClr val="bg1"/>
              </a:solidFill>
            </a:endParaRPr>
          </a:p>
          <a:p>
            <a:pPr algn="ctr"/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&amp;</a:t>
            </a:r>
          </a:p>
          <a:p>
            <a:pPr algn="ctr"/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Annalien </a:t>
            </a:r>
            <a:r>
              <a:rPr lang="nl-NL" sz="1400" dirty="0" err="1">
                <a:solidFill>
                  <a:schemeClr val="bg1"/>
                </a:solidFill>
              </a:rPr>
              <a:t>Prozee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a.prozee@cvo-nf.nl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6F0C2169-A865-F849-8F8A-41C5FB3A7711}"/>
              </a:ext>
            </a:extLst>
          </p:cNvPr>
          <p:cNvSpPr txBox="1">
            <a:spLocks/>
          </p:cNvSpPr>
          <p:nvPr/>
        </p:nvSpPr>
        <p:spPr>
          <a:xfrm>
            <a:off x="3200399" y="1825625"/>
            <a:ext cx="5887845" cy="46512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200" i="1" dirty="0">
              <a:highlight>
                <a:srgbClr val="FFFF00"/>
              </a:highlight>
              <a:cs typeface="Lucida Sans Unicode"/>
            </a:endParaRPr>
          </a:p>
          <a:p>
            <a:pPr marL="0" indent="0">
              <a:buNone/>
            </a:pPr>
            <a:endParaRPr lang="nl-NL" sz="2400" dirty="0">
              <a:cs typeface="Lucida Sans Unicode"/>
            </a:endParaRPr>
          </a:p>
          <a:p>
            <a:r>
              <a:rPr lang="nl-NL" sz="2400" dirty="0">
                <a:cs typeface="Lucida Sans Unicode"/>
              </a:rPr>
              <a:t>“Alleen ga je sneller, samen kom je verder”</a:t>
            </a:r>
          </a:p>
          <a:p>
            <a:endParaRPr lang="nl-NL" sz="2400" dirty="0">
              <a:cs typeface="Lucida Sans Unicode"/>
            </a:endParaRPr>
          </a:p>
          <a:p>
            <a:r>
              <a:rPr lang="nl-NL" sz="2400" dirty="0">
                <a:cs typeface="Lucida Sans Unicode"/>
              </a:rPr>
              <a:t>Ga je aan de slag met taalkrachtig onderwijs? Deel je ervaringen in het netwerk.</a:t>
            </a:r>
          </a:p>
          <a:p>
            <a:pPr marL="0" indent="0">
              <a:buNone/>
            </a:pPr>
            <a:endParaRPr lang="nl-NL" sz="2400" dirty="0">
              <a:cs typeface="Lucida Sans Unicode"/>
            </a:endParaRPr>
          </a:p>
          <a:p>
            <a:r>
              <a:rPr lang="nl-NL" sz="2400" dirty="0">
                <a:cs typeface="Lucida Sans Unicode"/>
              </a:rPr>
              <a:t>Dank voor jullie aandacht!</a:t>
            </a:r>
          </a:p>
          <a:p>
            <a:pPr marL="0" indent="0">
              <a:buNone/>
            </a:pPr>
            <a:endParaRPr lang="nl-NL" sz="2000" dirty="0">
              <a:cs typeface="Lucida Sans Unicode"/>
            </a:endParaRPr>
          </a:p>
          <a:p>
            <a:endParaRPr lang="nl-NL" sz="2000" dirty="0"/>
          </a:p>
          <a:p>
            <a:endParaRPr lang="nl-NL" sz="2000" dirty="0">
              <a:cs typeface="Lucida Sans Unicode"/>
            </a:endParaRP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32DBFDFB-0E55-4D0E-BA5E-64923F86B884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Tot slot</a:t>
            </a:r>
          </a:p>
        </p:txBody>
      </p:sp>
    </p:spTree>
    <p:extLst>
      <p:ext uri="{BB962C8B-B14F-4D97-AF65-F5344CB8AC3E}">
        <p14:creationId xmlns:p14="http://schemas.microsoft.com/office/powerpoint/2010/main" val="28009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dewerkers Enschedese zorggroep schudden even geen handen | Enschede |  tubantia.nl">
            <a:extLst>
              <a:ext uri="{FF2B5EF4-FFF2-40B4-BE49-F238E27FC236}">
                <a16:creationId xmlns:a16="http://schemas.microsoft.com/office/drawing/2014/main" id="{20CF4687-798C-FC48-B51B-AFC14B9B8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4"/>
          <a:stretch/>
        </p:blipFill>
        <p:spPr bwMode="auto">
          <a:xfrm>
            <a:off x="2732048" y="3827417"/>
            <a:ext cx="6411952" cy="30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B4E924-C980-2F42-86B2-8C1ED5A1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0257" y="1825625"/>
            <a:ext cx="6035041" cy="4651256"/>
          </a:xfrm>
        </p:spPr>
        <p:txBody>
          <a:bodyPr/>
          <a:lstStyle/>
          <a:p>
            <a:r>
              <a:rPr lang="nl-NL" b="1" dirty="0">
                <a:solidFill>
                  <a:srgbClr val="C83B2F"/>
                </a:solidFill>
              </a:rPr>
              <a:t>Cindy Kuiper</a:t>
            </a:r>
            <a:r>
              <a:rPr lang="nl-NL" dirty="0"/>
              <a:t>, Taalimpact en hogeschool Saxion</a:t>
            </a:r>
          </a:p>
          <a:p>
            <a:r>
              <a:rPr lang="nl-NL" dirty="0"/>
              <a:t>Ervaring als docent, onderzoeker, adviseur</a:t>
            </a:r>
          </a:p>
          <a:p>
            <a:r>
              <a:rPr lang="nl-NL" dirty="0"/>
              <a:t>Gepromoveerd op een onderzoek naar genredidactiek (taalgericht vakonderwijs) in het hbo</a:t>
            </a:r>
          </a:p>
          <a:p>
            <a:endParaRPr lang="nl-NL" dirty="0"/>
          </a:p>
          <a:p>
            <a:r>
              <a:rPr lang="nl-NL" b="1" dirty="0">
                <a:solidFill>
                  <a:srgbClr val="C83B2F"/>
                </a:solidFill>
              </a:rPr>
              <a:t>Annalien </a:t>
            </a:r>
            <a:r>
              <a:rPr lang="nl-NL" b="1" dirty="0" err="1">
                <a:solidFill>
                  <a:srgbClr val="C83B2F"/>
                </a:solidFill>
              </a:rPr>
              <a:t>Prozee</a:t>
            </a:r>
            <a:r>
              <a:rPr lang="nl-NL" b="1" dirty="0">
                <a:solidFill>
                  <a:srgbClr val="C83B2F"/>
                </a:solidFill>
              </a:rPr>
              <a:t> , </a:t>
            </a:r>
            <a:r>
              <a:rPr lang="nl-NL" dirty="0"/>
              <a:t>Taalbeleid / TVO CSG Comenius en eerder op het </a:t>
            </a:r>
            <a:r>
              <a:rPr lang="nl-NL" dirty="0" err="1"/>
              <a:t>Dockinga</a:t>
            </a:r>
            <a:r>
              <a:rPr lang="nl-NL" dirty="0"/>
              <a:t> College</a:t>
            </a:r>
            <a:endParaRPr lang="nl-NL" dirty="0">
              <a:highlight>
                <a:srgbClr val="FFFF00"/>
              </a:highlight>
            </a:endParaRPr>
          </a:p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8FFDD-E6F7-F346-A229-E9227516A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3" y="381119"/>
            <a:ext cx="1766478" cy="1235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732A2C-611A-3F42-BD5F-1E1D728216C3}"/>
              </a:ext>
            </a:extLst>
          </p:cNvPr>
          <p:cNvSpPr txBox="1"/>
          <p:nvPr/>
        </p:nvSpPr>
        <p:spPr>
          <a:xfrm>
            <a:off x="55756" y="1825625"/>
            <a:ext cx="2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 Titel slide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4FA5295-7D94-F540-AFA8-1D2D49867A14}"/>
              </a:ext>
            </a:extLst>
          </p:cNvPr>
          <p:cNvSpPr/>
          <p:nvPr/>
        </p:nvSpPr>
        <p:spPr>
          <a:xfrm>
            <a:off x="0" y="-9063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C4B0A2A-FB56-4345-A726-646AB21C921B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Even kennismaken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0A9036D-0047-5745-A0EC-C338CDCA3251}"/>
              </a:ext>
            </a:extLst>
          </p:cNvPr>
          <p:cNvSpPr txBox="1"/>
          <p:nvPr/>
        </p:nvSpPr>
        <p:spPr>
          <a:xfrm>
            <a:off x="2732048" y="6601522"/>
            <a:ext cx="1951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© </a:t>
            </a:r>
            <a:r>
              <a:rPr lang="nl-NL" sz="900" dirty="0" err="1"/>
              <a:t>Shutterstock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13420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B4E924-C980-2F42-86B2-8C1ED5A1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399" y="1825625"/>
            <a:ext cx="5887845" cy="46512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400" dirty="0">
                <a:solidFill>
                  <a:srgbClr val="C83B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Aanleiding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Onderwijs met veel ruimte voor spreken, lezen, schrijven en luisteren - </a:t>
            </a:r>
            <a:r>
              <a:rPr lang="nl-NL" dirty="0">
                <a:solidFill>
                  <a:srgbClr val="C83B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taalkrachtig onderwijs -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kansrijk en streven veel scholen na!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Allebei ervaring met het werken aan taalkrachtig onderwijs: mooi en zeker ook uitdagend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400" dirty="0">
                <a:solidFill>
                  <a:srgbClr val="C83B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Opzet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Drie stellingen: theorie en praktijk naast elkaar, ervaringen delen, succesfactoren inventariseren via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Mentimeter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Opbrengst: inspiratie om zelf (weer) te gaan werken aan taalkrachtig onderwijs!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8FFDD-E6F7-F346-A229-E9227516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3" y="381119"/>
            <a:ext cx="1766478" cy="1235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732A2C-611A-3F42-BD5F-1E1D728216C3}"/>
              </a:ext>
            </a:extLst>
          </p:cNvPr>
          <p:cNvSpPr txBox="1"/>
          <p:nvPr/>
        </p:nvSpPr>
        <p:spPr>
          <a:xfrm>
            <a:off x="55756" y="1825625"/>
            <a:ext cx="2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 Titel slide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4FA5295-7D94-F540-AFA8-1D2D49867A14}"/>
              </a:ext>
            </a:extLst>
          </p:cNvPr>
          <p:cNvSpPr/>
          <p:nvPr/>
        </p:nvSpPr>
        <p:spPr>
          <a:xfrm>
            <a:off x="0" y="0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C4B0A2A-FB56-4345-A726-646AB21C921B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Aanleiding</a:t>
            </a:r>
            <a:br>
              <a:rPr lang="nl-NL" sz="2800" b="1" dirty="0">
                <a:solidFill>
                  <a:schemeClr val="bg1"/>
                </a:solidFill>
              </a:rPr>
            </a:br>
            <a:r>
              <a:rPr lang="nl-NL" sz="2800" b="1" dirty="0">
                <a:solidFill>
                  <a:schemeClr val="bg1"/>
                </a:solidFill>
              </a:rPr>
              <a:t>en opzet </a:t>
            </a:r>
          </a:p>
        </p:txBody>
      </p:sp>
      <p:pic>
        <p:nvPicPr>
          <p:cNvPr id="1028" name="Picture 4" descr="Inspiratie — Womentalk">
            <a:extLst>
              <a:ext uri="{FF2B5EF4-FFF2-40B4-BE49-F238E27FC236}">
                <a16:creationId xmlns:a16="http://schemas.microsoft.com/office/drawing/2014/main" id="{DF1D1C8E-1F93-634A-D41E-34C9C006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4500" y1="23471" x2="14500" y2="23471"/>
                        <a14:backgroundMark x1="85100" y1="44444" x2="91200" y2="44070"/>
                        <a14:backgroundMark x1="18400" y1="80774" x2="18400" y2="80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817" y="3337964"/>
            <a:ext cx="4903614" cy="39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1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B4E924-C980-2F42-86B2-8C1ED5A1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399" y="1825625"/>
            <a:ext cx="6035041" cy="4651256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b="1" dirty="0">
                <a:solidFill>
                  <a:srgbClr val="C83B2F"/>
                </a:solidFill>
                <a:latin typeface="Bradley Hand ITC" panose="03070402050302030203" pitchFamily="66" charset="0"/>
              </a:rPr>
              <a:t>Zonder taalbeleid kun je niet succesvol werken aan taalkrachtig onderwijs</a:t>
            </a:r>
            <a:endParaRPr lang="nl-NL" sz="2400" b="1" dirty="0">
              <a:highlight>
                <a:srgbClr val="FFFF00"/>
              </a:highlight>
              <a:latin typeface="Bradley Hand ITC" panose="03070402050302030203" pitchFamily="66" charset="0"/>
            </a:endParaRPr>
          </a:p>
          <a:p>
            <a:endParaRPr lang="nl-NL" dirty="0"/>
          </a:p>
          <a:p>
            <a:r>
              <a:rPr lang="nl-NL" dirty="0"/>
              <a:t>Mee eens, want…</a:t>
            </a:r>
          </a:p>
          <a:p>
            <a:pPr lvl="1"/>
            <a:r>
              <a:rPr lang="nl-NL" dirty="0"/>
              <a:t>beleid zorgt voor inbedding en draagvlak</a:t>
            </a:r>
          </a:p>
          <a:p>
            <a:pPr lvl="1"/>
            <a:r>
              <a:rPr lang="nl-NL" dirty="0"/>
              <a:t>beleid kan de gezamenlijke opdracht benadrukken</a:t>
            </a:r>
          </a:p>
          <a:p>
            <a:pPr lvl="1"/>
            <a:r>
              <a:rPr lang="nl-NL" dirty="0"/>
              <a:t>beleid stimuleert facilitering en professionalisering</a:t>
            </a:r>
          </a:p>
          <a:p>
            <a:pPr lvl="1"/>
            <a:endParaRPr lang="nl-NL" dirty="0"/>
          </a:p>
          <a:p>
            <a:r>
              <a:rPr lang="nl-NL" dirty="0"/>
              <a:t>Maar in de praktijk…</a:t>
            </a:r>
          </a:p>
          <a:p>
            <a:pPr lvl="1"/>
            <a:r>
              <a:rPr lang="nl-NL" dirty="0"/>
              <a:t>hoef je niet te ‘wachten’ op taalbeleid</a:t>
            </a:r>
          </a:p>
          <a:p>
            <a:pPr lvl="1"/>
            <a:r>
              <a:rPr lang="nl-NL" dirty="0"/>
              <a:t>verandert alleen een taalbeleidsdocument niets</a:t>
            </a:r>
          </a:p>
          <a:p>
            <a:pPr lvl="1"/>
            <a:r>
              <a:rPr lang="nl-NL" dirty="0"/>
              <a:t>kunnen praktijkervaringen het beleid voeden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8FFDD-E6F7-F346-A229-E9227516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3" y="381119"/>
            <a:ext cx="1766478" cy="1235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732A2C-611A-3F42-BD5F-1E1D728216C3}"/>
              </a:ext>
            </a:extLst>
          </p:cNvPr>
          <p:cNvSpPr txBox="1"/>
          <p:nvPr/>
        </p:nvSpPr>
        <p:spPr>
          <a:xfrm>
            <a:off x="55756" y="1825625"/>
            <a:ext cx="2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 Titel slide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4FA5295-7D94-F540-AFA8-1D2D49867A14}"/>
              </a:ext>
            </a:extLst>
          </p:cNvPr>
          <p:cNvSpPr/>
          <p:nvPr/>
        </p:nvSpPr>
        <p:spPr>
          <a:xfrm>
            <a:off x="0" y="-9063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C4B0A2A-FB56-4345-A726-646AB21C921B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Stelling 1 (1)</a:t>
            </a:r>
          </a:p>
        </p:txBody>
      </p:sp>
      <p:pic>
        <p:nvPicPr>
          <p:cNvPr id="4098" name="Picture 2" descr="Handboek taalbeleid secundair onderwijs | Acco Webshop">
            <a:extLst>
              <a:ext uri="{FF2B5EF4-FFF2-40B4-BE49-F238E27FC236}">
                <a16:creationId xmlns:a16="http://schemas.microsoft.com/office/drawing/2014/main" id="{2F5DEF34-8CBD-A009-F221-ACDDEF1E8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9" y="3739944"/>
            <a:ext cx="1898750" cy="27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B4E924-C980-2F42-86B2-8C1ED5A1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399" y="1825625"/>
            <a:ext cx="6035041" cy="465125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Betrokkenheid bij taalontwikkeling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8FFDD-E6F7-F346-A229-E9227516A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3" y="381119"/>
            <a:ext cx="1766478" cy="1235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732A2C-611A-3F42-BD5F-1E1D728216C3}"/>
              </a:ext>
            </a:extLst>
          </p:cNvPr>
          <p:cNvSpPr txBox="1"/>
          <p:nvPr/>
        </p:nvSpPr>
        <p:spPr>
          <a:xfrm>
            <a:off x="55756" y="1825625"/>
            <a:ext cx="2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 Titel slide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4FA5295-7D94-F540-AFA8-1D2D49867A14}"/>
              </a:ext>
            </a:extLst>
          </p:cNvPr>
          <p:cNvSpPr/>
          <p:nvPr/>
        </p:nvSpPr>
        <p:spPr>
          <a:xfrm>
            <a:off x="0" y="-9063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C4B0A2A-FB56-4345-A726-646AB21C921B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Lemniscaat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E17A83-BDC3-97A8-00A4-4CE58A9F8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399" y="2463557"/>
            <a:ext cx="5018810" cy="37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00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B4E924-C980-2F42-86B2-8C1ED5A1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399" y="1825625"/>
            <a:ext cx="6035041" cy="465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b="1" dirty="0">
                <a:solidFill>
                  <a:srgbClr val="C83B2F"/>
                </a:solidFill>
                <a:latin typeface="Bradley Hand ITC" panose="03070402050302030203" pitchFamily="66" charset="0"/>
              </a:rPr>
              <a:t>Zonder taalbeleid kun je niet succesvol werken aan taalkrachtig onderwijs</a:t>
            </a:r>
            <a:endParaRPr lang="nl-NL" sz="2400" b="1" dirty="0">
              <a:highlight>
                <a:srgbClr val="FFFF00"/>
              </a:highlight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600" dirty="0"/>
              <a:t>Hoe zie jij dat?</a:t>
            </a:r>
          </a:p>
          <a:p>
            <a:pPr marL="285750" indent="-285750">
              <a:buChar char="•"/>
            </a:pPr>
            <a:r>
              <a:rPr lang="nl-NL" dirty="0">
                <a:cs typeface="Arial"/>
              </a:rPr>
              <a:t>Ga naar mentimeter.com </a:t>
            </a:r>
          </a:p>
          <a:p>
            <a:pPr marL="285750" indent="-285750">
              <a:buChar char="•"/>
            </a:pPr>
            <a:r>
              <a:rPr lang="nl-NL" dirty="0">
                <a:cs typeface="Arial"/>
              </a:rPr>
              <a:t>Vul de code 2472 2704 in of scan </a:t>
            </a:r>
          </a:p>
          <a:p>
            <a:pPr marL="285750" indent="-285750">
              <a:buChar char="•"/>
            </a:pPr>
            <a:r>
              <a:rPr lang="nl-NL" dirty="0">
                <a:cs typeface="Arial"/>
              </a:rPr>
              <a:t>Vul de zin aan op basis van jouw ervaring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rgbClr val="C83B2F"/>
                </a:solidFill>
              </a:rPr>
              <a:t>Wat goed werkt is…..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8FFDD-E6F7-F346-A229-E9227516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3" y="381119"/>
            <a:ext cx="1766478" cy="1235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732A2C-611A-3F42-BD5F-1E1D728216C3}"/>
              </a:ext>
            </a:extLst>
          </p:cNvPr>
          <p:cNvSpPr txBox="1"/>
          <p:nvPr/>
        </p:nvSpPr>
        <p:spPr>
          <a:xfrm>
            <a:off x="55756" y="1825625"/>
            <a:ext cx="2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 Titel slide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4FA5295-7D94-F540-AFA8-1D2D49867A14}"/>
              </a:ext>
            </a:extLst>
          </p:cNvPr>
          <p:cNvSpPr/>
          <p:nvPr/>
        </p:nvSpPr>
        <p:spPr>
          <a:xfrm>
            <a:off x="0" y="-9063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C4B0A2A-FB56-4345-A726-646AB21C921B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Stelling 1 (2)</a:t>
            </a:r>
          </a:p>
        </p:txBody>
      </p:sp>
      <p:pic>
        <p:nvPicPr>
          <p:cNvPr id="2050" name="Picture 2" descr="Succesverhaal: Esther werd 14 cm slanker binnen 10 weken! | Fitbewust  Personal Coaching">
            <a:extLst>
              <a:ext uri="{FF2B5EF4-FFF2-40B4-BE49-F238E27FC236}">
                <a16:creationId xmlns:a16="http://schemas.microsoft.com/office/drawing/2014/main" id="{EACE7CA7-D00A-3310-4940-6540E13B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61140"/>
            <a:ext cx="3252261" cy="14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patroon, pixel, ontwerp&#10;&#10;Automatisch gegenereerde beschrijving">
            <a:extLst>
              <a:ext uri="{FF2B5EF4-FFF2-40B4-BE49-F238E27FC236}">
                <a16:creationId xmlns:a16="http://schemas.microsoft.com/office/drawing/2014/main" id="{04C9B850-7E04-E362-25FA-2E996F413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21" y="3326860"/>
            <a:ext cx="967800" cy="9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0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B4E924-C980-2F42-86B2-8C1ED5A1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399" y="1825625"/>
            <a:ext cx="6035041" cy="46512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2400" b="1" dirty="0">
                <a:solidFill>
                  <a:srgbClr val="1C4A74"/>
                </a:solidFill>
                <a:latin typeface="Bradley Hand ITC" panose="03070402050302030203" pitchFamily="66" charset="0"/>
              </a:rPr>
              <a:t>Elke docent is in staat om taalgericht (vak)onderwijs te verzorgen</a:t>
            </a:r>
            <a:endParaRPr lang="nl-NL" sz="2400" b="1" dirty="0">
              <a:solidFill>
                <a:srgbClr val="1C4A74"/>
              </a:solidFill>
              <a:highlight>
                <a:srgbClr val="FFFF00"/>
              </a:highlight>
              <a:latin typeface="Bradley Hand ITC" panose="03070402050302030203" pitchFamily="66" charset="0"/>
            </a:endParaRPr>
          </a:p>
          <a:p>
            <a:endParaRPr lang="nl-NL" dirty="0"/>
          </a:p>
          <a:p>
            <a:r>
              <a:rPr lang="nl-NL" dirty="0"/>
              <a:t>Mee eens, want…</a:t>
            </a:r>
          </a:p>
          <a:p>
            <a:pPr lvl="1"/>
            <a:r>
              <a:rPr lang="nl-NL" dirty="0"/>
              <a:t>context bieden, interactie uitlokken en taalsteun bieden horen bij de didactische uitrusting van docenten </a:t>
            </a:r>
          </a:p>
          <a:p>
            <a:pPr lvl="1"/>
            <a:r>
              <a:rPr lang="nl-NL" dirty="0"/>
              <a:t>elke docent is thuis in zijn/haar eigen vak(taal)</a:t>
            </a:r>
          </a:p>
          <a:p>
            <a:pPr lvl="1"/>
            <a:r>
              <a:rPr lang="nl-NL" dirty="0"/>
              <a:t>elke docent heeft professionaliseringsmogelijkheden</a:t>
            </a:r>
          </a:p>
          <a:p>
            <a:pPr lvl="1"/>
            <a:endParaRPr lang="nl-NL" dirty="0"/>
          </a:p>
          <a:p>
            <a:r>
              <a:rPr lang="nl-NL" dirty="0"/>
              <a:t>Maar in de praktijk…</a:t>
            </a:r>
          </a:p>
          <a:p>
            <a:pPr lvl="1"/>
            <a:r>
              <a:rPr lang="nl-NL" dirty="0"/>
              <a:t>is bewustwording van talige aspecten vaak eerst nodig</a:t>
            </a:r>
          </a:p>
          <a:p>
            <a:pPr lvl="1"/>
            <a:r>
              <a:rPr lang="nl-NL" dirty="0"/>
              <a:t>vinden docenten het lastig om veel ruimte aan taal te geven ‘naast’ hun vakinhoud</a:t>
            </a:r>
          </a:p>
          <a:p>
            <a:pPr lvl="1"/>
            <a:r>
              <a:rPr lang="nl-NL" dirty="0"/>
              <a:t>behoeven interactievaardigheden van docenten aandacht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8FFDD-E6F7-F346-A229-E9227516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3" y="381119"/>
            <a:ext cx="1766478" cy="1235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732A2C-611A-3F42-BD5F-1E1D728216C3}"/>
              </a:ext>
            </a:extLst>
          </p:cNvPr>
          <p:cNvSpPr txBox="1"/>
          <p:nvPr/>
        </p:nvSpPr>
        <p:spPr>
          <a:xfrm>
            <a:off x="55756" y="1825625"/>
            <a:ext cx="2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 Titel slide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4FA5295-7D94-F540-AFA8-1D2D49867A14}"/>
              </a:ext>
            </a:extLst>
          </p:cNvPr>
          <p:cNvSpPr/>
          <p:nvPr/>
        </p:nvSpPr>
        <p:spPr>
          <a:xfrm>
            <a:off x="0" y="-9063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C4B0A2A-FB56-4345-A726-646AB21C921B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Stelling 2 (1)</a:t>
            </a:r>
          </a:p>
        </p:txBody>
      </p:sp>
      <p:pic>
        <p:nvPicPr>
          <p:cNvPr id="2" name="Picture 2" descr="Taalontwikkeling van studenten: hoe stimuleer je die? | Onderwijstips">
            <a:extLst>
              <a:ext uri="{FF2B5EF4-FFF2-40B4-BE49-F238E27FC236}">
                <a16:creationId xmlns:a16="http://schemas.microsoft.com/office/drawing/2014/main" id="{2B81D039-5351-998B-A8A6-BE04416E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4" y="455788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B4E924-C980-2F42-86B2-8C1ED5A1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399" y="1825625"/>
            <a:ext cx="6035041" cy="465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b="1" dirty="0">
                <a:solidFill>
                  <a:srgbClr val="1C4A74"/>
                </a:solidFill>
                <a:latin typeface="Bradley Hand ITC" panose="03070402050302030203" pitchFamily="66" charset="0"/>
              </a:rPr>
              <a:t>Elke docent is in staat om taalgericht (vak)onderwijs te verzorgen</a:t>
            </a:r>
            <a:endParaRPr lang="nl-NL" sz="2400" b="1" dirty="0">
              <a:solidFill>
                <a:srgbClr val="1C4A74"/>
              </a:solidFill>
              <a:highlight>
                <a:srgbClr val="FFFF00"/>
              </a:highlight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600" dirty="0"/>
              <a:t>Hoe zie jij dat?</a:t>
            </a:r>
          </a:p>
          <a:p>
            <a:pPr marL="285750" indent="-285750">
              <a:buChar char="•"/>
            </a:pPr>
            <a:r>
              <a:rPr lang="nl-NL" dirty="0">
                <a:cs typeface="Arial"/>
              </a:rPr>
              <a:t>Ga naar mentimeter.com </a:t>
            </a:r>
          </a:p>
          <a:p>
            <a:pPr marL="285750" indent="-285750">
              <a:buChar char="•"/>
            </a:pPr>
            <a:r>
              <a:rPr lang="nl-NL" dirty="0">
                <a:cs typeface="Arial"/>
              </a:rPr>
              <a:t>Vul de code 2472 2704 in of scan </a:t>
            </a:r>
          </a:p>
          <a:p>
            <a:pPr marL="285750" indent="-285750">
              <a:buChar char="•"/>
            </a:pPr>
            <a:r>
              <a:rPr lang="nl-NL" dirty="0">
                <a:cs typeface="Arial"/>
              </a:rPr>
              <a:t>Vul de zin aan op basis van jouw ervaring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rgbClr val="C83B2F"/>
                </a:solidFill>
              </a:rPr>
              <a:t>Wat goed werkt is…..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8FFDD-E6F7-F346-A229-E9227516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3" y="381119"/>
            <a:ext cx="1766478" cy="1235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732A2C-611A-3F42-BD5F-1E1D728216C3}"/>
              </a:ext>
            </a:extLst>
          </p:cNvPr>
          <p:cNvSpPr txBox="1"/>
          <p:nvPr/>
        </p:nvSpPr>
        <p:spPr>
          <a:xfrm>
            <a:off x="55756" y="1825625"/>
            <a:ext cx="2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 Titel slide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4FA5295-7D94-F540-AFA8-1D2D49867A14}"/>
              </a:ext>
            </a:extLst>
          </p:cNvPr>
          <p:cNvSpPr/>
          <p:nvPr/>
        </p:nvSpPr>
        <p:spPr>
          <a:xfrm>
            <a:off x="0" y="-9063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C4B0A2A-FB56-4345-A726-646AB21C921B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Stelling 1 (2)</a:t>
            </a:r>
          </a:p>
        </p:txBody>
      </p:sp>
      <p:pic>
        <p:nvPicPr>
          <p:cNvPr id="2050" name="Picture 2" descr="Succesverhaal: Esther werd 14 cm slanker binnen 10 weken! | Fitbewust  Personal Coaching">
            <a:extLst>
              <a:ext uri="{FF2B5EF4-FFF2-40B4-BE49-F238E27FC236}">
                <a16:creationId xmlns:a16="http://schemas.microsoft.com/office/drawing/2014/main" id="{EACE7CA7-D00A-3310-4940-6540E13B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61140"/>
            <a:ext cx="3252261" cy="14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 descr="Afbeelding met patroon, pixel, ontwerp&#10;&#10;Automatisch gegenereerde beschrijving">
            <a:extLst>
              <a:ext uri="{FF2B5EF4-FFF2-40B4-BE49-F238E27FC236}">
                <a16:creationId xmlns:a16="http://schemas.microsoft.com/office/drawing/2014/main" id="{9D40056A-EEAE-F419-0BBA-726A06127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21" y="3326860"/>
            <a:ext cx="967800" cy="9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5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B4E924-C980-2F42-86B2-8C1ED5A1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399" y="1825625"/>
            <a:ext cx="6035041" cy="465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b="1" dirty="0">
                <a:solidFill>
                  <a:srgbClr val="C83B2F"/>
                </a:solidFill>
                <a:latin typeface="Bradley Hand ITC" panose="03070402050302030203" pitchFamily="66" charset="0"/>
              </a:rPr>
              <a:t>De docent Nederlands is aanjager van het werken aan taalkrachtig onderwijs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Mee eens, want…</a:t>
            </a:r>
          </a:p>
          <a:p>
            <a:pPr lvl="1"/>
            <a:r>
              <a:rPr lang="nl-NL" dirty="0"/>
              <a:t>hij/zij heeft veel expertise rondom taaldidactiek</a:t>
            </a:r>
          </a:p>
          <a:p>
            <a:pPr lvl="1"/>
            <a:r>
              <a:rPr lang="nl-NL" dirty="0"/>
              <a:t>hij/zij kan collega’s inspireren met taalkrachtig materiaal</a:t>
            </a:r>
          </a:p>
          <a:p>
            <a:pPr lvl="1"/>
            <a:r>
              <a:rPr lang="nl-NL" dirty="0"/>
              <a:t>hij/zij kan het taalonderwijs vakgerichter maken (en zo het goede voorbeeld geven richting de vakken)</a:t>
            </a:r>
          </a:p>
          <a:p>
            <a:pPr lvl="1"/>
            <a:endParaRPr lang="nl-NL" dirty="0"/>
          </a:p>
          <a:p>
            <a:r>
              <a:rPr lang="nl-NL" dirty="0"/>
              <a:t>Maar in de praktijk…</a:t>
            </a:r>
          </a:p>
          <a:p>
            <a:pPr lvl="1"/>
            <a:r>
              <a:rPr lang="nl-NL" dirty="0"/>
              <a:t>mag de docent Nederlands nooit de enige aanjager zijn</a:t>
            </a:r>
          </a:p>
          <a:p>
            <a:pPr lvl="1"/>
            <a:r>
              <a:rPr lang="nl-NL" dirty="0"/>
              <a:t>is niet iedere docent Nederlands hiervoor geschikt</a:t>
            </a:r>
          </a:p>
          <a:p>
            <a:pPr lvl="1"/>
            <a:r>
              <a:rPr lang="nl-NL" dirty="0"/>
              <a:t>voelen andere docenten soms meer urgentie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8FFDD-E6F7-F346-A229-E9227516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3" y="381119"/>
            <a:ext cx="1766478" cy="1235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732A2C-611A-3F42-BD5F-1E1D728216C3}"/>
              </a:ext>
            </a:extLst>
          </p:cNvPr>
          <p:cNvSpPr txBox="1"/>
          <p:nvPr/>
        </p:nvSpPr>
        <p:spPr>
          <a:xfrm>
            <a:off x="55756" y="1825625"/>
            <a:ext cx="2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1 Titel slide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4FA5295-7D94-F540-AFA8-1D2D49867A14}"/>
              </a:ext>
            </a:extLst>
          </p:cNvPr>
          <p:cNvSpPr/>
          <p:nvPr/>
        </p:nvSpPr>
        <p:spPr>
          <a:xfrm>
            <a:off x="0" y="-9063"/>
            <a:ext cx="2732049" cy="6858000"/>
          </a:xfrm>
          <a:prstGeom prst="rect">
            <a:avLst/>
          </a:prstGeom>
          <a:solidFill>
            <a:srgbClr val="C8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C4B0A2A-FB56-4345-A726-646AB21C921B}"/>
              </a:ext>
            </a:extLst>
          </p:cNvPr>
          <p:cNvSpPr txBox="1">
            <a:spLocks/>
          </p:cNvSpPr>
          <p:nvPr/>
        </p:nvSpPr>
        <p:spPr>
          <a:xfrm>
            <a:off x="167268" y="1825625"/>
            <a:ext cx="2397512" cy="465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Stelling 3 (1)</a:t>
            </a:r>
          </a:p>
        </p:txBody>
      </p:sp>
      <p:pic>
        <p:nvPicPr>
          <p:cNvPr id="7170" name="Picture 2" descr="Docent Nederlands worden: alles wat je moet weten - Derec">
            <a:extLst>
              <a:ext uri="{FF2B5EF4-FFF2-40B4-BE49-F238E27FC236}">
                <a16:creationId xmlns:a16="http://schemas.microsoft.com/office/drawing/2014/main" id="{ACD32A37-5575-5888-3335-1274517A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88" y="4972832"/>
            <a:ext cx="2772937" cy="18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99820C40BC248862B2051CF381D13" ma:contentTypeVersion="16" ma:contentTypeDescription="Een nieuw document maken." ma:contentTypeScope="" ma:versionID="e2d9a6c6e4f48cc634b9a320850abe88">
  <xsd:schema xmlns:xsd="http://www.w3.org/2001/XMLSchema" xmlns:xs="http://www.w3.org/2001/XMLSchema" xmlns:p="http://schemas.microsoft.com/office/2006/metadata/properties" xmlns:ns2="d483c8cd-650b-41b7-a083-f7dbdaf1ecc5" xmlns:ns3="608f40cc-c7df-4ee8-a4b8-a506612e77ad" targetNamespace="http://schemas.microsoft.com/office/2006/metadata/properties" ma:root="true" ma:fieldsID="59a107d97f8b516bf82821cf9342ce67" ns2:_="" ns3:_="">
    <xsd:import namespace="d483c8cd-650b-41b7-a083-f7dbdaf1ecc5"/>
    <xsd:import namespace="608f40cc-c7df-4ee8-a4b8-a506612e77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3c8cd-650b-41b7-a083-f7dbdaf1e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f40cc-c7df-4ee8-a4b8-a506612e77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b8e582-7f12-4261-ae8b-e0e763aa831f}" ma:internalName="TaxCatchAll" ma:showField="CatchAllData" ma:web="608f40cc-c7df-4ee8-a4b8-a506612e7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8f40cc-c7df-4ee8-a4b8-a506612e77ad" xsi:nil="true"/>
    <lcf76f155ced4ddcb4097134ff3c332f xmlns="d483c8cd-650b-41b7-a083-f7dbdaf1ec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9597C5-9A4B-4F6F-A7B1-FBE2F2CA345E}"/>
</file>

<file path=customXml/itemProps2.xml><?xml version="1.0" encoding="utf-8"?>
<ds:datastoreItem xmlns:ds="http://schemas.openxmlformats.org/officeDocument/2006/customXml" ds:itemID="{5F24E84E-523C-4250-97B5-39890725607D}"/>
</file>

<file path=customXml/itemProps3.xml><?xml version="1.0" encoding="utf-8"?>
<ds:datastoreItem xmlns:ds="http://schemas.openxmlformats.org/officeDocument/2006/customXml" ds:itemID="{EFAC5488-4348-4321-9491-5446E56985F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645</Words>
  <Application>Microsoft Office PowerPoint</Application>
  <PresentationFormat>Diavoorstelling (4:3)</PresentationFormat>
  <Paragraphs>135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Kantoorthema</vt:lpstr>
      <vt:lpstr>Samen werken aan taalkrachtig onderwijs Theorie en praktijk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Vermeer</dc:creator>
  <cp:lastModifiedBy>Inge Jansen</cp:lastModifiedBy>
  <cp:revision>152</cp:revision>
  <dcterms:created xsi:type="dcterms:W3CDTF">2020-04-21T12:40:23Z</dcterms:created>
  <dcterms:modified xsi:type="dcterms:W3CDTF">2023-10-03T09:27:35Z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0x010100C9199820C40BC248862B2051CF381D13</vt:lpwstr>
  </property>
</Properties>
</file>