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95" r:id="rId4"/>
  </p:sldMasterIdLst>
  <p:notesMasterIdLst>
    <p:notesMasterId r:id="rId12"/>
  </p:notesMasterIdLst>
  <p:handoutMasterIdLst>
    <p:handoutMasterId r:id="rId13"/>
  </p:handoutMasterIdLst>
  <p:sldIdLst>
    <p:sldId id="256" r:id="rId5"/>
    <p:sldId id="258" r:id="rId6"/>
    <p:sldId id="259" r:id="rId7"/>
    <p:sldId id="262" r:id="rId8"/>
    <p:sldId id="260" r:id="rId9"/>
    <p:sldId id="263" r:id="rId10"/>
    <p:sldId id="261"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599"/>
  </p:normalViewPr>
  <p:slideViewPr>
    <p:cSldViewPr snapToGrid="0" snapToObjects="1">
      <p:cViewPr varScale="1">
        <p:scale>
          <a:sx n="63" d="100"/>
          <a:sy n="63" d="100"/>
        </p:scale>
        <p:origin x="708" y="64"/>
      </p:cViewPr>
      <p:guideLst/>
    </p:cSldViewPr>
  </p:slideViewPr>
  <p:notesTextViewPr>
    <p:cViewPr>
      <p:scale>
        <a:sx n="1" d="1"/>
        <a:sy n="1" d="1"/>
      </p:scale>
      <p:origin x="0" y="0"/>
    </p:cViewPr>
  </p:notesTextViewPr>
  <p:notesViewPr>
    <p:cSldViewPr snapToGrid="0" snapToObjects="1">
      <p:cViewPr>
        <p:scale>
          <a:sx n="192" d="100"/>
          <a:sy n="192" d="100"/>
        </p:scale>
        <p:origin x="1624" y="-60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95ECC84-927F-8C45-8DB6-17F98A4C3A1F}"/>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C21E961E-EB0E-9A4A-BFA3-C50CE5AD0E7C}"/>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E60BCB2-A1FF-484F-A1BD-8038EC036A75}" type="datetimeFigureOut">
              <a:rPr lang="nl-NL" smtClean="0"/>
              <a:t>13-8-2020</a:t>
            </a:fld>
            <a:endParaRPr lang="nl-NL"/>
          </a:p>
        </p:txBody>
      </p:sp>
      <p:sp>
        <p:nvSpPr>
          <p:cNvPr id="4" name="Tijdelijke aanduiding voor voettekst 3">
            <a:extLst>
              <a:ext uri="{FF2B5EF4-FFF2-40B4-BE49-F238E27FC236}">
                <a16:creationId xmlns:a16="http://schemas.microsoft.com/office/drawing/2014/main" id="{BF7F39F8-FBE2-3047-AC35-82660B8DA7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233A6DEC-DA4F-E840-9C87-481F6A1755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B2A800-E45E-0649-A669-1C16E4C1731D}" type="slidenum">
              <a:rPr lang="nl-NL" smtClean="0"/>
              <a:t>‹nr.›</a:t>
            </a:fld>
            <a:endParaRPr lang="nl-NL"/>
          </a:p>
        </p:txBody>
      </p:sp>
    </p:spTree>
    <p:extLst>
      <p:ext uri="{BB962C8B-B14F-4D97-AF65-F5344CB8AC3E}">
        <p14:creationId xmlns:p14="http://schemas.microsoft.com/office/powerpoint/2010/main" val="3929024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F8325-F9AE-884D-BC46-41A0F2719069}" type="datetimeFigureOut">
              <a:rPr lang="nl-NL" smtClean="0"/>
              <a:t>13-8-2020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D11AD-C226-644D-9DE2-2115766C5723}" type="slidenum">
              <a:rPr lang="nl-NL" smtClean="0"/>
              <a:t>‹nr.›</a:t>
            </a:fld>
            <a:endParaRPr lang="nl-NL"/>
          </a:p>
        </p:txBody>
      </p:sp>
    </p:spTree>
    <p:extLst>
      <p:ext uri="{BB962C8B-B14F-4D97-AF65-F5344CB8AC3E}">
        <p14:creationId xmlns:p14="http://schemas.microsoft.com/office/powerpoint/2010/main" val="420505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nl-NL"/>
              <a:t>Klik om stijl te bewerken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E6CF2CC-53E9-FA42-BFB6-9EDAD5998A42}" type="datetimeFigureOut">
              <a:rPr lang="nl-NL" smtClean="0"/>
              <a:t>13-8-2020</a:t>
            </a:fld>
            <a:endParaRPr lang="nl-NL"/>
          </a:p>
        </p:txBody>
      </p:sp>
      <p:sp>
        <p:nvSpPr>
          <p:cNvPr id="5" name="Footer Placeholder 4"/>
          <p:cNvSpPr>
            <a:spLocks noGrp="1"/>
          </p:cNvSpPr>
          <p:nvPr>
            <p:ph type="ftr" sz="quarter" idx="11"/>
          </p:nvPr>
        </p:nvSpPr>
        <p:spPr>
          <a:xfrm>
            <a:off x="3962399" y="5870575"/>
            <a:ext cx="4893958" cy="377825"/>
          </a:xfrm>
        </p:spPr>
        <p:txBody>
          <a:bodyPr/>
          <a:lstStyle/>
          <a:p>
            <a:endParaRPr lang="nl-NL"/>
          </a:p>
        </p:txBody>
      </p:sp>
      <p:sp>
        <p:nvSpPr>
          <p:cNvPr id="6" name="Slide Number Placeholder 5"/>
          <p:cNvSpPr>
            <a:spLocks noGrp="1"/>
          </p:cNvSpPr>
          <p:nvPr>
            <p:ph type="sldNum" sz="quarter" idx="12"/>
          </p:nvPr>
        </p:nvSpPr>
        <p:spPr>
          <a:xfrm>
            <a:off x="10608958" y="5870575"/>
            <a:ext cx="551167" cy="377825"/>
          </a:xfrm>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37416492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4E6CF2CC-53E9-FA42-BFB6-9EDAD5998A42}" type="datetimeFigureOut">
              <a:rPr lang="nl-NL" smtClean="0"/>
              <a:t>13-8-2020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409802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4E6CF2CC-53E9-FA42-BFB6-9EDAD5998A42}" type="datetimeFigureOut">
              <a:rPr lang="nl-NL" smtClean="0"/>
              <a:t>13-8-2020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3149643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
Tweede niveau
Derde niveau
Vierde niveau
Vijfde niveau</a:t>
            </a:r>
            <a:endParaRPr lang="en-US" dirty="0"/>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4E6CF2CC-53E9-FA42-BFB6-9EDAD5998A42}" type="datetimeFigureOut">
              <a:rPr lang="nl-NL" smtClean="0"/>
              <a:t>13-8-2020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3295622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4E6CF2CC-53E9-FA42-BFB6-9EDAD5998A42}" type="datetimeFigureOut">
              <a:rPr lang="nl-NL" smtClean="0"/>
              <a:t>13-8-2020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1967448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nl-NL"/>
              <a:t>Tekststijl van het model bewerken
Tweede niveau
Derde niveau
Vierde niveau
Vijfde niveau</a:t>
            </a:r>
            <a:endParaRPr lang="en-US" dirty="0"/>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4E6CF2CC-53E9-FA42-BFB6-9EDAD5998A42}" type="datetimeFigureOut">
              <a:rPr lang="nl-NL" smtClean="0"/>
              <a:t>13-8-2020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2092892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Tekststijl van het model bewerken
Tweede niveau
Derde niveau
Vierde niveau
Vijfde niveau</a:t>
            </a:r>
            <a:endParaRPr lang="en-US" dirty="0"/>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4E6CF2CC-53E9-FA42-BFB6-9EDAD5998A42}" type="datetimeFigureOut">
              <a:rPr lang="nl-NL" smtClean="0"/>
              <a:t>13-8-2020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228707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4E6CF2CC-53E9-FA42-BFB6-9EDAD5998A42}" type="datetimeFigureOut">
              <a:rPr lang="nl-NL" smtClean="0"/>
              <a:t>13-8-2020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9DFC42A-380E-A342-9213-DA3ADAA67D03}" type="slidenum">
              <a:rPr lang="nl-NL" smtClean="0"/>
              <a:t>‹nr.›</a:t>
            </a:fld>
            <a:endParaRPr lang="nl-NL"/>
          </a:p>
        </p:txBody>
      </p:sp>
      <p:sp>
        <p:nvSpPr>
          <p:cNvPr id="8" name="Title 1"/>
          <p:cNvSpPr>
            <a:spLocks noGrp="1"/>
          </p:cNvSpPr>
          <p:nvPr>
            <p:ph type="title"/>
          </p:nvPr>
        </p:nvSpPr>
        <p:spPr>
          <a:xfrm>
            <a:off x="685801" y="609600"/>
            <a:ext cx="10131425" cy="1456267"/>
          </a:xfrm>
        </p:spPr>
        <p:txBody>
          <a:bodyPr/>
          <a:lstStyle/>
          <a:p>
            <a:r>
              <a:rPr lang="nl-NL"/>
              <a:t>Klik om stijl te bewerken</a:t>
            </a:r>
            <a:endParaRPr lang="en-US" dirty="0"/>
          </a:p>
        </p:txBody>
      </p:sp>
    </p:spTree>
    <p:extLst>
      <p:ext uri="{BB962C8B-B14F-4D97-AF65-F5344CB8AC3E}">
        <p14:creationId xmlns:p14="http://schemas.microsoft.com/office/powerpoint/2010/main" val="3510351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4E6CF2CC-53E9-FA42-BFB6-9EDAD5998A42}" type="datetimeFigureOut">
              <a:rPr lang="nl-NL" smtClean="0"/>
              <a:t>13-8-2020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75161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4E6CF2CC-53E9-FA42-BFB6-9EDAD5998A42}" type="datetimeFigureOut">
              <a:rPr lang="nl-NL" smtClean="0"/>
              <a:t>13-8-2020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340156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nl-NL"/>
              <a:t>Klik om stijl te bewerken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4E6CF2CC-53E9-FA42-BFB6-9EDAD5998A42}" type="datetimeFigureOut">
              <a:rPr lang="nl-NL" smtClean="0"/>
              <a:t>13-8-2020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331608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4E6CF2CC-53E9-FA42-BFB6-9EDAD5998A42}" type="datetimeFigureOut">
              <a:rPr lang="nl-NL" smtClean="0"/>
              <a:t>13-8-2020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8527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4E6CF2CC-53E9-FA42-BFB6-9EDAD5998A42}" type="datetimeFigureOut">
              <a:rPr lang="nl-NL" smtClean="0"/>
              <a:t>13-8-2020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12794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E6CF2CC-53E9-FA42-BFB6-9EDAD5998A42}" type="datetimeFigureOut">
              <a:rPr lang="nl-NL" smtClean="0"/>
              <a:t>13-8-2020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4321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E6CF2CC-53E9-FA42-BFB6-9EDAD5998A42}" type="datetimeFigureOut">
              <a:rPr lang="nl-NL" smtClean="0"/>
              <a:t>13-8-2020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397590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4E6CF2CC-53E9-FA42-BFB6-9EDAD5998A42}" type="datetimeFigureOut">
              <a:rPr lang="nl-NL" smtClean="0"/>
              <a:t>13-8-2020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309314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4E6CF2CC-53E9-FA42-BFB6-9EDAD5998A42}" type="datetimeFigureOut">
              <a:rPr lang="nl-NL" smtClean="0"/>
              <a:t>13-8-2020</a:t>
            </a:fld>
            <a:endParaRPr lang="nl-N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DFC42A-380E-A342-9213-DA3ADAA67D03}" type="slidenum">
              <a:rPr lang="nl-NL" smtClean="0"/>
              <a:t>‹nr.›</a:t>
            </a:fld>
            <a:endParaRPr lang="nl-NL"/>
          </a:p>
        </p:txBody>
      </p:sp>
    </p:spTree>
    <p:extLst>
      <p:ext uri="{BB962C8B-B14F-4D97-AF65-F5344CB8AC3E}">
        <p14:creationId xmlns:p14="http://schemas.microsoft.com/office/powerpoint/2010/main" val="179530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6CF2CC-53E9-FA42-BFB6-9EDAD5998A42}" type="datetimeFigureOut">
              <a:rPr lang="nl-NL" smtClean="0"/>
              <a:t>13-8-2020</a:t>
            </a:fld>
            <a:endParaRPr lang="nl-NL"/>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NL"/>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DFC42A-380E-A342-9213-DA3ADAA67D03}" type="slidenum">
              <a:rPr lang="nl-NL" smtClean="0"/>
              <a:t>‹nr.›</a:t>
            </a:fld>
            <a:endParaRPr lang="nl-NL"/>
          </a:p>
        </p:txBody>
      </p:sp>
    </p:spTree>
    <p:extLst>
      <p:ext uri="{BB962C8B-B14F-4D97-AF65-F5344CB8AC3E}">
        <p14:creationId xmlns:p14="http://schemas.microsoft.com/office/powerpoint/2010/main" val="763488008"/>
      </p:ext>
    </p:extLst>
  </p:cSld>
  <p:clrMap bg1="dk1" tx1="lt1" bg2="dk2" tx2="lt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 id="2147484308" r:id="rId13"/>
    <p:sldLayoutId id="2147484309" r:id="rId14"/>
    <p:sldLayoutId id="2147484310" r:id="rId15"/>
    <p:sldLayoutId id="2147484311" r:id="rId16"/>
    <p:sldLayoutId id="214748431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4.xml"/><Relationship Id="rId4" Type="http://schemas.openxmlformats.org/officeDocument/2006/relationships/hyperlink" Target="https://www.youtube.com/watch?v=XLPvMZ-aZV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23" name="Rectangle 16">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B7B483-AE0B-CB47-A41F-3267FB93851C}"/>
              </a:ext>
            </a:extLst>
          </p:cNvPr>
          <p:cNvSpPr>
            <a:spLocks noGrp="1"/>
          </p:cNvSpPr>
          <p:nvPr>
            <p:ph type="title"/>
          </p:nvPr>
        </p:nvSpPr>
        <p:spPr>
          <a:xfrm>
            <a:off x="685799" y="1150076"/>
            <a:ext cx="3659389" cy="4557849"/>
          </a:xfrm>
        </p:spPr>
        <p:txBody>
          <a:bodyPr vert="horz" lIns="91440" tIns="45720" rIns="91440" bIns="45720" rtlCol="0" anchor="ctr">
            <a:normAutofit/>
          </a:bodyPr>
          <a:lstStyle/>
          <a:p>
            <a:pPr algn="r"/>
            <a:r>
              <a:rPr lang="en-US" sz="4000" b="1" cap="all" dirty="0">
                <a:solidFill>
                  <a:srgbClr val="FF0000"/>
                </a:solidFill>
              </a:rPr>
              <a:t>3 </a:t>
            </a:r>
            <a:r>
              <a:rPr lang="en-US" sz="4000" b="1" cap="all" dirty="0" err="1">
                <a:solidFill>
                  <a:srgbClr val="FF0000"/>
                </a:solidFill>
              </a:rPr>
              <a:t>jaar</a:t>
            </a:r>
            <a:r>
              <a:rPr lang="en-US" sz="4000" b="1" cap="all" dirty="0">
                <a:solidFill>
                  <a:srgbClr val="FF0000"/>
                </a:solidFill>
              </a:rPr>
              <a:t> </a:t>
            </a:r>
            <a:r>
              <a:rPr lang="en-US" sz="4000" b="1" cap="all" dirty="0" err="1">
                <a:solidFill>
                  <a:srgbClr val="FF0000"/>
                </a:solidFill>
              </a:rPr>
              <a:t>jonger</a:t>
            </a:r>
            <a:r>
              <a:rPr lang="en-US" sz="4000" b="1" cap="all" dirty="0">
                <a:solidFill>
                  <a:srgbClr val="FF0000"/>
                </a:solidFill>
              </a:rPr>
              <a:t> </a:t>
            </a:r>
            <a:r>
              <a:rPr lang="en-US" sz="4000" b="1" cap="all" dirty="0" err="1">
                <a:solidFill>
                  <a:srgbClr val="FF0000"/>
                </a:solidFill>
              </a:rPr>
              <a:t>lijken</a:t>
            </a:r>
            <a:r>
              <a:rPr lang="en-US" sz="4000" b="1" cap="all" dirty="0">
                <a:solidFill>
                  <a:srgbClr val="FF0000"/>
                </a:solidFill>
              </a:rPr>
              <a:t> door </a:t>
            </a:r>
            <a:r>
              <a:rPr lang="en-US" sz="4000" b="1" cap="all" dirty="0" err="1">
                <a:solidFill>
                  <a:srgbClr val="FF0000"/>
                </a:solidFill>
              </a:rPr>
              <a:t>gezichts-oefeningen</a:t>
            </a:r>
            <a:r>
              <a:rPr lang="en-US" sz="4000" b="1" cap="all" dirty="0">
                <a:solidFill>
                  <a:srgbClr val="FF0000"/>
                </a:solidFill>
              </a:rPr>
              <a:t>?</a:t>
            </a:r>
          </a:p>
        </p:txBody>
      </p:sp>
      <p:cxnSp>
        <p:nvCxnSpPr>
          <p:cNvPr id="19" name="Straight Connector 18">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ijdelijke aanduiding voor inhoud 9">
            <a:extLst>
              <a:ext uri="{FF2B5EF4-FFF2-40B4-BE49-F238E27FC236}">
                <a16:creationId xmlns:a16="http://schemas.microsoft.com/office/drawing/2014/main" id="{63199489-0230-4586-BD48-52AC7DECDB98}"/>
              </a:ext>
            </a:extLst>
          </p:cNvPr>
          <p:cNvSpPr>
            <a:spLocks noGrp="1"/>
          </p:cNvSpPr>
          <p:nvPr>
            <p:ph type="body" sz="quarter" idx="13"/>
          </p:nvPr>
        </p:nvSpPr>
        <p:spPr>
          <a:xfrm>
            <a:off x="4988658" y="1150076"/>
            <a:ext cx="6517543" cy="4557849"/>
          </a:xfrm>
        </p:spPr>
        <p:txBody>
          <a:bodyPr vert="horz" lIns="91440" tIns="45720" rIns="91440" bIns="45720" rtlCol="0" anchor="ctr">
            <a:normAutofit/>
          </a:bodyPr>
          <a:lstStyle/>
          <a:p>
            <a:pPr marL="0" indent="0"/>
            <a:r>
              <a:rPr lang="en-US" b="1" dirty="0"/>
              <a:t>Wat </a:t>
            </a:r>
            <a:r>
              <a:rPr lang="en-US" b="1" dirty="0" err="1"/>
              <a:t>vind</a:t>
            </a:r>
            <a:r>
              <a:rPr lang="en-US" b="1" dirty="0"/>
              <a:t> je van het </a:t>
            </a:r>
            <a:r>
              <a:rPr lang="en-US" b="1" dirty="0" err="1"/>
              <a:t>onderzoek</a:t>
            </a:r>
            <a:r>
              <a:rPr lang="en-US" b="1" dirty="0"/>
              <a:t> over </a:t>
            </a:r>
            <a:r>
              <a:rPr lang="en-US" b="1" dirty="0" err="1"/>
              <a:t>gezichtsyoga</a:t>
            </a:r>
            <a:r>
              <a:rPr lang="en-US" b="1" dirty="0"/>
              <a:t>?</a:t>
            </a:r>
          </a:p>
          <a:p>
            <a:pPr>
              <a:buFont typeface="Arial"/>
              <a:buChar char="•"/>
            </a:pPr>
            <a:r>
              <a:rPr lang="en-US" dirty="0"/>
              <a:t>Wat </a:t>
            </a:r>
            <a:r>
              <a:rPr lang="en-US" dirty="0" err="1"/>
              <a:t>vind</a:t>
            </a:r>
            <a:r>
              <a:rPr lang="en-US" dirty="0"/>
              <a:t> je van het </a:t>
            </a:r>
            <a:r>
              <a:rPr lang="en-US" dirty="0" err="1"/>
              <a:t>onderzoek</a:t>
            </a:r>
            <a:r>
              <a:rPr lang="en-US" dirty="0"/>
              <a:t>?</a:t>
            </a:r>
          </a:p>
          <a:p>
            <a:pPr>
              <a:buFont typeface="Arial"/>
              <a:buChar char="•"/>
            </a:pPr>
            <a:r>
              <a:rPr lang="en-US" dirty="0"/>
              <a:t>Wat </a:t>
            </a:r>
            <a:r>
              <a:rPr lang="en-US" dirty="0" err="1"/>
              <a:t>vind</a:t>
            </a:r>
            <a:r>
              <a:rPr lang="en-US" dirty="0"/>
              <a:t> je van de </a:t>
            </a:r>
            <a:r>
              <a:rPr lang="en-US" dirty="0" err="1"/>
              <a:t>resultaten</a:t>
            </a:r>
            <a:r>
              <a:rPr lang="en-US" dirty="0"/>
              <a:t>?</a:t>
            </a:r>
          </a:p>
          <a:p>
            <a:pPr marL="0" indent="0"/>
            <a:r>
              <a:rPr lang="en-US" dirty="0">
                <a:hlinkClick r:id="rId4"/>
              </a:rPr>
              <a:t>https://www.youtube.com/watch?v=XLPvMZ-aZV4</a:t>
            </a:r>
            <a:endParaRPr lang="en-US" dirty="0"/>
          </a:p>
          <a:p>
            <a:pPr marL="0" indent="0">
              <a:buFont typeface="Arial"/>
              <a:buChar char="•"/>
            </a:pPr>
            <a:endParaRPr lang="en-US" dirty="0"/>
          </a:p>
        </p:txBody>
      </p:sp>
      <p:sp>
        <p:nvSpPr>
          <p:cNvPr id="5" name="Tekstvak 4">
            <a:extLst>
              <a:ext uri="{FF2B5EF4-FFF2-40B4-BE49-F238E27FC236}">
                <a16:creationId xmlns:a16="http://schemas.microsoft.com/office/drawing/2014/main" id="{D97DEE4E-7193-EE4E-B7E3-45744F8CBA0B}"/>
              </a:ext>
            </a:extLst>
          </p:cNvPr>
          <p:cNvSpPr txBox="1"/>
          <p:nvPr/>
        </p:nvSpPr>
        <p:spPr>
          <a:xfrm>
            <a:off x="9738360" y="902970"/>
            <a:ext cx="184731" cy="369332"/>
          </a:xfrm>
          <a:prstGeom prst="rect">
            <a:avLst/>
          </a:prstGeom>
          <a:noFill/>
        </p:spPr>
        <p:txBody>
          <a:bodyPr wrap="none" rtlCol="0">
            <a:spAutoFit/>
          </a:bodyPr>
          <a:lstStyle/>
          <a:p>
            <a:endParaRPr lang="nl-NL" dirty="0"/>
          </a:p>
        </p:txBody>
      </p:sp>
      <p:sp>
        <p:nvSpPr>
          <p:cNvPr id="6" name="Titel 1">
            <a:extLst>
              <a:ext uri="{FF2B5EF4-FFF2-40B4-BE49-F238E27FC236}">
                <a16:creationId xmlns:a16="http://schemas.microsoft.com/office/drawing/2014/main" id="{E633A33C-8184-4559-A506-1B745D1DCFB7}"/>
              </a:ext>
            </a:extLst>
          </p:cNvPr>
          <p:cNvSpPr txBox="1">
            <a:spLocks/>
          </p:cNvSpPr>
          <p:nvPr/>
        </p:nvSpPr>
        <p:spPr>
          <a:xfrm>
            <a:off x="685801" y="504496"/>
            <a:ext cx="10131425" cy="1456267"/>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nl-NL" b="1" dirty="0">
              <a:latin typeface="Avenir Roman" panose="02000503020000020003" pitchFamily="2" charset="0"/>
            </a:endParaRPr>
          </a:p>
        </p:txBody>
      </p:sp>
    </p:spTree>
    <p:extLst>
      <p:ext uri="{BB962C8B-B14F-4D97-AF65-F5344CB8AC3E}">
        <p14:creationId xmlns:p14="http://schemas.microsoft.com/office/powerpoint/2010/main" val="222457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934189-E4ED-2644-A835-219E77154014}"/>
              </a:ext>
            </a:extLst>
          </p:cNvPr>
          <p:cNvSpPr>
            <a:spLocks noGrp="1"/>
          </p:cNvSpPr>
          <p:nvPr>
            <p:ph type="title"/>
          </p:nvPr>
        </p:nvSpPr>
        <p:spPr>
          <a:xfrm>
            <a:off x="685799" y="1150076"/>
            <a:ext cx="3659389" cy="4557849"/>
          </a:xfrm>
        </p:spPr>
        <p:txBody>
          <a:bodyPr>
            <a:normAutofit/>
          </a:bodyPr>
          <a:lstStyle/>
          <a:p>
            <a:pPr algn="r"/>
            <a:r>
              <a:rPr lang="nl-NL" b="1">
                <a:latin typeface="Avenir Roman" panose="02000503020000020003" pitchFamily="2" charset="0"/>
              </a:rPr>
              <a:t>Module KRITISCHE DENKEN</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ijdelijke aanduiding voor inhoud 2">
            <a:extLst>
              <a:ext uri="{FF2B5EF4-FFF2-40B4-BE49-F238E27FC236}">
                <a16:creationId xmlns:a16="http://schemas.microsoft.com/office/drawing/2014/main" id="{35F63C40-9A9F-E147-B3A0-152474885D78}"/>
              </a:ext>
            </a:extLst>
          </p:cNvPr>
          <p:cNvSpPr>
            <a:spLocks noGrp="1"/>
          </p:cNvSpPr>
          <p:nvPr>
            <p:ph idx="1"/>
          </p:nvPr>
        </p:nvSpPr>
        <p:spPr>
          <a:xfrm>
            <a:off x="4988658" y="1150076"/>
            <a:ext cx="6517543" cy="4557849"/>
          </a:xfrm>
        </p:spPr>
        <p:txBody>
          <a:bodyPr>
            <a:normAutofit/>
          </a:bodyPr>
          <a:lstStyle/>
          <a:p>
            <a:r>
              <a:rPr lang="nl-NL">
                <a:latin typeface="Avenir Roman" panose="02000503020000020003" pitchFamily="2" charset="0"/>
              </a:rPr>
              <a:t>Komende 7 lessen gaan we hieraan werken</a:t>
            </a:r>
          </a:p>
          <a:p>
            <a:r>
              <a:rPr lang="nl-NL">
                <a:latin typeface="Avenir Roman" panose="02000503020000020003" pitchFamily="2" charset="0"/>
              </a:rPr>
              <a:t>Jullie krijgen inzicht en ervaring in wat wetenschappelijk onderzoek doen inhoudt en wat kritisch denken is</a:t>
            </a:r>
          </a:p>
          <a:p>
            <a:r>
              <a:rPr lang="nl-NL">
                <a:latin typeface="Avenir Roman" panose="02000503020000020003" pitchFamily="2" charset="0"/>
              </a:rPr>
              <a:t>Jullie gaan vooral veel ervaring opdoen in kritisch denken en waarom dit zo belangrijk is</a:t>
            </a:r>
          </a:p>
          <a:p>
            <a:r>
              <a:rPr lang="nl-NL">
                <a:latin typeface="Avenir Roman" panose="02000503020000020003" pitchFamily="2" charset="0"/>
              </a:rPr>
              <a:t>Jullie krijgen een beeld van het niveau wat van je verwacht wordt op de universiteit</a:t>
            </a:r>
          </a:p>
          <a:p>
            <a:r>
              <a:rPr lang="nl-NL">
                <a:latin typeface="Avenir Roman" panose="02000503020000020003" pitchFamily="2" charset="0"/>
              </a:rPr>
              <a:t>Practicum esters</a:t>
            </a:r>
          </a:p>
          <a:p>
            <a:r>
              <a:rPr lang="nl-NL">
                <a:latin typeface="Avenir Roman" panose="02000503020000020003" pitchFamily="2" charset="0"/>
              </a:rPr>
              <a:t>Excursie naar onderzoeksinstelling (Sanquin)</a:t>
            </a:r>
          </a:p>
          <a:p>
            <a:endParaRPr lang="nl-NL">
              <a:latin typeface="Avenir Roman" panose="02000503020000020003" pitchFamily="2" charset="0"/>
            </a:endParaRPr>
          </a:p>
        </p:txBody>
      </p:sp>
    </p:spTree>
    <p:extLst>
      <p:ext uri="{BB962C8B-B14F-4D97-AF65-F5344CB8AC3E}">
        <p14:creationId xmlns:p14="http://schemas.microsoft.com/office/powerpoint/2010/main" val="406789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EAAC45E-6367-B14E-B391-6939196DB50E}"/>
              </a:ext>
            </a:extLst>
          </p:cNvPr>
          <p:cNvSpPr>
            <a:spLocks noGrp="1"/>
          </p:cNvSpPr>
          <p:nvPr>
            <p:ph type="title"/>
          </p:nvPr>
        </p:nvSpPr>
        <p:spPr>
          <a:xfrm>
            <a:off x="685799" y="1150076"/>
            <a:ext cx="3659389" cy="4557849"/>
          </a:xfrm>
        </p:spPr>
        <p:txBody>
          <a:bodyPr>
            <a:normAutofit/>
          </a:bodyPr>
          <a:lstStyle/>
          <a:p>
            <a:pPr algn="r"/>
            <a:r>
              <a:rPr lang="nl-NL" b="1">
                <a:latin typeface="Avenir Roman" panose="02000503020000020003" pitchFamily="2" charset="0"/>
              </a:rPr>
              <a:t>Wat is wetenschap</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ijdelijke aanduiding voor inhoud 2">
            <a:extLst>
              <a:ext uri="{FF2B5EF4-FFF2-40B4-BE49-F238E27FC236}">
                <a16:creationId xmlns:a16="http://schemas.microsoft.com/office/drawing/2014/main" id="{46EC8FCA-EDC8-634A-81B6-EC4F905FE2B8}"/>
              </a:ext>
            </a:extLst>
          </p:cNvPr>
          <p:cNvSpPr>
            <a:spLocks noGrp="1"/>
          </p:cNvSpPr>
          <p:nvPr>
            <p:ph idx="1"/>
          </p:nvPr>
        </p:nvSpPr>
        <p:spPr>
          <a:xfrm>
            <a:off x="4988658" y="1150076"/>
            <a:ext cx="6517543" cy="4557849"/>
          </a:xfrm>
        </p:spPr>
        <p:txBody>
          <a:bodyPr>
            <a:normAutofit/>
          </a:bodyPr>
          <a:lstStyle/>
          <a:p>
            <a:pPr marL="109728" indent="0">
              <a:spcAft>
                <a:spcPts val="0"/>
              </a:spcAft>
              <a:buNone/>
              <a:defRPr/>
            </a:pPr>
            <a:r>
              <a:rPr lang="nl-NL" b="1" dirty="0">
                <a:latin typeface="Avenir Roman" panose="02000503020000020003" pitchFamily="2" charset="0"/>
              </a:rPr>
              <a:t>Wetenschap is elke verzameling uitspraken met een betrouwbare relatie tot de werkelijkheid, een geldige relatie tot elkaar en een kritische relatie tot overige uitspraken in hetzelfde domein.</a:t>
            </a:r>
          </a:p>
          <a:p>
            <a:pPr marL="365760" indent="-256032">
              <a:spcAft>
                <a:spcPts val="0"/>
              </a:spcAft>
              <a:buFont typeface="Arial" pitchFamily="34" charset="0"/>
              <a:buChar char="•"/>
              <a:defRPr/>
            </a:pPr>
            <a:endParaRPr lang="nl-NL" dirty="0">
              <a:latin typeface="Avenir Roman" panose="02000503020000020003" pitchFamily="2" charset="0"/>
            </a:endParaRPr>
          </a:p>
          <a:p>
            <a:pPr marL="365760" indent="-256032">
              <a:spcAft>
                <a:spcPts val="0"/>
              </a:spcAft>
              <a:buFont typeface="Arial" pitchFamily="34" charset="0"/>
              <a:buChar char="•"/>
              <a:defRPr/>
            </a:pPr>
            <a:r>
              <a:rPr lang="nl-NL" dirty="0">
                <a:latin typeface="Avenir Roman" panose="02000503020000020003" pitchFamily="2" charset="0"/>
              </a:rPr>
              <a:t>Gedragspatroon waarmee de mens zekerheden/controle probeert te verkrijgen over zijn omgeving</a:t>
            </a:r>
          </a:p>
          <a:p>
            <a:pPr marL="365760" indent="-256032">
              <a:spcAft>
                <a:spcPts val="0"/>
              </a:spcAft>
              <a:buFont typeface="Arial" pitchFamily="34" charset="0"/>
              <a:buChar char="•"/>
              <a:defRPr/>
            </a:pPr>
            <a:r>
              <a:rPr lang="nl-NL" dirty="0">
                <a:latin typeface="Avenir Roman" panose="02000503020000020003" pitchFamily="2" charset="0"/>
              </a:rPr>
              <a:t>Het oplossen van praktische problemen via kennis en technologie </a:t>
            </a:r>
          </a:p>
          <a:p>
            <a:pPr marL="365760" indent="-256032">
              <a:spcAft>
                <a:spcPts val="0"/>
              </a:spcAft>
              <a:buFont typeface="Arial" pitchFamily="34" charset="0"/>
              <a:buChar char="•"/>
              <a:defRPr/>
            </a:pPr>
            <a:r>
              <a:rPr lang="nl-NL" dirty="0">
                <a:latin typeface="Avenir Roman" panose="02000503020000020003" pitchFamily="2" charset="0"/>
              </a:rPr>
              <a:t>Kennis vastleggen in wetmatige beweringen</a:t>
            </a:r>
          </a:p>
          <a:p>
            <a:pPr marL="365760" indent="-256032">
              <a:spcAft>
                <a:spcPts val="0"/>
              </a:spcAft>
              <a:buFont typeface="Arial" pitchFamily="34" charset="0"/>
              <a:buChar char="•"/>
              <a:defRPr/>
            </a:pPr>
            <a:r>
              <a:rPr lang="nl-NL" dirty="0">
                <a:latin typeface="Avenir Roman" panose="02000503020000020003" pitchFamily="2" charset="0"/>
              </a:rPr>
              <a:t>Methodisch onderzoek doen en rekening houden met betrouwbaarheid, representativiteit en relevantie</a:t>
            </a:r>
          </a:p>
          <a:p>
            <a:pPr marL="365760" indent="-256032">
              <a:spcAft>
                <a:spcPts val="0"/>
              </a:spcAft>
              <a:buFont typeface="Arial" pitchFamily="34" charset="0"/>
              <a:buChar char="•"/>
              <a:defRPr/>
            </a:pPr>
            <a:r>
              <a:rPr lang="nl-NL" dirty="0">
                <a:latin typeface="Avenir Roman" panose="02000503020000020003" pitchFamily="2" charset="0"/>
              </a:rPr>
              <a:t>Een geheel van kennis/overtuigingen gebaseerd op onderzoek</a:t>
            </a:r>
          </a:p>
          <a:p>
            <a:pPr marL="365760" indent="-256032">
              <a:spcAft>
                <a:spcPts val="0"/>
              </a:spcAft>
              <a:buFont typeface="Arial" pitchFamily="34" charset="0"/>
              <a:buChar char="•"/>
              <a:defRPr/>
            </a:pPr>
            <a:r>
              <a:rPr lang="nl-NL" dirty="0">
                <a:latin typeface="Avenir Roman" panose="02000503020000020003" pitchFamily="2" charset="0"/>
              </a:rPr>
              <a:t>De wereld van onderzoekers, universiteiten, laboratoria</a:t>
            </a:r>
          </a:p>
          <a:p>
            <a:endParaRPr lang="nl-NL" dirty="0">
              <a:latin typeface="Avenir Roman" panose="02000503020000020003" pitchFamily="2" charset="0"/>
            </a:endParaRPr>
          </a:p>
        </p:txBody>
      </p:sp>
    </p:spTree>
    <p:extLst>
      <p:ext uri="{BB962C8B-B14F-4D97-AF65-F5344CB8AC3E}">
        <p14:creationId xmlns:p14="http://schemas.microsoft.com/office/powerpoint/2010/main" val="145596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B824F-0EFB-5E4A-914A-B03CC277893D}"/>
              </a:ext>
            </a:extLst>
          </p:cNvPr>
          <p:cNvSpPr>
            <a:spLocks noGrp="1"/>
          </p:cNvSpPr>
          <p:nvPr>
            <p:ph type="title"/>
          </p:nvPr>
        </p:nvSpPr>
        <p:spPr/>
        <p:txBody>
          <a:bodyPr>
            <a:normAutofit/>
          </a:bodyPr>
          <a:lstStyle/>
          <a:p>
            <a:r>
              <a:rPr lang="nl-NL" b="1">
                <a:latin typeface="Avenir Roman" panose="02000503020000020003" pitchFamily="2" charset="0"/>
              </a:rPr>
              <a:t>Waaruit bestaat wetenschappelijk onderzoek?</a:t>
            </a:r>
            <a:endParaRPr lang="nl-NL" b="1" dirty="0">
              <a:latin typeface="Avenir Roman" panose="02000503020000020003" pitchFamily="2" charset="0"/>
            </a:endParaRPr>
          </a:p>
        </p:txBody>
      </p:sp>
      <p:sp>
        <p:nvSpPr>
          <p:cNvPr id="3" name="Tijdelijke aanduiding voor inhoud 2">
            <a:extLst>
              <a:ext uri="{FF2B5EF4-FFF2-40B4-BE49-F238E27FC236}">
                <a16:creationId xmlns:a16="http://schemas.microsoft.com/office/drawing/2014/main" id="{A7848AB8-8E30-934D-94DE-CBEE5B55C3DA}"/>
              </a:ext>
            </a:extLst>
          </p:cNvPr>
          <p:cNvSpPr>
            <a:spLocks noGrp="1"/>
          </p:cNvSpPr>
          <p:nvPr>
            <p:ph idx="1"/>
          </p:nvPr>
        </p:nvSpPr>
        <p:spPr>
          <a:xfrm>
            <a:off x="685800" y="2303992"/>
            <a:ext cx="10131425" cy="4173008"/>
          </a:xfrm>
        </p:spPr>
        <p:txBody>
          <a:bodyPr>
            <a:normAutofit/>
          </a:bodyPr>
          <a:lstStyle/>
          <a:p>
            <a:pPr marL="0" indent="0">
              <a:buNone/>
            </a:pPr>
            <a:r>
              <a:rPr lang="nl-NL" sz="2400">
                <a:latin typeface="Avenir Roman" panose="02000503020000020003" pitchFamily="2" charset="0"/>
              </a:rPr>
              <a:t>Voor deze opdracht krijgen jullie 10 minuten de tijd.</a:t>
            </a:r>
            <a:br>
              <a:rPr lang="nl-NL" sz="2400">
                <a:latin typeface="Avenir Roman" panose="02000503020000020003" pitchFamily="2" charset="0"/>
              </a:rPr>
            </a:br>
            <a:r>
              <a:rPr lang="nl-NL" sz="2400">
                <a:effectLst/>
                <a:latin typeface="Avenir Roman" panose="02000503020000020003"/>
                <a:ea typeface="Times New Roman" panose="02020603050405020304" pitchFamily="18" charset="0"/>
                <a:cs typeface="Arial" panose="020B0604020202020204" pitchFamily="34" charset="0"/>
              </a:rPr>
              <a:t>Zoek op minimaal </a:t>
            </a:r>
            <a:r>
              <a:rPr lang="nl-NL" sz="2400" b="1">
                <a:effectLst/>
                <a:latin typeface="Avenir Roman" panose="02000503020000020003"/>
                <a:ea typeface="Times New Roman" panose="02020603050405020304" pitchFamily="18" charset="0"/>
                <a:cs typeface="Arial" panose="020B0604020202020204" pitchFamily="34" charset="0"/>
              </a:rPr>
              <a:t>twee verschillende websites </a:t>
            </a:r>
            <a:r>
              <a:rPr lang="nl-NL" sz="2400">
                <a:effectLst/>
                <a:latin typeface="Avenir Roman" panose="02000503020000020003"/>
                <a:ea typeface="Times New Roman" panose="02020603050405020304" pitchFamily="18" charset="0"/>
                <a:cs typeface="Arial" panose="020B0604020202020204" pitchFamily="34" charset="0"/>
              </a:rPr>
              <a:t>op welke stappen er moeten worden gezet bij wetenschappelijk onderzoek of aan welke voorwaarden een wetenschappelijk onderzoek moet voldoen.</a:t>
            </a:r>
          </a:p>
          <a:p>
            <a:pPr marL="0" indent="0">
              <a:buNone/>
            </a:pPr>
            <a:endParaRPr lang="nl-NL" sz="2400">
              <a:effectLst/>
              <a:latin typeface="Avenir Roman" panose="02000503020000020003"/>
              <a:ea typeface="Times New Roman" panose="02020603050405020304" pitchFamily="18" charset="0"/>
              <a:cs typeface="Arial" panose="020B0604020202020204" pitchFamily="34" charset="0"/>
            </a:endParaRPr>
          </a:p>
          <a:p>
            <a:pPr marL="0" indent="0">
              <a:buNone/>
            </a:pPr>
            <a:r>
              <a:rPr lang="nl-NL" sz="2400">
                <a:latin typeface="Avenir Roman" panose="02000503020000020003" pitchFamily="2" charset="0"/>
              </a:rPr>
              <a:t>Daarna gaan jullie je gevonden antwoorden vergelijken met die van je groepsgenoten.</a:t>
            </a:r>
            <a:endParaRPr lang="nl-NL" sz="2400" dirty="0">
              <a:latin typeface="Avenir Roman" panose="02000503020000020003" pitchFamily="2" charset="0"/>
            </a:endParaRPr>
          </a:p>
        </p:txBody>
      </p:sp>
    </p:spTree>
    <p:extLst>
      <p:ext uri="{BB962C8B-B14F-4D97-AF65-F5344CB8AC3E}">
        <p14:creationId xmlns:p14="http://schemas.microsoft.com/office/powerpoint/2010/main" val="125125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2FDCF-A81E-5944-BB7A-3CDA027EA9FA}"/>
              </a:ext>
            </a:extLst>
          </p:cNvPr>
          <p:cNvSpPr>
            <a:spLocks noGrp="1"/>
          </p:cNvSpPr>
          <p:nvPr>
            <p:ph type="title"/>
          </p:nvPr>
        </p:nvSpPr>
        <p:spPr>
          <a:xfrm>
            <a:off x="685801" y="0"/>
            <a:ext cx="10131425" cy="866775"/>
          </a:xfrm>
        </p:spPr>
        <p:txBody>
          <a:bodyPr/>
          <a:lstStyle/>
          <a:p>
            <a:r>
              <a:rPr lang="nl-NL" b="1">
                <a:latin typeface="Avenir Roman" panose="02000503020000020003" pitchFamily="2" charset="0"/>
              </a:rPr>
              <a:t>Wat is kritisch denken</a:t>
            </a:r>
            <a:endParaRPr lang="nl-NL" b="1" dirty="0">
              <a:latin typeface="Avenir Roman" panose="02000503020000020003" pitchFamily="2" charset="0"/>
            </a:endParaRPr>
          </a:p>
        </p:txBody>
      </p:sp>
      <p:graphicFrame>
        <p:nvGraphicFramePr>
          <p:cNvPr id="4" name="Tabel 4">
            <a:extLst>
              <a:ext uri="{FF2B5EF4-FFF2-40B4-BE49-F238E27FC236}">
                <a16:creationId xmlns:a16="http://schemas.microsoft.com/office/drawing/2014/main" id="{85B4FFA1-C6CE-469A-A3B7-7D43DBC78C81}"/>
              </a:ext>
            </a:extLst>
          </p:cNvPr>
          <p:cNvGraphicFramePr>
            <a:graphicFrameLocks noGrp="1"/>
          </p:cNvGraphicFramePr>
          <p:nvPr>
            <p:extLst>
              <p:ext uri="{D42A27DB-BD31-4B8C-83A1-F6EECF244321}">
                <p14:modId xmlns:p14="http://schemas.microsoft.com/office/powerpoint/2010/main" val="2935414652"/>
              </p:ext>
            </p:extLst>
          </p:nvPr>
        </p:nvGraphicFramePr>
        <p:xfrm>
          <a:off x="190500" y="731520"/>
          <a:ext cx="11934825" cy="6126480"/>
        </p:xfrm>
        <a:graphic>
          <a:graphicData uri="http://schemas.openxmlformats.org/drawingml/2006/table">
            <a:tbl>
              <a:tblPr firstRow="1" bandRow="1">
                <a:tableStyleId>{3B4B98B0-60AC-42C2-AFA5-B58CD77FA1E5}</a:tableStyleId>
              </a:tblPr>
              <a:tblGrid>
                <a:gridCol w="4334284">
                  <a:extLst>
                    <a:ext uri="{9D8B030D-6E8A-4147-A177-3AD203B41FA5}">
                      <a16:colId xmlns:a16="http://schemas.microsoft.com/office/drawing/2014/main" val="2526803337"/>
                    </a:ext>
                  </a:extLst>
                </a:gridCol>
                <a:gridCol w="7600541">
                  <a:extLst>
                    <a:ext uri="{9D8B030D-6E8A-4147-A177-3AD203B41FA5}">
                      <a16:colId xmlns:a16="http://schemas.microsoft.com/office/drawing/2014/main" val="2073397645"/>
                    </a:ext>
                  </a:extLst>
                </a:gridCol>
              </a:tblGrid>
              <a:tr h="370840">
                <a:tc>
                  <a:txBody>
                    <a:bodyPr/>
                    <a:lstStyle/>
                    <a:p>
                      <a:r>
                        <a:rPr lang="nl-NL"/>
                        <a:t>Edward Glaser</a:t>
                      </a:r>
                      <a:endParaRPr lang="nl-NL" dirty="0"/>
                    </a:p>
                  </a:txBody>
                  <a:tcPr/>
                </a:tc>
                <a:tc>
                  <a:txBody>
                    <a:bodyPr/>
                    <a:lstStyle/>
                    <a:p>
                      <a:r>
                        <a:rPr lang="nl-NL" sz="1800" b="0">
                          <a:latin typeface="Avenir Roman" panose="02000503020000020003" pitchFamily="2" charset="0"/>
                        </a:rPr>
                        <a:t>Het vermogen om kritisch na te denken, omvat drie aspecten: (1) een houding van bereid zijn om op een doordachte manier de problemen en onderwerpen te overwegen die binnen het bereik van je  ervaringen vallen, (2) kennis van de methoden van logisch onderzoek en redeneren, en (3) enige  vaardigheid in het toepassen van die methoden.</a:t>
                      </a:r>
                      <a:endParaRPr lang="nl-NL" sz="1800" b="0" dirty="0"/>
                    </a:p>
                  </a:txBody>
                  <a:tcPr/>
                </a:tc>
                <a:extLst>
                  <a:ext uri="{0D108BD9-81ED-4DB2-BD59-A6C34878D82A}">
                    <a16:rowId xmlns:a16="http://schemas.microsoft.com/office/drawing/2014/main" val="636403354"/>
                  </a:ext>
                </a:extLst>
              </a:tr>
              <a:tr h="370840">
                <a:tc>
                  <a:txBody>
                    <a:bodyPr/>
                    <a:lstStyle/>
                    <a:p>
                      <a:r>
                        <a:rPr lang="nl-NL" sz="1800">
                          <a:latin typeface="Avenir Roman" panose="02000503020000020003" pitchFamily="2" charset="0"/>
                        </a:rPr>
                        <a:t>De American Philosophical Association (APA) </a:t>
                      </a:r>
                    </a:p>
                    <a:p>
                      <a:r>
                        <a:rPr lang="nl-NL" sz="1800">
                          <a:latin typeface="Avenir Roman" panose="02000503020000020003" pitchFamily="2" charset="0"/>
                        </a:rPr>
                        <a:t>46 experts uit meerdere disciplines een consensusdefinitie opgesteld.</a:t>
                      </a:r>
                      <a:endParaRPr lang="nl-NL" dirty="0"/>
                    </a:p>
                  </a:txBody>
                  <a:tcPr/>
                </a:tc>
                <a:tc>
                  <a:txBody>
                    <a:bodyPr/>
                    <a:lstStyle/>
                    <a:p>
                      <a:r>
                        <a:rPr lang="nl-NL" sz="1800">
                          <a:latin typeface="Avenir Roman" panose="02000503020000020003" pitchFamily="2" charset="0"/>
                        </a:rPr>
                        <a:t>Kritisch denken wordt in deze definitie omschreven als een doelmatig proces waarbij een oordeel wordt gegeven op basis van interpreteren, analyseren, evalueren, concluderen en uitleggen (Facione, 1990).</a:t>
                      </a:r>
                      <a:endParaRPr lang="nl-NL" sz="1800" dirty="0"/>
                    </a:p>
                  </a:txBody>
                  <a:tcPr/>
                </a:tc>
                <a:extLst>
                  <a:ext uri="{0D108BD9-81ED-4DB2-BD59-A6C34878D82A}">
                    <a16:rowId xmlns:a16="http://schemas.microsoft.com/office/drawing/2014/main" val="2702570037"/>
                  </a:ext>
                </a:extLst>
              </a:tr>
              <a:tr h="370840">
                <a:tc>
                  <a:txBody>
                    <a:bodyPr/>
                    <a:lstStyle/>
                    <a:p>
                      <a:r>
                        <a:rPr lang="nl-NL"/>
                        <a:t>Wikipedia</a:t>
                      </a:r>
                      <a:endParaRPr lang="nl-NL"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800" b="1">
                          <a:latin typeface="Avenir Roman" panose="02000503020000020003" pitchFamily="2" charset="0"/>
                        </a:rPr>
                        <a:t>Kritisch denken</a:t>
                      </a:r>
                      <a:r>
                        <a:rPr lang="nl-NL" sz="1800">
                          <a:latin typeface="Avenir Roman" panose="02000503020000020003" pitchFamily="2" charset="0"/>
                        </a:rPr>
                        <a:t> is een vaardigheid die aangeleerd en gebruikt kan worden om te beslissen of een bewering waar, gedeeltelijk waar, of fout is en of een redenering geldig is. Het biedt handvatten om de natuurlijke aanleg iets te geloven te beteugelen en onlogische redeneringen en denkfouten te herkennen en voorkomen.</a:t>
                      </a:r>
                      <a:endParaRPr lang="nl-NL" sz="1800" dirty="0">
                        <a:latin typeface="Avenir Roman" panose="02000503020000020003" pitchFamily="2" charset="0"/>
                      </a:endParaRPr>
                    </a:p>
                  </a:txBody>
                  <a:tcPr/>
                </a:tc>
                <a:extLst>
                  <a:ext uri="{0D108BD9-81ED-4DB2-BD59-A6C34878D82A}">
                    <a16:rowId xmlns:a16="http://schemas.microsoft.com/office/drawing/2014/main" val="76531757"/>
                  </a:ext>
                </a:extLst>
              </a:tr>
              <a:tr h="370840">
                <a:tc>
                  <a:txBody>
                    <a:bodyPr/>
                    <a:lstStyle/>
                    <a:p>
                      <a:r>
                        <a:rPr lang="nl-NL"/>
                        <a:t>SLO/Kennisnet</a:t>
                      </a:r>
                      <a:endParaRPr lang="nl-NL"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800" kern="1200">
                          <a:solidFill>
                            <a:schemeClr val="tx1"/>
                          </a:solidFill>
                          <a:effectLst/>
                          <a:latin typeface="+mn-lt"/>
                          <a:ea typeface="+mn-ea"/>
                          <a:cs typeface="+mn-cs"/>
                        </a:rPr>
                        <a:t>Een leerling is een kritisch denker als hij uit gewoonte nieuwsgierig is, goed geïnformeerd wil zijn en informatie wil ontvangen, een open houding heeft, flexibel is en zich bewust is van mogelijke persoonlijke vooroordelen. Een kritisch denker is eveneens zorgvuldig bij het nemen van beslissingen, bereid om te heroverwegen en ordelijk in complexe zaken. De leerling zet zich in om relevante informatie te zoeken en juiste criteria te kiezen en streeft naar resultaten die zo nauwkeurig zijn als het onderwerp en de omstandigheden van het onderzoek vragen.</a:t>
                      </a:r>
                      <a:endParaRPr lang="nl-NL" sz="1800" kern="1200" dirty="0">
                        <a:solidFill>
                          <a:schemeClr val="tx1"/>
                        </a:solidFill>
                        <a:effectLst/>
                        <a:latin typeface="+mn-lt"/>
                        <a:ea typeface="+mn-ea"/>
                        <a:cs typeface="+mn-cs"/>
                      </a:endParaRPr>
                    </a:p>
                  </a:txBody>
                  <a:tcPr/>
                </a:tc>
                <a:extLst>
                  <a:ext uri="{0D108BD9-81ED-4DB2-BD59-A6C34878D82A}">
                    <a16:rowId xmlns:a16="http://schemas.microsoft.com/office/drawing/2014/main" val="4126811368"/>
                  </a:ext>
                </a:extLst>
              </a:tr>
            </a:tbl>
          </a:graphicData>
        </a:graphic>
      </p:graphicFrame>
    </p:spTree>
    <p:extLst>
      <p:ext uri="{BB962C8B-B14F-4D97-AF65-F5344CB8AC3E}">
        <p14:creationId xmlns:p14="http://schemas.microsoft.com/office/powerpoint/2010/main" val="90625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C9EFBC-1831-3C40-850D-73260CB41D99}"/>
              </a:ext>
            </a:extLst>
          </p:cNvPr>
          <p:cNvSpPr>
            <a:spLocks noGrp="1"/>
          </p:cNvSpPr>
          <p:nvPr>
            <p:ph type="title"/>
          </p:nvPr>
        </p:nvSpPr>
        <p:spPr>
          <a:xfrm>
            <a:off x="965200" y="609600"/>
            <a:ext cx="7808140" cy="1099457"/>
          </a:xfrm>
        </p:spPr>
        <p:txBody>
          <a:bodyPr anchor="b">
            <a:normAutofit/>
          </a:bodyPr>
          <a:lstStyle/>
          <a:p>
            <a:pPr>
              <a:lnSpc>
                <a:spcPct val="90000"/>
              </a:lnSpc>
            </a:pPr>
            <a:r>
              <a:rPr lang="nl-NL" sz="3400" b="1">
                <a:latin typeface="Avenir Roman" panose="02000503020000020003" pitchFamily="2" charset="0"/>
              </a:rPr>
              <a:t>Waarom is kritisch denken zo belangrijk?</a:t>
            </a:r>
          </a:p>
        </p:txBody>
      </p:sp>
      <p:sp>
        <p:nvSpPr>
          <p:cNvPr id="3" name="Tijdelijke aanduiding voor inhoud 2">
            <a:extLst>
              <a:ext uri="{FF2B5EF4-FFF2-40B4-BE49-F238E27FC236}">
                <a16:creationId xmlns:a16="http://schemas.microsoft.com/office/drawing/2014/main" id="{F86B28C3-0C2F-4843-B03B-985AC4DF4CDC}"/>
              </a:ext>
            </a:extLst>
          </p:cNvPr>
          <p:cNvSpPr>
            <a:spLocks noGrp="1"/>
          </p:cNvSpPr>
          <p:nvPr>
            <p:ph idx="1"/>
          </p:nvPr>
        </p:nvSpPr>
        <p:spPr>
          <a:xfrm>
            <a:off x="965200" y="2142067"/>
            <a:ext cx="7808140" cy="3649133"/>
          </a:xfrm>
        </p:spPr>
        <p:txBody>
          <a:bodyPr anchor="t">
            <a:normAutofit/>
          </a:bodyPr>
          <a:lstStyle/>
          <a:p>
            <a:pPr marL="0" indent="0">
              <a:lnSpc>
                <a:spcPct val="90000"/>
              </a:lnSpc>
              <a:buNone/>
            </a:pPr>
            <a:r>
              <a:rPr lang="nl-NL" sz="1700">
                <a:latin typeface="Avenir Roman" panose="02000503020000020003" pitchFamily="2" charset="0"/>
              </a:rPr>
              <a:t>Bij kritisch denken gaat het om het vermogen om zelfstandig te komen tot weloverwogen en beargumenteerde afwegingen, oordelen en beslissingen. Hiervoor zijn denkvaardigheden noodzakelijk, maar ook houding, reflectie en zelfregulerend vermogen spelen een essentiële rol. </a:t>
            </a:r>
          </a:p>
          <a:p>
            <a:pPr marL="0" indent="0">
              <a:lnSpc>
                <a:spcPct val="90000"/>
              </a:lnSpc>
              <a:buNone/>
            </a:pPr>
            <a:r>
              <a:rPr lang="nl-NL" sz="1700">
                <a:latin typeface="Avenir Roman" panose="02000503020000020003" pitchFamily="2" charset="0"/>
              </a:rPr>
              <a:t>Denkvaardigheden zijn nodig om informatie te doorzien en op waarde te schatten, onjuistheden te signaleren en om een visie of mening tegen het licht te houden. Op basis daarvan kan beargumenteerd een eigen oordeel of standpunt bepaald worden of een beslissing worden genomen. Denkvaardigheden zijn hier onlosmakelijk verbonden met een kritische houding, waarbij het gaat om het verlangen om goed geïnformeerd te zijn, de neiging om redenen en oorzaken te zoeken, ruimdenkendheid, respect voor standpunten van anderen en de bereidheid om die standpunten mee te wegen. </a:t>
            </a:r>
          </a:p>
          <a:p>
            <a:pPr marL="0" indent="0">
              <a:lnSpc>
                <a:spcPct val="90000"/>
              </a:lnSpc>
              <a:buNone/>
            </a:pPr>
            <a:r>
              <a:rPr lang="nl-NL" sz="1700">
                <a:latin typeface="Avenir Roman" panose="02000503020000020003" pitchFamily="2" charset="0"/>
              </a:rPr>
              <a:t>Kritisch denken is een bewuste activiteit waarbij ook reflectie en zelfregulerend vermogen van belang zijn: een kritisch denker onderzoekt het eigen denkproces en stelt zo nodig zijn beslissing, opvatting of handeling bij.</a:t>
            </a:r>
          </a:p>
        </p:txBody>
      </p:sp>
    </p:spTree>
    <p:extLst>
      <p:ext uri="{BB962C8B-B14F-4D97-AF65-F5344CB8AC3E}">
        <p14:creationId xmlns:p14="http://schemas.microsoft.com/office/powerpoint/2010/main" val="365222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0A588-FD63-4F4C-B020-9E1ADEDFAC90}"/>
              </a:ext>
            </a:extLst>
          </p:cNvPr>
          <p:cNvSpPr>
            <a:spLocks noGrp="1"/>
          </p:cNvSpPr>
          <p:nvPr>
            <p:ph type="title"/>
          </p:nvPr>
        </p:nvSpPr>
        <p:spPr>
          <a:xfrm>
            <a:off x="6400800" y="609600"/>
            <a:ext cx="5147730" cy="1641987"/>
          </a:xfrm>
        </p:spPr>
        <p:txBody>
          <a:bodyPr>
            <a:normAutofit/>
          </a:bodyPr>
          <a:lstStyle/>
          <a:p>
            <a:r>
              <a:rPr lang="nl-NL" b="1" dirty="0">
                <a:latin typeface="Avenir Roman" panose="02000503020000020003" pitchFamily="2" charset="0"/>
              </a:rPr>
              <a:t>Waarom is kritisch denken zo belangrijk?</a:t>
            </a:r>
          </a:p>
        </p:txBody>
      </p:sp>
      <p:sp>
        <p:nvSpPr>
          <p:cNvPr id="3" name="Tijdelijke aanduiding voor inhoud 2">
            <a:extLst>
              <a:ext uri="{FF2B5EF4-FFF2-40B4-BE49-F238E27FC236}">
                <a16:creationId xmlns:a16="http://schemas.microsoft.com/office/drawing/2014/main" id="{DE2B33C3-D72B-1348-9257-C0C94F5B2FF6}"/>
              </a:ext>
            </a:extLst>
          </p:cNvPr>
          <p:cNvSpPr>
            <a:spLocks noGrp="1"/>
          </p:cNvSpPr>
          <p:nvPr>
            <p:ph idx="1"/>
          </p:nvPr>
        </p:nvSpPr>
        <p:spPr>
          <a:xfrm>
            <a:off x="6400800" y="2251587"/>
            <a:ext cx="5147730" cy="3637935"/>
          </a:xfrm>
        </p:spPr>
        <p:txBody>
          <a:bodyPr>
            <a:normAutofit/>
          </a:bodyPr>
          <a:lstStyle/>
          <a:p>
            <a:r>
              <a:rPr lang="nl-NL" dirty="0">
                <a:latin typeface="Avenir Roman" panose="02000503020000020003" pitchFamily="2" charset="0"/>
              </a:rPr>
              <a:t>Taxonomie van </a:t>
            </a:r>
            <a:r>
              <a:rPr lang="nl-NL" dirty="0" err="1">
                <a:latin typeface="Avenir Roman" panose="02000503020000020003" pitchFamily="2" charset="0"/>
              </a:rPr>
              <a:t>Bloom</a:t>
            </a:r>
            <a:endParaRPr lang="nl-NL" dirty="0">
              <a:latin typeface="Avenir Roman" panose="02000503020000020003" pitchFamily="2" charset="0"/>
            </a:endParaRPr>
          </a:p>
          <a:p>
            <a:r>
              <a:rPr lang="nl-NL" dirty="0">
                <a:latin typeface="Avenir Roman" panose="02000503020000020003" pitchFamily="2" charset="0"/>
              </a:rPr>
              <a:t>opbouw van kennisvergaring</a:t>
            </a:r>
          </a:p>
          <a:p>
            <a:r>
              <a:rPr lang="nl-NL" dirty="0">
                <a:latin typeface="Avenir Roman" panose="02000503020000020003" pitchFamily="2" charset="0"/>
              </a:rPr>
              <a:t>Kritisch kijken naar je eigen antwoorden</a:t>
            </a:r>
          </a:p>
        </p:txBody>
      </p:sp>
      <p:pic>
        <p:nvPicPr>
          <p:cNvPr id="4" name="Afbeelding 3">
            <a:extLst>
              <a:ext uri="{FF2B5EF4-FFF2-40B4-BE49-F238E27FC236}">
                <a16:creationId xmlns:a16="http://schemas.microsoft.com/office/drawing/2014/main" id="{59611BEE-5AED-CD43-9C32-8919730C91C8}"/>
              </a:ext>
            </a:extLst>
          </p:cNvPr>
          <p:cNvPicPr>
            <a:picLocks noChangeAspect="1"/>
          </p:cNvPicPr>
          <p:nvPr/>
        </p:nvPicPr>
        <p:blipFill>
          <a:blip r:embed="rId3"/>
          <a:stretch>
            <a:fillRect/>
          </a:stretch>
        </p:blipFill>
        <p:spPr>
          <a:xfrm>
            <a:off x="648930" y="1385070"/>
            <a:ext cx="5447070" cy="375847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47552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emels">
  <a:themeElements>
    <a:clrScheme name="Hemels">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Hemel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mels">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A81259B7F61349B06089FE0A49F406" ma:contentTypeVersion="10" ma:contentTypeDescription="Een nieuw document maken." ma:contentTypeScope="" ma:versionID="b93d5f9b765bad5d3d982f56a717805f">
  <xsd:schema xmlns:xsd="http://www.w3.org/2001/XMLSchema" xmlns:xs="http://www.w3.org/2001/XMLSchema" xmlns:p="http://schemas.microsoft.com/office/2006/metadata/properties" xmlns:ns3="f6b7b3c3-83b6-4c05-826e-6fc075513388" targetNamespace="http://schemas.microsoft.com/office/2006/metadata/properties" ma:root="true" ma:fieldsID="bc4772f9efc2405e4aa26263befdc60d" ns3:_="">
    <xsd:import namespace="f6b7b3c3-83b6-4c05-826e-6fc07551338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7b3c3-83b6-4c05-826e-6fc0755133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558581-8E82-4050-B3ED-C2A07D27697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A29522A-844E-477B-ACEC-8154260237D5}">
  <ds:schemaRefs>
    <ds:schemaRef ds:uri="http://schemas.microsoft.com/sharepoint/v3/contenttype/forms"/>
  </ds:schemaRefs>
</ds:datastoreItem>
</file>

<file path=customXml/itemProps3.xml><?xml version="1.0" encoding="utf-8"?>
<ds:datastoreItem xmlns:ds="http://schemas.openxmlformats.org/officeDocument/2006/customXml" ds:itemID="{032C5D9A-07C5-4BBA-ABF9-C9AA9C249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7b3c3-83b6-4c05-826e-6fc0755133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718</Words>
  <Application>Microsoft Office PowerPoint</Application>
  <PresentationFormat>Breedbeeld</PresentationFormat>
  <Paragraphs>43</Paragraphs>
  <Slides>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Avenir Roman</vt:lpstr>
      <vt:lpstr>Calibri</vt:lpstr>
      <vt:lpstr>Calibri Light</vt:lpstr>
      <vt:lpstr>Hemels</vt:lpstr>
      <vt:lpstr>3 jaar jonger lijken door gezichts-oefeningen?</vt:lpstr>
      <vt:lpstr>Module KRITISCHE DENKEN</vt:lpstr>
      <vt:lpstr>Wat is wetenschap</vt:lpstr>
      <vt:lpstr>Waaruit bestaat wetenschappelijk onderzoek?</vt:lpstr>
      <vt:lpstr>Wat is kritisch denken</vt:lpstr>
      <vt:lpstr>Waarom is kritisch denken zo belangrijk?</vt:lpstr>
      <vt:lpstr>Waarom is kritisch denken zo belangrijk?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jaar jonger lijken door gezichts-oefeningen?</dc:title>
  <dc:creator>Maaike Rodenboog</dc:creator>
  <cp:lastModifiedBy>Maaike Rodenboog</cp:lastModifiedBy>
  <cp:revision>1</cp:revision>
  <dcterms:created xsi:type="dcterms:W3CDTF">2020-08-13T11:57:28Z</dcterms:created>
  <dcterms:modified xsi:type="dcterms:W3CDTF">2020-08-13T11:58:35Z</dcterms:modified>
</cp:coreProperties>
</file>