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2"/>
  </p:notesMasterIdLst>
  <p:sldIdLst>
    <p:sldId id="349" r:id="rId5"/>
    <p:sldId id="269" r:id="rId6"/>
    <p:sldId id="271" r:id="rId7"/>
    <p:sldId id="260" r:id="rId8"/>
    <p:sldId id="261" r:id="rId9"/>
    <p:sldId id="262" r:id="rId10"/>
    <p:sldId id="270" r:id="rId11"/>
    <p:sldId id="267" r:id="rId12"/>
    <p:sldId id="266" r:id="rId13"/>
    <p:sldId id="276" r:id="rId14"/>
    <p:sldId id="277" r:id="rId15"/>
    <p:sldId id="265" r:id="rId16"/>
    <p:sldId id="272" r:id="rId17"/>
    <p:sldId id="273" r:id="rId18"/>
    <p:sldId id="274" r:id="rId19"/>
    <p:sldId id="275" r:id="rId20"/>
    <p:sldId id="263" r:id="rId21"/>
  </p:sldIdLst>
  <p:sldSz cx="9144000" cy="6858000" type="screen4x3"/>
  <p:notesSz cx="6811963" cy="99425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642">
          <p15:clr>
            <a:srgbClr val="A4A3A4"/>
          </p15:clr>
        </p15:guide>
        <p15:guide id="6" pos="13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812" autoAdjust="0"/>
  </p:normalViewPr>
  <p:slideViewPr>
    <p:cSldViewPr snapToGrid="0" snapToObjects="1">
      <p:cViewPr varScale="1">
        <p:scale>
          <a:sx n="73" d="100"/>
          <a:sy n="73" d="100"/>
        </p:scale>
        <p:origin x="1766" y="62"/>
      </p:cViewPr>
      <p:guideLst>
        <p:guide orient="horz" pos="900"/>
        <p:guide orient="horz" pos="2839"/>
        <p:guide orient="horz" pos="2699"/>
        <p:guide orient="horz" pos="1080"/>
        <p:guide pos="1642"/>
        <p:guide pos="1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41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885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885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C3A85AC2-1F56-D849-967D-8F790C67536A}" type="datetimeFigureOut">
              <a:rPr lang="nl-NL" smtClean="0"/>
              <a:t>14-4-2020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5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8851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8851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3B5E45CF-109B-0D44-B918-A62405AA45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5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de titel</a:t>
            </a:r>
            <a:r>
              <a:rPr lang="nl-NL" baseline="0" dirty="0"/>
              <a:t> langer is dan het tekstkader en niet op 1 regel past dan het automatisch over over twee regels met de juiste regelafstand.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45CF-109B-0D44-B918-A62405AA450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31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1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7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Klik om een tekst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8103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0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9F5-08CC-4F2C-944C-B2D73B4C5273}" type="datetimeFigureOut">
              <a:rPr lang="nl-NL" smtClean="0"/>
              <a:t>14-4-2020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71DA-4B7D-415B-85B7-2AD7EE73440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28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88054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614499" y="3856172"/>
            <a:ext cx="6709441" cy="97639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nl-NL" sz="2700" b="1" dirty="0">
                <a:solidFill>
                  <a:schemeClr val="bg1"/>
                </a:solidFill>
              </a:rPr>
              <a:t>Metriek stelsel: </a:t>
            </a:r>
            <a:br>
              <a:rPr lang="nl-NL" sz="2700" b="1" dirty="0">
                <a:solidFill>
                  <a:schemeClr val="bg1"/>
                </a:solidFill>
              </a:rPr>
            </a:br>
            <a:r>
              <a:rPr lang="nl-NL" sz="2700" b="1" dirty="0">
                <a:solidFill>
                  <a:schemeClr val="bg1"/>
                </a:solidFill>
              </a:rPr>
              <a:t>Inspiratie voor verschillende profielvakken</a:t>
            </a:r>
            <a:br>
              <a:rPr lang="nl-NL" sz="1800" b="1" dirty="0">
                <a:solidFill>
                  <a:schemeClr val="bg1"/>
                </a:solidFill>
              </a:rPr>
            </a:br>
            <a:br>
              <a:rPr lang="nl-NL" sz="1800" b="1" dirty="0">
                <a:solidFill>
                  <a:schemeClr val="bg1"/>
                </a:solidFill>
              </a:rPr>
            </a:br>
            <a:endParaRPr lang="nl-NL" sz="1800" b="1" dirty="0">
              <a:solidFill>
                <a:schemeClr val="bg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642822" y="4344369"/>
            <a:ext cx="7241582" cy="16563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4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528E7-F027-4B1C-97D8-6D64BA76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68A3DDC-EDA3-45A8-86F9-92B4B02EE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324" y="981522"/>
            <a:ext cx="4041608" cy="4944373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1B77D84-8FD0-4A65-B497-4F5945106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8" y="2668657"/>
            <a:ext cx="4405478" cy="29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889CFB8-A173-4700-B50A-CC5217B89727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Kuub m³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D&amp;P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2186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2DC36-E86C-4AD0-9545-77F414D8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6614EDB-DF3F-4779-A9B3-FA23E6688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155" y="1216858"/>
            <a:ext cx="5295572" cy="1816816"/>
          </a:xfrm>
          <a:prstGeom prst="rect">
            <a:avLst/>
          </a:prstGeom>
        </p:spPr>
      </p:pic>
      <p:pic>
        <p:nvPicPr>
          <p:cNvPr id="10242" name="Picture 2" descr="Afbeeldingsresultaat voor pixels">
            <a:extLst>
              <a:ext uri="{FF2B5EF4-FFF2-40B4-BE49-F238E27FC236}">
                <a16:creationId xmlns:a16="http://schemas.microsoft.com/office/drawing/2014/main" id="{D809FE73-7B48-48E5-8FEF-F840DC45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734007"/>
            <a:ext cx="4671812" cy="18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1AA9BB-0322-42EF-8CC9-D36441D55F31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Pixels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MVI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8279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4B16-20B6-4F45-9280-B470E0A2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Afbeeldingsresultaat voor inhoud cilinder brommers">
            <a:extLst>
              <a:ext uri="{FF2B5EF4-FFF2-40B4-BE49-F238E27FC236}">
                <a16:creationId xmlns:a16="http://schemas.microsoft.com/office/drawing/2014/main" id="{304A2222-0A2A-460F-A7E1-56AF4DAD0F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87" y="1837021"/>
            <a:ext cx="1942385" cy="35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inhoud cilinder motorvoertuigen techniek">
            <a:extLst>
              <a:ext uri="{FF2B5EF4-FFF2-40B4-BE49-F238E27FC236}">
                <a16:creationId xmlns:a16="http://schemas.microsoft.com/office/drawing/2014/main" id="{40ED713A-1F41-454F-B7EF-740AF8C1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2214058"/>
            <a:ext cx="1942386" cy="30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FCBDD3C-DE5F-4629-90F0-2AF8041F993B}"/>
              </a:ext>
            </a:extLst>
          </p:cNvPr>
          <p:cNvSpPr txBox="1"/>
          <p:nvPr/>
        </p:nvSpPr>
        <p:spPr>
          <a:xfrm>
            <a:off x="657921" y="735980"/>
            <a:ext cx="444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Cc = ml = cm³</a:t>
            </a:r>
            <a:r>
              <a:rPr lang="nl-NL" sz="2400" dirty="0"/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M&amp;T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8747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16F98-EBCE-4A68-B2EB-8E7034B7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binnen, apparaat, tafel, wit&#10;&#10;Automatisch gegenereerde beschrijving">
            <a:extLst>
              <a:ext uri="{FF2B5EF4-FFF2-40B4-BE49-F238E27FC236}">
                <a16:creationId xmlns:a16="http://schemas.microsoft.com/office/drawing/2014/main" id="{9A46108C-576A-4B80-9EB3-BB9C14327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7327" y="1539616"/>
            <a:ext cx="4917291" cy="3687967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8F1453-22D6-4ED4-9BDF-16C71F53C63B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Weegschaal analoog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HBR</a:t>
            </a:r>
            <a:endParaRPr lang="nl-NL" sz="2400" dirty="0"/>
          </a:p>
        </p:txBody>
      </p:sp>
      <p:pic>
        <p:nvPicPr>
          <p:cNvPr id="6" name="Tijdelijke aanduiding voor inhoud 4" descr="Afbeelding met binnen, apparaat, tafel, wit&#10;&#10;Automatisch gegenereerde beschrijving">
            <a:extLst>
              <a:ext uri="{FF2B5EF4-FFF2-40B4-BE49-F238E27FC236}">
                <a16:creationId xmlns:a16="http://schemas.microsoft.com/office/drawing/2014/main" id="{AF8C1B14-EF1E-4B92-87DE-055832429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3102" y="909821"/>
            <a:ext cx="6556388" cy="4917289"/>
          </a:xfrm>
        </p:spPr>
      </p:pic>
      <p:pic>
        <p:nvPicPr>
          <p:cNvPr id="7" name="Tijdelijke aanduiding voor inhoud 4" descr="Afbeelding met binnen, apparaat, tafel, wit&#10;&#10;Automatisch gegenereerde beschrijving">
            <a:extLst>
              <a:ext uri="{FF2B5EF4-FFF2-40B4-BE49-F238E27FC236}">
                <a16:creationId xmlns:a16="http://schemas.microsoft.com/office/drawing/2014/main" id="{A49B3E4B-004F-439C-8BF9-CA491F78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8335" y="1941823"/>
            <a:ext cx="4917292" cy="36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9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7B070-66A7-4FF6-A303-66051E36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54A16B-9A26-47F8-A4F3-9BB292957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315" y="1628180"/>
            <a:ext cx="3367036" cy="33670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1E6791-9B2C-415D-8F9A-1CED467621EE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Weegschaal digitaal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HBR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5803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AB203-F91A-4BC4-B062-BE7BD648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2" name="Picture 4" descr="Afbeeldingsresultaat voor pallet stenen">
            <a:extLst>
              <a:ext uri="{FF2B5EF4-FFF2-40B4-BE49-F238E27FC236}">
                <a16:creationId xmlns:a16="http://schemas.microsoft.com/office/drawing/2014/main" id="{EF777669-EDC3-4C2A-9F21-4B6D27AC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85" y="1379696"/>
            <a:ext cx="3607355" cy="27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pallet stenen">
            <a:extLst>
              <a:ext uri="{FF2B5EF4-FFF2-40B4-BE49-F238E27FC236}">
                <a16:creationId xmlns:a16="http://schemas.microsoft.com/office/drawing/2014/main" id="{B2925923-809E-4F9B-BBF5-E49BFC97E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3" y="3044190"/>
            <a:ext cx="3881828" cy="25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91EB47-0555-4EBF-B80C-DB19B7A20469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Kuub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BWI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278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8F28-B564-480F-98DA-23D04D61B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EBEA8C-5F34-422B-A42E-F9CFEE361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12958"/>
            <a:ext cx="7886700" cy="28905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38BF23-C294-4F8C-8A61-E26FBE8F9B11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Millimeters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BWI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6610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apparaat&#10;&#10;Automatisch gegenereerde beschrijving">
            <a:extLst>
              <a:ext uri="{FF2B5EF4-FFF2-40B4-BE49-F238E27FC236}">
                <a16:creationId xmlns:a16="http://schemas.microsoft.com/office/drawing/2014/main" id="{A130ACEB-839F-42AD-93B0-4EC72B20E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/>
          <a:stretch/>
        </p:blipFill>
        <p:spPr>
          <a:xfrm>
            <a:off x="628651" y="2619376"/>
            <a:ext cx="7886699" cy="290825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0A2CAD1-562A-46EE-8B5D-CCC57A07FF08}"/>
              </a:ext>
            </a:extLst>
          </p:cNvPr>
          <p:cNvSpPr txBox="1"/>
          <p:nvPr/>
        </p:nvSpPr>
        <p:spPr>
          <a:xfrm>
            <a:off x="657921" y="735980"/>
            <a:ext cx="566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Inch naar mm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M&amp;T</a:t>
            </a:r>
            <a:endParaRPr lang="nl-NL" sz="2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9C9746D-279C-480C-910E-F5E768DC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2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3F72D-C5F3-4D63-8F3F-67830165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73BCFA3-7A79-4F66-BB57-02C529ACB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160" y="1035794"/>
            <a:ext cx="3855720" cy="4786412"/>
          </a:xfrm>
          <a:prstGeom prst="rect">
            <a:avLst/>
          </a:prstGeom>
        </p:spPr>
      </p:pic>
      <p:pic>
        <p:nvPicPr>
          <p:cNvPr id="8194" name="Picture 2" descr="Afbeeldingsresultaat voor hooibaal">
            <a:extLst>
              <a:ext uri="{FF2B5EF4-FFF2-40B4-BE49-F238E27FC236}">
                <a16:creationId xmlns:a16="http://schemas.microsoft.com/office/drawing/2014/main" id="{84339545-17A5-463F-802C-97A2B11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3" y="2800351"/>
            <a:ext cx="4016727" cy="26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85714E0-D276-406E-A8F8-010B7DEEA9F0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Kilogram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Groen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1CF0-52DD-4B0B-8852-A442BE61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4E27399-6492-4B8E-BC29-B5D3CDDDB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1" y="982044"/>
            <a:ext cx="4312643" cy="4893913"/>
          </a:xfrm>
          <a:prstGeom prst="rect">
            <a:avLst/>
          </a:prstGeom>
        </p:spPr>
      </p:pic>
      <p:pic>
        <p:nvPicPr>
          <p:cNvPr id="5124" name="Picture 4" descr="Afbeeldingsresultaat voor zak 5kg aardappelen">
            <a:extLst>
              <a:ext uri="{FF2B5EF4-FFF2-40B4-BE49-F238E27FC236}">
                <a16:creationId xmlns:a16="http://schemas.microsoft.com/office/drawing/2014/main" id="{24CBD698-116C-4C89-9E96-1D8BF2CD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" y="2427209"/>
            <a:ext cx="2899172" cy="28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B89F367-628C-4534-9287-7BD03467FDE2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Kilogram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Z&amp;W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393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E820E-AEF9-475D-B74C-E67811B3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951CE1-A049-4EDE-9545-A0282381D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851" y="1238250"/>
            <a:ext cx="5184101" cy="4419600"/>
          </a:xfrm>
          <a:prstGeom prst="rect">
            <a:avLst/>
          </a:prstGeom>
        </p:spPr>
      </p:pic>
      <p:pic>
        <p:nvPicPr>
          <p:cNvPr id="4098" name="Picture 2" descr="Afbeeldingsresultaat voor pakje melk 200 ml'">
            <a:extLst>
              <a:ext uri="{FF2B5EF4-FFF2-40B4-BE49-F238E27FC236}">
                <a16:creationId xmlns:a16="http://schemas.microsoft.com/office/drawing/2014/main" id="{65E49C53-8EF0-44FE-8677-5BCA2918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3139441"/>
            <a:ext cx="2655332" cy="26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F034C26-297D-424B-9F73-772565321909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Milliliters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Z&amp;W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9673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5641-8CC2-4F25-BE04-19ACF386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5F53FA-04A0-4B15-BE6E-A94B6FB1C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648" y="1072136"/>
            <a:ext cx="4833272" cy="4654771"/>
          </a:xfrm>
          <a:prstGeom prst="rect">
            <a:avLst/>
          </a:prstGeom>
        </p:spPr>
      </p:pic>
      <p:pic>
        <p:nvPicPr>
          <p:cNvPr id="1026" name="Picture 2" descr="Afbeeldingsresultaat voor jerrycan terpentine">
            <a:extLst>
              <a:ext uri="{FF2B5EF4-FFF2-40B4-BE49-F238E27FC236}">
                <a16:creationId xmlns:a16="http://schemas.microsoft.com/office/drawing/2014/main" id="{86F3C5B7-098F-4626-9106-13019ADA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2313979"/>
            <a:ext cx="2145858" cy="30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EDCE65-0B41-482B-A88C-04037380DE43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Liters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M&amp;T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7786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5DC9F-6E21-4D7D-92D3-FB174A54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7D9ABC9-B6A1-41FF-BD89-01ADCACD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60" y="2310884"/>
            <a:ext cx="6201728" cy="3582863"/>
          </a:xfrm>
          <a:prstGeom prst="rect">
            <a:avLst/>
          </a:prstGeom>
        </p:spPr>
      </p:pic>
      <p:pic>
        <p:nvPicPr>
          <p:cNvPr id="2054" name="Picture 6" descr="Afbeeldingsresultaat voor strokrans">
            <a:extLst>
              <a:ext uri="{FF2B5EF4-FFF2-40B4-BE49-F238E27FC236}">
                <a16:creationId xmlns:a16="http://schemas.microsoft.com/office/drawing/2014/main" id="{77E0B08D-8366-4B64-85DA-D34156431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163924"/>
            <a:ext cx="1919764" cy="25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bloempot diameter">
            <a:extLst>
              <a:ext uri="{FF2B5EF4-FFF2-40B4-BE49-F238E27FC236}">
                <a16:creationId xmlns:a16="http://schemas.microsoft.com/office/drawing/2014/main" id="{3A420E70-1EEB-4F42-8635-1C7779CB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72" y="1131094"/>
            <a:ext cx="2190245" cy="1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B03C1EE-9300-4D24-9B01-88AE32C36161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Centimeter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Groen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797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26652-8203-4CF6-98A9-7AC2E69C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C8CA04F-C729-4146-B9FC-A06E3D09A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4940" y="1060033"/>
            <a:ext cx="3138201" cy="47379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3EEE66-5554-4A71-A915-BE8DBCA41F12}"/>
              </a:ext>
            </a:extLst>
          </p:cNvPr>
          <p:cNvSpPr txBox="1"/>
          <p:nvPr/>
        </p:nvSpPr>
        <p:spPr>
          <a:xfrm>
            <a:off x="657922" y="735980"/>
            <a:ext cx="385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chemeClr val="accent1"/>
                </a:solidFill>
              </a:rPr>
              <a:t>Millimter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MVI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2634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FDE2E-89E9-409C-9EA8-D912843E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795125-5290-46A8-8C7B-CB89954A6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416" y="1192054"/>
            <a:ext cx="5857283" cy="459581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F4562B-CC5E-4E7D-8570-CE6B92A5C524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Millimeter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BWI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2330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45439-6BE5-44B2-AF34-9737F908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1CD7241-1638-4DA4-9372-6CB031569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4280" y="1131094"/>
            <a:ext cx="4656892" cy="4656892"/>
          </a:xfrm>
          <a:prstGeom prst="rect">
            <a:avLst/>
          </a:prstGeom>
        </p:spPr>
      </p:pic>
      <p:pic>
        <p:nvPicPr>
          <p:cNvPr id="3074" name="Picture 2" descr="Afbeeldingsresultaat voor afvoerbuis sanitair">
            <a:extLst>
              <a:ext uri="{FF2B5EF4-FFF2-40B4-BE49-F238E27FC236}">
                <a16:creationId xmlns:a16="http://schemas.microsoft.com/office/drawing/2014/main" id="{DE77F70F-7556-4992-98BD-D9A283C8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" y="3270648"/>
            <a:ext cx="3413046" cy="22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7870A17-9AA0-4055-AA5C-74BD6D40D7C6}"/>
              </a:ext>
            </a:extLst>
          </p:cNvPr>
          <p:cNvSpPr txBox="1"/>
          <p:nvPr/>
        </p:nvSpPr>
        <p:spPr>
          <a:xfrm>
            <a:off x="657922" y="735980"/>
            <a:ext cx="479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Millimeters </a:t>
            </a:r>
            <a:r>
              <a:rPr lang="nl-NL" sz="2400" b="1" dirty="0" err="1">
                <a:solidFill>
                  <a:schemeClr val="accent1"/>
                </a:solidFill>
              </a:rPr>
              <a:t>profielvak</a:t>
            </a:r>
            <a:r>
              <a:rPr lang="nl-NL" sz="2400" b="1" dirty="0">
                <a:solidFill>
                  <a:schemeClr val="accent1"/>
                </a:solidFill>
              </a:rPr>
              <a:t> PIE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3083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LO Huisstijl">
      <a:dk1>
        <a:sysClr val="windowText" lastClr="000000"/>
      </a:dk1>
      <a:lt1>
        <a:sysClr val="window" lastClr="FFFFFF"/>
      </a:lt1>
      <a:dk2>
        <a:srgbClr val="92887E"/>
      </a:dk2>
      <a:lt2>
        <a:srgbClr val="B5ABA1"/>
      </a:lt2>
      <a:accent1>
        <a:srgbClr val="C7007D"/>
      </a:accent1>
      <a:accent2>
        <a:srgbClr val="92887E"/>
      </a:accent2>
      <a:accent3>
        <a:srgbClr val="13B3CF"/>
      </a:accent3>
      <a:accent4>
        <a:srgbClr val="D8CD01"/>
      </a:accent4>
      <a:accent5>
        <a:srgbClr val="F4A300"/>
      </a:accent5>
      <a:accent6>
        <a:srgbClr val="DB003B"/>
      </a:accent6>
      <a:hlink>
        <a:srgbClr val="92887E"/>
      </a:hlink>
      <a:folHlink>
        <a:srgbClr val="92887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esentatie SLO_2018.potx [Alleen-lezen]" id="{628D019E-AF8B-4040-B00B-6F4BDD06B806}" vid="{5431D01D-649F-4B20-9CF3-7F30F812E5F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EB4CAFD07DA4693FBFF2D3AC44013" ma:contentTypeVersion="9" ma:contentTypeDescription="Een nieuw document maken." ma:contentTypeScope="" ma:versionID="ef5fe5785a142648c6e883a9ec2e8893">
  <xsd:schema xmlns:xsd="http://www.w3.org/2001/XMLSchema" xmlns:xs="http://www.w3.org/2001/XMLSchema" xmlns:p="http://schemas.microsoft.com/office/2006/metadata/properties" xmlns:ns3="ef3bbc63-fe5d-41e4-b064-6e3557cf2381" xmlns:ns4="6c8f5868-d798-4c3b-930f-a3ddf0e4cc72" targetNamespace="http://schemas.microsoft.com/office/2006/metadata/properties" ma:root="true" ma:fieldsID="4983a7aecd8566b79464ecb5b7cb20d8" ns3:_="" ns4:_="">
    <xsd:import namespace="ef3bbc63-fe5d-41e4-b064-6e3557cf2381"/>
    <xsd:import namespace="6c8f5868-d798-4c3b-930f-a3ddf0e4cc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bbc63-fe5d-41e4-b064-6e3557cf2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f5868-d798-4c3b-930f-a3ddf0e4c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ECE9A-10DB-4082-B6B3-A748F3E3D86A}">
  <ds:schemaRefs>
    <ds:schemaRef ds:uri="http://purl.org/dc/terms/"/>
    <ds:schemaRef ds:uri="http://purl.org/dc/elements/1.1/"/>
    <ds:schemaRef ds:uri="ef3bbc63-fe5d-41e4-b064-6e3557cf238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c8f5868-d798-4c3b-930f-a3ddf0e4cc7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F0FC85-013A-4C75-B1A6-2D54603CA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bbc63-fe5d-41e4-b064-6e3557cf2381"/>
    <ds:schemaRef ds:uri="6c8f5868-d798-4c3b-930f-a3ddf0e4c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DC558-FBC1-41A3-92D1-48658F106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Presentatie SLO_2016</Template>
  <TotalTime>0</TotalTime>
  <Words>99</Words>
  <Application>Microsoft Office PowerPoint</Application>
  <PresentationFormat>Diavoorstelling (4:3)</PresentationFormat>
  <Paragraphs>19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Office-thema</vt:lpstr>
      <vt:lpstr>Metriek stelsel:  Inspiratie voor verschillende profielvakken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Ontwerpen en Evalueren van Lesmateriaal</dc:title>
  <dc:creator>Nienke Nieveen</dc:creator>
  <cp:lastModifiedBy>Herma Bosveld</cp:lastModifiedBy>
  <cp:revision>77</cp:revision>
  <cp:lastPrinted>2019-12-09T08:00:51Z</cp:lastPrinted>
  <dcterms:created xsi:type="dcterms:W3CDTF">2017-02-14T20:59:09Z</dcterms:created>
  <dcterms:modified xsi:type="dcterms:W3CDTF">2020-04-14T12:45:07Z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0x010100CF1EB4CAFD07DA4693FBFF2D3AC44013</vt:lpwstr>
  </property>
</Properties>
</file>